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5"/>
  </p:notesMasterIdLst>
  <p:sldIdLst>
    <p:sldId id="258" r:id="rId5"/>
    <p:sldId id="257" r:id="rId6"/>
    <p:sldId id="263" r:id="rId7"/>
    <p:sldId id="265" r:id="rId8"/>
    <p:sldId id="267" r:id="rId9"/>
    <p:sldId id="266" r:id="rId10"/>
    <p:sldId id="269" r:id="rId11"/>
    <p:sldId id="270" r:id="rId12"/>
    <p:sldId id="272" r:id="rId13"/>
    <p:sldId id="273" r:id="rId14"/>
    <p:sldId id="274" r:id="rId15"/>
    <p:sldId id="275" r:id="rId16"/>
    <p:sldId id="313" r:id="rId17"/>
    <p:sldId id="317" r:id="rId18"/>
    <p:sldId id="318" r:id="rId19"/>
    <p:sldId id="314" r:id="rId20"/>
    <p:sldId id="341" r:id="rId21"/>
    <p:sldId id="343" r:id="rId22"/>
    <p:sldId id="344" r:id="rId23"/>
    <p:sldId id="315" r:id="rId24"/>
    <p:sldId id="268" r:id="rId25"/>
    <p:sldId id="316" r:id="rId26"/>
    <p:sldId id="323" r:id="rId27"/>
    <p:sldId id="259" r:id="rId28"/>
    <p:sldId id="260" r:id="rId29"/>
    <p:sldId id="261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308" r:id="rId39"/>
    <p:sldId id="284" r:id="rId40"/>
    <p:sldId id="340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321" r:id="rId55"/>
    <p:sldId id="319" r:id="rId56"/>
    <p:sldId id="299" r:id="rId57"/>
    <p:sldId id="300" r:id="rId58"/>
    <p:sldId id="301" r:id="rId59"/>
    <p:sldId id="302" r:id="rId60"/>
    <p:sldId id="303" r:id="rId61"/>
    <p:sldId id="322" r:id="rId62"/>
    <p:sldId id="309" r:id="rId63"/>
    <p:sldId id="262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 varScale="1">
        <p:scale>
          <a:sx n="96" d="100"/>
          <a:sy n="96" d="100"/>
        </p:scale>
        <p:origin x="1554" y="84"/>
      </p:cViewPr>
      <p:guideLst/>
    </p:cSldViewPr>
  </p:slideViewPr>
  <p:outlineViewPr>
    <p:cViewPr>
      <p:scale>
        <a:sx n="33" d="100"/>
        <a:sy n="33" d="100"/>
      </p:scale>
      <p:origin x="0" y="-49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26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F9C3D-ADBB-48AE-BBB8-5DBB77D6BBC7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BEADE-3B2D-4BED-9EF7-CA883AC73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24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BEADE-3B2D-4BED-9EF7-CA883AC738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14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BEADE-3B2D-4BED-9EF7-CA883AC738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9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BEADE-3B2D-4BED-9EF7-CA883AC738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87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BEADE-3B2D-4BED-9EF7-CA883AC738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3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BEADE-3B2D-4BED-9EF7-CA883AC738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31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BEADE-3B2D-4BED-9EF7-CA883AC738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2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BEADE-3B2D-4BED-9EF7-CA883AC738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67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BEADE-3B2D-4BED-9EF7-CA883AC738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66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BEADE-3B2D-4BED-9EF7-CA883AC738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6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FAB6F5-09FA-45B2-9B20-CA2BF04EF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834"/>
            <a:ext cx="7444864" cy="6341165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CF8C415-662A-40E9-9FFD-58E96EE4B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89" y="1277512"/>
            <a:ext cx="2937855" cy="4455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1295" y="1122363"/>
            <a:ext cx="4373310" cy="3791469"/>
          </a:xfrm>
          <a:noFill/>
        </p:spPr>
        <p:txBody>
          <a:bodyPr anchor="t" anchorCtr="0">
            <a:normAutofit/>
          </a:bodyPr>
          <a:lstStyle>
            <a:lvl1pPr algn="ctr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6825" y="4983453"/>
            <a:ext cx="2822249" cy="534126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76385-19D9-4187-9352-C5CF0935E3F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89FA-D2F6-4D49-993D-636D875D7E3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EDFEAD-5785-445B-9912-CCF5600FD023}"/>
              </a:ext>
            </a:extLst>
          </p:cNvPr>
          <p:cNvSpPr/>
          <p:nvPr userDrawn="1"/>
        </p:nvSpPr>
        <p:spPr>
          <a:xfrm>
            <a:off x="0" y="-16842"/>
            <a:ext cx="9144000" cy="914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76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76385-19D9-4187-9352-C5CF0935E3F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89FA-D2F6-4D49-993D-636D875D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8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76385-19D9-4187-9352-C5CF0935E3F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89FA-D2F6-4D49-993D-636D875D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71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76385-19D9-4187-9352-C5CF0935E3F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89FA-D2F6-4D49-993D-636D875D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92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76385-19D9-4187-9352-C5CF0935E3F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89FA-D2F6-4D49-993D-636D875D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9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76385-19D9-4187-9352-C5CF0935E3F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89FA-D2F6-4D49-993D-636D875D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49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76385-19D9-4187-9352-C5CF0935E3F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89FA-D2F6-4D49-993D-636D875D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  <a:solidFill>
            <a:srgbClr val="C00000"/>
          </a:solidFill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76385-19D9-4187-9352-C5CF0935E3F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89FA-D2F6-4D49-993D-636D875D7E3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5B9B7-839A-41F8-91ED-85D73929E6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569" y="6361529"/>
            <a:ext cx="1701559" cy="365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622A20-9676-4272-8995-119CB3BDA2E0}"/>
              </a:ext>
            </a:extLst>
          </p:cNvPr>
          <p:cNvSpPr/>
          <p:nvPr userDrawn="1"/>
        </p:nvSpPr>
        <p:spPr>
          <a:xfrm>
            <a:off x="89051" y="6413128"/>
            <a:ext cx="20961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What’s New VRG Controls</a:t>
            </a:r>
          </a:p>
        </p:txBody>
      </p:sp>
    </p:spTree>
    <p:extLst>
      <p:ext uri="{BB962C8B-B14F-4D97-AF65-F5344CB8AC3E}">
        <p14:creationId xmlns:p14="http://schemas.microsoft.com/office/powerpoint/2010/main" val="190901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76385-19D9-4187-9352-C5CF0935E3F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89FA-D2F6-4D49-993D-636D875D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41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76385-19D9-4187-9352-C5CF0935E3F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89FA-D2F6-4D49-993D-636D875D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9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76385-19D9-4187-9352-C5CF0935E3F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89FA-D2F6-4D49-993D-636D875D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66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76385-19D9-4187-9352-C5CF0935E3F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389FA-D2F6-4D49-993D-636D875D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best-wallpaper.net/Rome-Italy-Vatican-St-Angelo-Bridge-lights-river_wallpapers.html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ixabay.com/en/new-advertising-note-font-143095/" TargetMode="External"/><Relationship Id="rId5" Type="http://schemas.openxmlformats.org/officeDocument/2006/relationships/image" Target="../media/image25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hyperlink" Target="https://en.wikipedia.org/wiki/Mexico" TargetMode="Externa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ebfoxdigital.co.uk/" TargetMode="External"/><Relationship Id="rId5" Type="http://schemas.openxmlformats.org/officeDocument/2006/relationships/image" Target="../media/image33.jpg"/><Relationship Id="rId4" Type="http://schemas.openxmlformats.org/officeDocument/2006/relationships/hyperlink" Target="http://thyson.com/thyson-technology-awarded-key-metering-gas-quality-packages-sgn-network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travelfield.org/aboutus-startup/" TargetMode="Externa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travelfield.org/aboutus-startup/" TargetMode="Externa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travelfield.org/aboutus-startup/" TargetMode="Externa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s://www.travelfield.org/aboutus-startup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hyperlink" Target="https://pixabay.com/en/new-advertising-note-font-143095/" TargetMode="Externa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travelfield.org/aboutus-startup/" TargetMode="Externa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microsoft.com/office/2007/relationships/hdphoto" Target="../media/hdphoto2.wdp"/><Relationship Id="rId7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tarbrite.co.uk/" TargetMode="Externa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all-flags-world.com/country-flag/flag-usa.php" TargetMode="External"/><Relationship Id="rId5" Type="http://schemas.openxmlformats.org/officeDocument/2006/relationships/image" Target="../media/image58.jpg"/><Relationship Id="rId4" Type="http://schemas.openxmlformats.org/officeDocument/2006/relationships/hyperlink" Target="http://cyberlaw.stanford.edu/blog/2010/03/google-italy-privacy-not-what-you-might-think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all-flags-world.com/country-flag/flag-usa.php" TargetMode="External"/><Relationship Id="rId5" Type="http://schemas.openxmlformats.org/officeDocument/2006/relationships/image" Target="../media/image58.jpg"/><Relationship Id="rId4" Type="http://schemas.openxmlformats.org/officeDocument/2006/relationships/hyperlink" Target="http://cyberlaw.stanford.edu/blog/2010/03/google-italy-privacy-not-what-you-might-think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7.wdp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70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80.png"/><Relationship Id="rId4" Type="http://schemas.microsoft.com/office/2007/relationships/hdphoto" Target="../media/hdphoto8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pixabay.com/de/neu-werbung-hinweis-schrift-143095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olar_Aircraft_Company" TargetMode="External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appinventor.mit.edu/explore/content/setup-device-wifi.html" TargetMode="External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microsoft.com/office/2007/relationships/hdphoto" Target="../media/hdphoto10.wdp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rgcontrols.com/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gdogblog.com/2019/12/extending-splotbox-2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skepticalscience.com/print.php?n=3178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microsoft.com/office/2007/relationships/hdphoto" Target="../media/hdphoto11.wdp"/><Relationship Id="rId7" Type="http://schemas.openxmlformats.org/officeDocument/2006/relationships/image" Target="../media/image12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hyperlink" Target="https://clipground.com/water-distribution-system-clipart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rgcontrols/" TargetMode="External"/><Relationship Id="rId3" Type="http://schemas.openxmlformats.org/officeDocument/2006/relationships/hyperlink" Target="http://www.vrgcontrols.com/" TargetMode="External"/><Relationship Id="rId7" Type="http://schemas.openxmlformats.org/officeDocument/2006/relationships/hyperlink" Target="https://www.tech365.nl/youtube-ondergaat-metamorfose-inclusief-nieuw-logo/" TargetMode="External"/><Relationship Id="rId12" Type="http://schemas.openxmlformats.org/officeDocument/2006/relationships/hyperlink" Target="https://commons.wikimedia.org/wiki/File:LinkedIn_Logo.svg" TargetMode="External"/><Relationship Id="rId2" Type="http://schemas.openxmlformats.org/officeDocument/2006/relationships/hyperlink" Target="mailto:MGarvey@VRGControls.com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g"/><Relationship Id="rId11" Type="http://schemas.openxmlformats.org/officeDocument/2006/relationships/image" Target="../media/image127.png"/><Relationship Id="rId5" Type="http://schemas.openxmlformats.org/officeDocument/2006/relationships/hyperlink" Target="https://www.youtube.com/channel/UCRUcSQBwek_Hlo4TXCXVxcw" TargetMode="External"/><Relationship Id="rId10" Type="http://schemas.openxmlformats.org/officeDocument/2006/relationships/hyperlink" Target="http://fhlogo.blogspot.com/2011/03/facebook.html" TargetMode="External"/><Relationship Id="rId4" Type="http://schemas.openxmlformats.org/officeDocument/2006/relationships/image" Target="../media/image13.jpg"/><Relationship Id="rId9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hyperlink" Target="https://pixabay.com/en/skyline-houston-dusk-downtown-559295/" TargetMode="External"/><Relationship Id="rId7" Type="http://schemas.microsoft.com/office/2007/relationships/hdphoto" Target="../media/hdphoto1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hyperlink" Target="http://thediagonal.com/tag/politics/" TargetMode="External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://www.allwhitebackground.com/cowboy-hat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94B5E-88E9-4347-8E22-3FFDBF4C4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1295" y="2812774"/>
            <a:ext cx="4373310" cy="2101058"/>
          </a:xfrm>
        </p:spPr>
        <p:txBody>
          <a:bodyPr/>
          <a:lstStyle/>
          <a:p>
            <a:r>
              <a:rPr lang="en-US" dirty="0"/>
              <a:t>What’s New VRG Controls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A54F6E-8CF0-4106-822D-B74ADE3E65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Ver 030720 - REDLINE</a:t>
            </a:r>
          </a:p>
        </p:txBody>
      </p:sp>
    </p:spTree>
    <p:extLst>
      <p:ext uri="{BB962C8B-B14F-4D97-AF65-F5344CB8AC3E}">
        <p14:creationId xmlns:p14="http://schemas.microsoft.com/office/powerpoint/2010/main" val="3263823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Our Customers – Across the USA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D7210-2714-43BA-B8C8-93251096EB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" y="664142"/>
            <a:ext cx="9143998" cy="433330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397D48-1768-46C9-B967-1DF1F39D0AB5}"/>
              </a:ext>
            </a:extLst>
          </p:cNvPr>
          <p:cNvGraphicFramePr>
            <a:graphicFrameLocks noGrp="1"/>
          </p:cNvGraphicFramePr>
          <p:nvPr/>
        </p:nvGraphicFramePr>
        <p:xfrm>
          <a:off x="-1" y="4997444"/>
          <a:ext cx="9144000" cy="7545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04836691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3803466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27843111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5207184"/>
                    </a:ext>
                  </a:extLst>
                </a:gridCol>
              </a:tblGrid>
              <a:tr h="377257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u="sng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Installations</a:t>
                      </a:r>
                      <a:r>
                        <a:rPr lang="en-US" sz="1600" b="1" u="sng" baseline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All 50 USA States Except:</a:t>
                      </a:r>
                      <a:endParaRPr lang="en-US" sz="1600" b="1" u="sng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9558404"/>
                  </a:ext>
                </a:extLst>
              </a:tr>
              <a:tr h="377257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Alaska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Hawaii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Idaho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Dakota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290074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ECE0F7A-9A27-45AE-80DC-CD5D9F231F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435" y="852699"/>
            <a:ext cx="729304" cy="11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99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ATEX &amp; PED European Certification Achieved</a:t>
            </a:r>
            <a:endParaRPr lang="en-US" dirty="0">
              <a:effectLst/>
            </a:endParaRPr>
          </a:p>
        </p:txBody>
      </p:sp>
      <p:pic>
        <p:nvPicPr>
          <p:cNvPr id="3" name="Picture 2" descr="A bridge over a body of water&#10;&#10;Description automatically generated">
            <a:extLst>
              <a:ext uri="{FF2B5EF4-FFF2-40B4-BE49-F238E27FC236}">
                <a16:creationId xmlns:a16="http://schemas.microsoft.com/office/drawing/2014/main" id="{076BC7AF-D84D-4CDC-BF0C-41EE4BFD0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272429BD-4F2B-46C3-987F-4A0BBE9B5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105" y="3135872"/>
            <a:ext cx="1463008" cy="10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CB9F01-9858-408A-BD8A-AC0BF0F530B1}"/>
              </a:ext>
            </a:extLst>
          </p:cNvPr>
          <p:cNvSpPr txBox="1"/>
          <p:nvPr/>
        </p:nvSpPr>
        <p:spPr>
          <a:xfrm>
            <a:off x="2779969" y="3270578"/>
            <a:ext cx="5986528" cy="2554545"/>
          </a:xfrm>
          <a:prstGeom prst="rect">
            <a:avLst/>
          </a:prstGeom>
          <a:noFill/>
          <a:effectLst>
            <a:glow rad="101600">
              <a:srgbClr val="C00000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Equipment Directive (PED) 2014/68/EU - Compliancy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ATEX Dir. 94/9/EC Explosive Atmospheres - Compliancy</a:t>
            </a:r>
          </a:p>
        </p:txBody>
      </p:sp>
      <p:pic>
        <p:nvPicPr>
          <p:cNvPr id="6" name="Picture 2" descr="Image result for atex certification">
            <a:extLst>
              <a:ext uri="{FF2B5EF4-FFF2-40B4-BE49-F238E27FC236}">
                <a16:creationId xmlns:a16="http://schemas.microsoft.com/office/drawing/2014/main" id="{1DC17B7E-C5E6-4402-B160-34CC83682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955" y="4831977"/>
            <a:ext cx="1414158" cy="123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462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Our Customers – Around the World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9A4C4-7D56-42A9-BE45-535C6F6A2B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42992"/>
            <a:ext cx="9160966" cy="416773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BE27B6-A1A5-491F-B6F4-A0A3FDFA9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170469"/>
              </p:ext>
            </p:extLst>
          </p:nvPr>
        </p:nvGraphicFramePr>
        <p:xfrm>
          <a:off x="8484" y="4748007"/>
          <a:ext cx="9127032" cy="167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1758">
                  <a:extLst>
                    <a:ext uri="{9D8B030D-6E8A-4147-A177-3AD203B41FA5}">
                      <a16:colId xmlns:a16="http://schemas.microsoft.com/office/drawing/2014/main" val="3048366910"/>
                    </a:ext>
                  </a:extLst>
                </a:gridCol>
                <a:gridCol w="2281758">
                  <a:extLst>
                    <a:ext uri="{9D8B030D-6E8A-4147-A177-3AD203B41FA5}">
                      <a16:colId xmlns:a16="http://schemas.microsoft.com/office/drawing/2014/main" val="238034669"/>
                    </a:ext>
                  </a:extLst>
                </a:gridCol>
                <a:gridCol w="2281758">
                  <a:extLst>
                    <a:ext uri="{9D8B030D-6E8A-4147-A177-3AD203B41FA5}">
                      <a16:colId xmlns:a16="http://schemas.microsoft.com/office/drawing/2014/main" val="2278431110"/>
                    </a:ext>
                  </a:extLst>
                </a:gridCol>
                <a:gridCol w="2281758">
                  <a:extLst>
                    <a:ext uri="{9D8B030D-6E8A-4147-A177-3AD203B41FA5}">
                      <a16:colId xmlns:a16="http://schemas.microsoft.com/office/drawing/2014/main" val="205207184"/>
                    </a:ext>
                  </a:extLst>
                </a:gridCol>
              </a:tblGrid>
              <a:tr h="31340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Installations in the Following Countries: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2538069"/>
                  </a:ext>
                </a:extLst>
              </a:tr>
              <a:tr h="3134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States USA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 Virgin Islands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Belgium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2900748"/>
                  </a:ext>
                </a:extLst>
              </a:tr>
              <a:tr h="3134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Canada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 UK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Iraq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Zealand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8890654"/>
                  </a:ext>
                </a:extLst>
              </a:tr>
              <a:tr h="3134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Mexico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85625"/>
                  </a:ext>
                </a:extLst>
              </a:tr>
              <a:tr h="3134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Peru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158222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6D0BBD3-79F8-4A24-BD0B-BA88D68BC6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435" y="673797"/>
            <a:ext cx="729304" cy="1106041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33F5545-25FB-45C6-B6D1-8FAC389783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836" t="14217" r="3207" b="13986"/>
          <a:stretch/>
        </p:blipFill>
        <p:spPr>
          <a:xfrm rot="20808032">
            <a:off x="1354490" y="6195267"/>
            <a:ext cx="427461" cy="23571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75D7F7E1-9CDC-41D1-BC8A-62998616F1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836" t="14217" r="3207" b="13986"/>
          <a:stretch/>
        </p:blipFill>
        <p:spPr>
          <a:xfrm rot="20808032">
            <a:off x="5811231" y="6302449"/>
            <a:ext cx="427461" cy="23571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39038830-40F7-4A8D-80FF-BC26239070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836" t="14217" r="3207" b="13986"/>
          <a:stretch/>
        </p:blipFill>
        <p:spPr>
          <a:xfrm rot="20808032">
            <a:off x="3465363" y="6297556"/>
            <a:ext cx="427461" cy="23571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DF4A9B7E-856E-426E-B592-1B783113BA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836" t="14217" r="3207" b="13986"/>
          <a:stretch/>
        </p:blipFill>
        <p:spPr>
          <a:xfrm rot="20808032">
            <a:off x="8345476" y="5631898"/>
            <a:ext cx="427461" cy="23571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8007E446-90BE-4944-9013-130B771E3D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836" t="14217" r="3207" b="13986"/>
          <a:stretch/>
        </p:blipFill>
        <p:spPr>
          <a:xfrm rot="20808032">
            <a:off x="4472528" y="5468352"/>
            <a:ext cx="427461" cy="23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26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2CEDC3D-AA44-4C01-97C9-D9A237722A76}"/>
              </a:ext>
            </a:extLst>
          </p:cNvPr>
          <p:cNvGrpSpPr/>
          <p:nvPr/>
        </p:nvGrpSpPr>
        <p:grpSpPr>
          <a:xfrm>
            <a:off x="1033670" y="572478"/>
            <a:ext cx="6864776" cy="4816789"/>
            <a:chOff x="626019" y="566529"/>
            <a:chExt cx="7891962" cy="55375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C42697-1B55-45D2-836A-4E057CC56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890" b="3601"/>
            <a:stretch/>
          </p:blipFill>
          <p:spPr>
            <a:xfrm>
              <a:off x="626019" y="566529"/>
              <a:ext cx="3344219" cy="5537532"/>
            </a:xfrm>
            <a:prstGeom prst="rect">
              <a:avLst/>
            </a:prstGeom>
          </p:spPr>
        </p:pic>
        <p:pic>
          <p:nvPicPr>
            <p:cNvPr id="12" name="Picture 11" descr="A picture containing food, bird&#10;&#10;Description automatically generated">
              <a:extLst>
                <a:ext uri="{FF2B5EF4-FFF2-40B4-BE49-F238E27FC236}">
                  <a16:creationId xmlns:a16="http://schemas.microsoft.com/office/drawing/2014/main" id="{80C39010-1843-4963-AC8B-28B3D2670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4039894" y="566529"/>
              <a:ext cx="4478087" cy="25599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3DADA805-ED0F-4339-9E08-CEA8F84DBE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24"/>
            <a:stretch/>
          </p:blipFill>
          <p:spPr bwMode="auto">
            <a:xfrm>
              <a:off x="4054440" y="3235832"/>
              <a:ext cx="4463541" cy="2868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Sales &amp; Field Service Support - Mexico</a:t>
            </a:r>
            <a:endParaRPr lang="en-US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3F8437B8-E5F7-4A91-8B40-1B7334EDA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779" y="5504545"/>
            <a:ext cx="1886441" cy="112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645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Sales &amp; Field Service Support – Argentina, Chile, Peru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B37D81-6C36-430C-8246-D5BEF0885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390"/>
            <a:ext cx="9144000" cy="4445794"/>
          </a:xfrm>
          <a:prstGeom prst="rect">
            <a:avLst/>
          </a:prstGeom>
        </p:spPr>
      </p:pic>
      <p:pic>
        <p:nvPicPr>
          <p:cNvPr id="5124" name="Picture 4" descr="Fluid Technical Solutions S.A">
            <a:extLst>
              <a:ext uri="{FF2B5EF4-FFF2-40B4-BE49-F238E27FC236}">
                <a16:creationId xmlns:a16="http://schemas.microsoft.com/office/drawing/2014/main" id="{C4260D9D-454C-42A8-BC29-8D86A5DF0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7" y="5184758"/>
            <a:ext cx="305752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53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&amp; Field Service Support – </a:t>
            </a: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United Kingdom</a:t>
            </a:r>
            <a:endParaRPr lang="en-US" dirty="0"/>
          </a:p>
        </p:txBody>
      </p:sp>
      <p:pic>
        <p:nvPicPr>
          <p:cNvPr id="4" name="Picture 3" descr="A picture containing game, drawing, room&#10;&#10;Description automatically generated">
            <a:extLst>
              <a:ext uri="{FF2B5EF4-FFF2-40B4-BE49-F238E27FC236}">
                <a16:creationId xmlns:a16="http://schemas.microsoft.com/office/drawing/2014/main" id="{1938D453-D382-4F2B-9D63-747BF65250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50000"/>
          <a:stretch/>
        </p:blipFill>
        <p:spPr>
          <a:xfrm>
            <a:off x="5585789" y="582035"/>
            <a:ext cx="2618962" cy="1370590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B8A9F6A2-9F63-4CC4-A0A6-DA16FB857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39248" y="1952625"/>
            <a:ext cx="7265503" cy="40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04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RCVC – New More Stable USB Connection – In Testing</a:t>
            </a:r>
            <a:endParaRPr lang="en-US" dirty="0"/>
          </a:p>
        </p:txBody>
      </p:sp>
      <p:pic>
        <p:nvPicPr>
          <p:cNvPr id="1028" name="Picture 4" descr="Image result for dsd tech sh-u10">
            <a:extLst>
              <a:ext uri="{FF2B5EF4-FFF2-40B4-BE49-F238E27FC236}">
                <a16:creationId xmlns:a16="http://schemas.microsoft.com/office/drawing/2014/main" id="{77129FE4-2620-4B0A-A8D6-6A9F0C63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932" y="3030235"/>
            <a:ext cx="3940902" cy="330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03E7EC-93FF-465F-B621-DCCFF9318FE7}"/>
              </a:ext>
            </a:extLst>
          </p:cNvPr>
          <p:cNvSpPr/>
          <p:nvPr/>
        </p:nvSpPr>
        <p:spPr>
          <a:xfrm>
            <a:off x="220979" y="676163"/>
            <a:ext cx="560335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New USB to RS485 Converter – IN TESTING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More Stable Connection Avoid Comm Faults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Transmission distance up to 1000 meters.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Main Chip CP2102(SILICON LABS) ,Industrial chip, high quality, super stable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 Lead PINS include: A +, B-, GND, GND,5V0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Industrial Product with 15KV ESD Protection and TVS Overvoltage Protection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Supports Windows 2000, XP, Vista, Window 7,8,10, Mac OS 9, Mac OS X &amp; Linux.</a:t>
            </a:r>
          </a:p>
        </p:txBody>
      </p:sp>
    </p:spTree>
    <p:extLst>
      <p:ext uri="{BB962C8B-B14F-4D97-AF65-F5344CB8AC3E}">
        <p14:creationId xmlns:p14="http://schemas.microsoft.com/office/powerpoint/2010/main" val="2486799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RCVC – New Flexible</a:t>
            </a:r>
            <a:r>
              <a:rPr lang="en-US" dirty="0"/>
              <a:t> Cable for Electrical Connections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03E7EC-93FF-465F-B621-DCCFF9318FE7}"/>
              </a:ext>
            </a:extLst>
          </p:cNvPr>
          <p:cNvSpPr/>
          <p:nvPr/>
        </p:nvSpPr>
        <p:spPr>
          <a:xfrm>
            <a:off x="167192" y="559622"/>
            <a:ext cx="40910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Class 1 Div. 1 Explosion Proof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One Size Fits All Electrical Cable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Connect RCVC to Solenoid(s)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Connect RCVC to Balluff Transmitter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Eliminates Rigid Ex Proof Conduit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Efficient and Clean Installation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Perfect for Retrofit Installations</a:t>
            </a:r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ABD2AAB0-379A-447F-914B-8D629DA31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70003" y="1250016"/>
            <a:ext cx="4926105" cy="369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4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RCVC – New Onboard Transmitter – Linear Type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03E7EC-93FF-465F-B621-DCCFF9318FE7}"/>
              </a:ext>
            </a:extLst>
          </p:cNvPr>
          <p:cNvSpPr/>
          <p:nvPr/>
        </p:nvSpPr>
        <p:spPr>
          <a:xfrm>
            <a:off x="220980" y="676163"/>
            <a:ext cx="409104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Eliminates Need for External Transmitter – Balluff,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Eliminates Extra Electrical Connections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Minimize Costs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Ideal for Short Stroke CV Series Linear Control Valves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Facilitate Auto Calibration and Troubleshooting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 Development for All VRG Control Valves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Not Ready for Release</a:t>
            </a:r>
          </a:p>
        </p:txBody>
      </p:sp>
      <p:pic>
        <p:nvPicPr>
          <p:cNvPr id="5" name="Picture 4" descr="A picture containing bicycle, building, white, black&#10;&#10;Description automatically generated">
            <a:extLst>
              <a:ext uri="{FF2B5EF4-FFF2-40B4-BE49-F238E27FC236}">
                <a16:creationId xmlns:a16="http://schemas.microsoft.com/office/drawing/2014/main" id="{D514B235-6F64-4ECC-9455-4AA8F17AA0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t="23791" r="11470" b="5751"/>
          <a:stretch/>
        </p:blipFill>
        <p:spPr>
          <a:xfrm rot="5400000">
            <a:off x="4153626" y="1484385"/>
            <a:ext cx="5455023" cy="3889230"/>
          </a:xfrm>
          <a:prstGeom prst="rect">
            <a:avLst/>
          </a:prstGeom>
        </p:spPr>
      </p:pic>
      <p:sp>
        <p:nvSpPr>
          <p:cNvPr id="7" name="Arrow: Up-Down 6">
            <a:extLst>
              <a:ext uri="{FF2B5EF4-FFF2-40B4-BE49-F238E27FC236}">
                <a16:creationId xmlns:a16="http://schemas.microsoft.com/office/drawing/2014/main" id="{BFD085FA-833B-4E36-A30F-275AB385D22F}"/>
              </a:ext>
            </a:extLst>
          </p:cNvPr>
          <p:cNvSpPr/>
          <p:nvPr/>
        </p:nvSpPr>
        <p:spPr>
          <a:xfrm>
            <a:off x="7620000" y="4374666"/>
            <a:ext cx="510989" cy="1282293"/>
          </a:xfrm>
          <a:prstGeom prst="up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C4A56E-4847-4158-9D88-7FF590EA4D28}"/>
              </a:ext>
            </a:extLst>
          </p:cNvPr>
          <p:cNvSpPr/>
          <p:nvPr/>
        </p:nvSpPr>
        <p:spPr>
          <a:xfrm>
            <a:off x="5003700" y="5566193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in Stroke Max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787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RCVC – New Onboard Transmitter – Quarter Turn Rotary Type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03E7EC-93FF-465F-B621-DCCFF9318FE7}"/>
              </a:ext>
            </a:extLst>
          </p:cNvPr>
          <p:cNvSpPr/>
          <p:nvPr/>
        </p:nvSpPr>
        <p:spPr>
          <a:xfrm>
            <a:off x="220980" y="676163"/>
            <a:ext cx="409104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Eliminates Need for External Transmitter – Balluff,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Eliminates Extra Electrical Connections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Minimize Costs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Ideal for Rotary Control Valves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Universal NAMUR Adaptation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Facilitate Auto Calibration and Troubleshooting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 Development for All VRG Control Valves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Display Orientation Challenged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Not Ready for Release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indoor, object, small, sitting&#10;&#10;Description automatically generated">
            <a:extLst>
              <a:ext uri="{FF2B5EF4-FFF2-40B4-BE49-F238E27FC236}">
                <a16:creationId xmlns:a16="http://schemas.microsoft.com/office/drawing/2014/main" id="{36761BC4-17D8-4003-8FB3-0883C24394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9" t="5621" r="29510" b="17647"/>
          <a:stretch/>
        </p:blipFill>
        <p:spPr>
          <a:xfrm rot="5400000">
            <a:off x="4374334" y="613853"/>
            <a:ext cx="4447381" cy="4572001"/>
          </a:xfrm>
          <a:prstGeom prst="rect">
            <a:avLst/>
          </a:prstGeom>
        </p:spPr>
      </p:pic>
      <p:sp>
        <p:nvSpPr>
          <p:cNvPr id="8" name="Arrow: Curved Up 7">
            <a:extLst>
              <a:ext uri="{FF2B5EF4-FFF2-40B4-BE49-F238E27FC236}">
                <a16:creationId xmlns:a16="http://schemas.microsoft.com/office/drawing/2014/main" id="{274BB179-2CBA-4180-8B41-5E2FC2E71632}"/>
              </a:ext>
            </a:extLst>
          </p:cNvPr>
          <p:cNvSpPr/>
          <p:nvPr/>
        </p:nvSpPr>
        <p:spPr>
          <a:xfrm rot="16026433">
            <a:off x="6411862" y="4421578"/>
            <a:ext cx="1120941" cy="842126"/>
          </a:xfrm>
          <a:prstGeom prst="curved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50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Look – Revamped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99BA4-AD6D-41A1-B197-44C09B19AFE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1851" y="443836"/>
            <a:ext cx="7444864" cy="5887390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8AFB0257-0ACE-4FB6-BF30-1161E2CBF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65" y="2756355"/>
            <a:ext cx="6258447" cy="134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65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Vibration Resistant Gages – Non-Liquid Filled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03E7EC-93FF-465F-B621-DCCFF9318FE7}"/>
              </a:ext>
            </a:extLst>
          </p:cNvPr>
          <p:cNvSpPr/>
          <p:nvPr/>
        </p:nvSpPr>
        <p:spPr>
          <a:xfrm>
            <a:off x="220979" y="676163"/>
            <a:ext cx="5603351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 Liquid Fill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Resistant to Vibration and Cycling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Rugged Design for Pipeline Installations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Stainless Steel Construction - NO BRASS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Available Center Back Mount (CBM) &amp; Bottom Mount (BM)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Improved Gage Labels Avoid Discoloration and Provide Greater Durability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Gages Can Now Be Re-Labeled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0-60 psig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0-100 psig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0-200 psig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0-300 psig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0-600 psig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0-1000 psig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0-2000 psig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9BF27-F601-4A12-8AA2-A60241C65A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030" y="885025"/>
            <a:ext cx="2803542" cy="356739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1D98EE-4C4D-4491-BAD8-54E2A3D78BD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963" y="3429000"/>
            <a:ext cx="2803541" cy="2753819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50C61B-4270-46EE-B991-E29B336DEE7B}"/>
              </a:ext>
            </a:extLst>
          </p:cNvPr>
          <p:cNvSpPr/>
          <p:nvPr/>
        </p:nvSpPr>
        <p:spPr>
          <a:xfrm>
            <a:off x="4655888" y="6128942"/>
            <a:ext cx="1585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Center Back Mount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(CBM)</a:t>
            </a:r>
            <a:endParaRPr lang="en-US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C249BD-61AE-4D30-9F2C-930B214EDA6D}"/>
              </a:ext>
            </a:extLst>
          </p:cNvPr>
          <p:cNvSpPr/>
          <p:nvPr/>
        </p:nvSpPr>
        <p:spPr>
          <a:xfrm>
            <a:off x="7133072" y="4452419"/>
            <a:ext cx="1229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Bottom Mount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(BM)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4846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Solidworks</a:t>
            </a:r>
            <a:r>
              <a:rPr lang="en-US" dirty="0"/>
              <a:t> Visualize System Implemented</a:t>
            </a:r>
            <a:endParaRPr lang="en-US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60F29-1C81-4383-A5A5-A2A4E771CF9B}"/>
              </a:ext>
            </a:extLst>
          </p:cNvPr>
          <p:cNvSpPr txBox="1"/>
          <p:nvPr/>
        </p:nvSpPr>
        <p:spPr>
          <a:xfrm>
            <a:off x="2994233" y="1865535"/>
            <a:ext cx="514724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Leverage 3D CAD Data to Create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Photo-Quality Content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Lifelike Images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Animations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Interactive Web Content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Immersive Virtual</a:t>
            </a: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1A4128D3-2155-41C6-87C3-6B5625266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73"/>
          <a:stretch/>
        </p:blipFill>
        <p:spPr>
          <a:xfrm>
            <a:off x="0" y="548445"/>
            <a:ext cx="2994233" cy="5970932"/>
          </a:xfrm>
          <a:prstGeom prst="rect">
            <a:avLst/>
          </a:prstGeom>
        </p:spPr>
      </p:pic>
      <p:pic>
        <p:nvPicPr>
          <p:cNvPr id="2052" name="Picture 4" descr="Image result for solidworks visualize logo">
            <a:extLst>
              <a:ext uri="{FF2B5EF4-FFF2-40B4-BE49-F238E27FC236}">
                <a16:creationId xmlns:a16="http://schemas.microsoft.com/office/drawing/2014/main" id="{9F2B6608-2715-44C1-86C8-A5EB6415A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8" t="11769" r="13476" b="13300"/>
          <a:stretch/>
        </p:blipFill>
        <p:spPr bwMode="auto">
          <a:xfrm>
            <a:off x="2323154" y="548445"/>
            <a:ext cx="3615008" cy="110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power saw&#10;&#10;Description automatically generated">
            <a:extLst>
              <a:ext uri="{FF2B5EF4-FFF2-40B4-BE49-F238E27FC236}">
                <a16:creationId xmlns:a16="http://schemas.microsoft.com/office/drawing/2014/main" id="{AC645681-41B9-4AEA-A321-2A9717D64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78" r="17659"/>
          <a:stretch/>
        </p:blipFill>
        <p:spPr>
          <a:xfrm>
            <a:off x="5938161" y="0"/>
            <a:ext cx="3205839" cy="618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VPC Valve Pilot Controllers</a:t>
            </a: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14E79-9FF8-4FFE-9D8E-5BCD5F091D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659" y="651003"/>
            <a:ext cx="3024963" cy="56269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060F29-1C81-4383-A5A5-A2A4E771CF9B}"/>
              </a:ext>
            </a:extLst>
          </p:cNvPr>
          <p:cNvSpPr txBox="1"/>
          <p:nvPr/>
        </p:nvSpPr>
        <p:spPr>
          <a:xfrm>
            <a:off x="3397622" y="651003"/>
            <a:ext cx="56208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Non-Venting Pneumatic Pressure Controllers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PED &amp; ATEX Certified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Corrosion Resistant Design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Global Sales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8629C60-BC99-4107-8066-8CC6FD882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683" y="478992"/>
            <a:ext cx="3729317" cy="5970932"/>
          </a:xfrm>
          <a:prstGeom prst="rect">
            <a:avLst/>
          </a:prstGeom>
        </p:spPr>
      </p:pic>
      <p:pic>
        <p:nvPicPr>
          <p:cNvPr id="10" name="Picture 9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76DC336A-0299-476F-A545-90712CD3FA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91437" y="5194868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14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PSE&amp;G Replacing All Becker VRP Pilots</a:t>
            </a: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14E79-9FF8-4FFE-9D8E-5BCD5F091D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659" y="651003"/>
            <a:ext cx="3024963" cy="56269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060F29-1C81-4383-A5A5-A2A4E771CF9B}"/>
              </a:ext>
            </a:extLst>
          </p:cNvPr>
          <p:cNvSpPr txBox="1"/>
          <p:nvPr/>
        </p:nvSpPr>
        <p:spPr>
          <a:xfrm>
            <a:off x="3397622" y="651003"/>
            <a:ext cx="5620871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PSE&amp;G Public Service Electric &amp; Gas Corporate Decision to Remove &amp; Replace All Becker VRP Pilots Regardless of Age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Installed Base VRP 300-400 Units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Chronic Failures of Becker VRP’s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Desired Uniformity of Installations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VRG Provides Improved…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Reliability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Peoples Gas Chicago Replaced All Becker VRP’s Circa 2015 (130 Units)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8629C60-BC99-4107-8066-8CC6FD882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683" y="478992"/>
            <a:ext cx="3729317" cy="5970932"/>
          </a:xfrm>
          <a:prstGeom prst="rect">
            <a:avLst/>
          </a:prstGeom>
        </p:spPr>
      </p:pic>
      <p:pic>
        <p:nvPicPr>
          <p:cNvPr id="10" name="Picture 9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76DC336A-0299-476F-A545-90712CD3FA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91437" y="5194868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52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ower saw&#10;&#10;Description automatically generated">
            <a:extLst>
              <a:ext uri="{FF2B5EF4-FFF2-40B4-BE49-F238E27FC236}">
                <a16:creationId xmlns:a16="http://schemas.microsoft.com/office/drawing/2014/main" id="{46A02AFE-5244-4104-9829-8ECC476D72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36" y="444500"/>
            <a:ext cx="3463047" cy="6119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F6D35C-9503-43D7-ACEA-765EBDEEF799}"/>
              </a:ext>
            </a:extLst>
          </p:cNvPr>
          <p:cNvSpPr txBox="1"/>
          <p:nvPr/>
        </p:nvSpPr>
        <p:spPr>
          <a:xfrm>
            <a:off x="3803706" y="889000"/>
            <a:ext cx="49857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4-20 mA Valve Positioning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ZERO Steady State Emissions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Local or Remote Installations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Designed for Natural Gas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Packed with Features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6FCCDF95-72C6-428F-96AA-94A83F2803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683" y="478992"/>
            <a:ext cx="3729317" cy="5970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RCVC Red Circle Valve Controller</a:t>
            </a:r>
            <a:endParaRPr lang="en-US" dirty="0">
              <a:effectLst/>
            </a:endParaRPr>
          </a:p>
        </p:txBody>
      </p:sp>
      <p:pic>
        <p:nvPicPr>
          <p:cNvPr id="3" name="Picture 2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CC95DCC0-FF71-4EA2-8171-1AFDF90113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297175" y="5276867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2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33BF029-CC20-4988-903D-D94D6561C9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683" y="478992"/>
            <a:ext cx="3729317" cy="5970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Globe Control Valves – Size 1.0 to 12 in Bore</a:t>
            </a:r>
            <a:endParaRPr lang="en-US" dirty="0">
              <a:effectLst/>
            </a:endParaRP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E00A508C-9782-4848-92B8-FF64DA42EE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146" y="457200"/>
            <a:ext cx="3362211" cy="6118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B8FF06-5134-445A-9567-090489BFA6B8}"/>
              </a:ext>
            </a:extLst>
          </p:cNvPr>
          <p:cNvSpPr txBox="1"/>
          <p:nvPr/>
        </p:nvSpPr>
        <p:spPr>
          <a:xfrm>
            <a:off x="4077538" y="2353055"/>
            <a:ext cx="50664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Sizes 1.0 in to </a:t>
            </a:r>
            <a:r>
              <a:rPr lang="en-US" sz="3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in Bore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Noise Attenuating Trims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Larger 16 in Bore Now Available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9FEFE29-F75E-4FFB-B09E-5D0B60E881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836" t="14217" r="3207" b="13986"/>
          <a:stretch/>
        </p:blipFill>
        <p:spPr>
          <a:xfrm rot="20808032">
            <a:off x="5040910" y="3839726"/>
            <a:ext cx="1145998" cy="631925"/>
          </a:xfrm>
          <a:prstGeom prst="rect">
            <a:avLst/>
          </a:prstGeom>
        </p:spPr>
      </p:pic>
      <p:pic>
        <p:nvPicPr>
          <p:cNvPr id="8" name="Picture 7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4E63B101-C6AA-4CFD-9593-0985259B5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66140" y="5043090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10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PRCV Pipeline Rotary Control Valves</a:t>
            </a:r>
            <a:endParaRPr lang="en-US" dirty="0">
              <a:effectLst/>
            </a:endParaRPr>
          </a:p>
        </p:txBody>
      </p:sp>
      <p:pic>
        <p:nvPicPr>
          <p:cNvPr id="4" name="Picture 3" descr="A picture containing sewing machine&#10;&#10;Description automatically generated">
            <a:extLst>
              <a:ext uri="{FF2B5EF4-FFF2-40B4-BE49-F238E27FC236}">
                <a16:creationId xmlns:a16="http://schemas.microsoft.com/office/drawing/2014/main" id="{EA60CC16-0FB1-4908-B89D-A6713E50E7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734" y="479705"/>
            <a:ext cx="4844374" cy="5898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A35364-3388-4A5C-B141-B8C370CE95C7}"/>
              </a:ext>
            </a:extLst>
          </p:cNvPr>
          <p:cNvSpPr txBox="1"/>
          <p:nvPr/>
        </p:nvSpPr>
        <p:spPr>
          <a:xfrm>
            <a:off x="4123766" y="767861"/>
            <a:ext cx="4939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Sizes 2.0 in to 42 in Bore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4.0 in PRCV-STHP Size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High Performance Control Trims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Below Ground Design Available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01640D9-4873-4E42-B409-EB0556311C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683" y="478992"/>
            <a:ext cx="3729317" cy="5970932"/>
          </a:xfrm>
          <a:prstGeom prst="rect">
            <a:avLst/>
          </a:prstGeom>
        </p:spPr>
      </p:pic>
      <p:pic>
        <p:nvPicPr>
          <p:cNvPr id="10" name="Picture 9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16395230-6E54-49D9-94DA-506E23E74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72000" y="5353815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10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PRCV-STHP – Ultimate PRCV Performance</a:t>
            </a:r>
            <a:endParaRPr lang="en-US" dirty="0">
              <a:effectLst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DC15A5-F23F-4B07-BBB6-F5506ABFD348}"/>
              </a:ext>
            </a:extLst>
          </p:cNvPr>
          <p:cNvGrpSpPr/>
          <p:nvPr/>
        </p:nvGrpSpPr>
        <p:grpSpPr>
          <a:xfrm>
            <a:off x="192750" y="604073"/>
            <a:ext cx="8758499" cy="5011535"/>
            <a:chOff x="364032" y="633891"/>
            <a:chExt cx="8271316" cy="4732773"/>
          </a:xfrm>
        </p:grpSpPr>
        <p:pic>
          <p:nvPicPr>
            <p:cNvPr id="3" name="Picture 2" descr="A picture containing indoor, table&#10;&#10;Description generated with very high confidence">
              <a:extLst>
                <a:ext uri="{FF2B5EF4-FFF2-40B4-BE49-F238E27FC236}">
                  <a16:creationId xmlns:a16="http://schemas.microsoft.com/office/drawing/2014/main" id="{065704FD-78CE-4057-92BC-2F6691913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37869" y="1669186"/>
              <a:ext cx="4732773" cy="2662184"/>
            </a:xfrm>
            <a:prstGeom prst="rect">
              <a:avLst/>
            </a:prstGeom>
          </p:spPr>
        </p:pic>
        <p:pic>
          <p:nvPicPr>
            <p:cNvPr id="4" name="Picture 3" descr="A picture containing disk brake, indoor&#10;&#10;Description generated with very high confidence">
              <a:extLst>
                <a:ext uri="{FF2B5EF4-FFF2-40B4-BE49-F238E27FC236}">
                  <a16:creationId xmlns:a16="http://schemas.microsoft.com/office/drawing/2014/main" id="{FE14BE9A-7B7E-4A14-84E5-6A173C80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84424" y="1669189"/>
              <a:ext cx="4732769" cy="2662182"/>
            </a:xfrm>
            <a:prstGeom prst="rect">
              <a:avLst/>
            </a:prstGeom>
          </p:spPr>
        </p:pic>
        <p:pic>
          <p:nvPicPr>
            <p:cNvPr id="5" name="Picture 4" descr="A picture containing indoor, wall, kitchen, cabinet&#10;&#10;Description generated with high confidence">
              <a:extLst>
                <a:ext uri="{FF2B5EF4-FFF2-40B4-BE49-F238E27FC236}">
                  <a16:creationId xmlns:a16="http://schemas.microsoft.com/office/drawing/2014/main" id="{EB8BB46D-8A88-470E-9068-4BEA71531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669593" y="1675147"/>
              <a:ext cx="4725142" cy="2657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4755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PRCV-STHP – Ultimate PRCV Performance</a:t>
            </a:r>
            <a:endParaRPr lang="en-US" dirty="0">
              <a:effectLst/>
            </a:endParaRPr>
          </a:p>
        </p:txBody>
      </p:sp>
      <p:pic>
        <p:nvPicPr>
          <p:cNvPr id="3" name="Picture 2" descr="P:\ASSIEME VALVOLA 16''-600#-Orizzontale.JPG">
            <a:extLst>
              <a:ext uri="{FF2B5EF4-FFF2-40B4-BE49-F238E27FC236}">
                <a16:creationId xmlns:a16="http://schemas.microsoft.com/office/drawing/2014/main" id="{2D2100FD-77CC-47E0-9FEE-D7D20C4F0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18869" r="14698" b="17836"/>
          <a:stretch/>
        </p:blipFill>
        <p:spPr bwMode="auto">
          <a:xfrm>
            <a:off x="3201738" y="3323646"/>
            <a:ext cx="2774336" cy="243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:\ASSIEME VALVOLA 16''-600#-Orizzontale (1).JPG">
            <a:extLst>
              <a:ext uri="{FF2B5EF4-FFF2-40B4-BE49-F238E27FC236}">
                <a16:creationId xmlns:a16="http://schemas.microsoft.com/office/drawing/2014/main" id="{6A0F33E1-29CB-49B7-8C4E-F03BBCCEC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96" t="17121" r="9991" b="13369"/>
          <a:stretch/>
        </p:blipFill>
        <p:spPr bwMode="auto">
          <a:xfrm>
            <a:off x="129207" y="3323648"/>
            <a:ext cx="2776120" cy="227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:\Temp\Immagini per Pirovano\ASSIEME VALVOLA 16''-600#-Orizzontale(4).JPG">
            <a:extLst>
              <a:ext uri="{FF2B5EF4-FFF2-40B4-BE49-F238E27FC236}">
                <a16:creationId xmlns:a16="http://schemas.microsoft.com/office/drawing/2014/main" id="{265C4B15-A292-46E8-91D4-260044F10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4" t="11490" r="14291" b="7887"/>
          <a:stretch/>
        </p:blipFill>
        <p:spPr bwMode="auto">
          <a:xfrm>
            <a:off x="6441297" y="714245"/>
            <a:ext cx="2537801" cy="234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:\Temp\Immagini per Pirovano\ASSIEME VALVOLA 16''-600#-Orizzontale(5).JPG">
            <a:extLst>
              <a:ext uri="{FF2B5EF4-FFF2-40B4-BE49-F238E27FC236}">
                <a16:creationId xmlns:a16="http://schemas.microsoft.com/office/drawing/2014/main" id="{B25AED6E-D38D-47F5-A420-0492B182E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9" t="13565" r="11179" b="9417"/>
          <a:stretch/>
        </p:blipFill>
        <p:spPr bwMode="auto">
          <a:xfrm>
            <a:off x="241031" y="748129"/>
            <a:ext cx="2664296" cy="231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P:\Temp\Immagini per Pirovano\ASSIEME VALVOLA 16''-600#-Orizzontale(6).JPG">
            <a:extLst>
              <a:ext uri="{FF2B5EF4-FFF2-40B4-BE49-F238E27FC236}">
                <a16:creationId xmlns:a16="http://schemas.microsoft.com/office/drawing/2014/main" id="{A52D20F0-081E-4719-989D-97EDF8A54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7" t="11451" r="8552" b="9340"/>
          <a:stretch/>
        </p:blipFill>
        <p:spPr bwMode="auto">
          <a:xfrm>
            <a:off x="3342878" y="912725"/>
            <a:ext cx="2883196" cy="22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:\ASSIEME VALVOLA 16''-600#-Orizzontale(2).JPG">
            <a:extLst>
              <a:ext uri="{FF2B5EF4-FFF2-40B4-BE49-F238E27FC236}">
                <a16:creationId xmlns:a16="http://schemas.microsoft.com/office/drawing/2014/main" id="{B9FA8EAF-C91A-4D10-8A74-214CC9E96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42" t="18092" r="14829" b="17059"/>
          <a:stretch/>
        </p:blipFill>
        <p:spPr bwMode="auto">
          <a:xfrm>
            <a:off x="6243815" y="3319053"/>
            <a:ext cx="2716718" cy="240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074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VP Series – Bigger, Bolder Design</a:t>
            </a:r>
            <a:endParaRPr lang="en-US" dirty="0">
              <a:effectLst/>
            </a:endParaRPr>
          </a:p>
        </p:txBody>
      </p:sp>
      <p:pic>
        <p:nvPicPr>
          <p:cNvPr id="3" name="Picture 2" descr="The inside of a building&#10;&#10;Description automatically generated">
            <a:extLst>
              <a:ext uri="{FF2B5EF4-FFF2-40B4-BE49-F238E27FC236}">
                <a16:creationId xmlns:a16="http://schemas.microsoft.com/office/drawing/2014/main" id="{C741F527-041E-4ED8-AAFA-A52B04F95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406"/>
            <a:ext cx="9144000" cy="444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E1C80-27C3-4776-BA34-CEC01A47737E}"/>
              </a:ext>
            </a:extLst>
          </p:cNvPr>
          <p:cNvSpPr txBox="1"/>
          <p:nvPr/>
        </p:nvSpPr>
        <p:spPr>
          <a:xfrm>
            <a:off x="1813391" y="5167406"/>
            <a:ext cx="1867820" cy="86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600" b="1" dirty="0">
                <a:solidFill>
                  <a:srgbClr val="C00000"/>
                </a:solidFill>
              </a:rPr>
              <a:t>12 in 600 ANSI RFFE</a:t>
            </a: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ASME B16.34 Design</a:t>
            </a: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PRCV Body</a:t>
            </a:r>
          </a:p>
          <a:p>
            <a:pPr algn="ctr">
              <a:lnSpc>
                <a:spcPts val="1200"/>
              </a:lnSpc>
            </a:pPr>
            <a:endParaRPr lang="en-US" sz="1200" b="1" dirty="0">
              <a:solidFill>
                <a:srgbClr val="C00000"/>
              </a:solidFill>
            </a:endParaRP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Valpres VP Platform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340C7B-7932-4C84-86D2-E47CA57C5F5D}"/>
              </a:ext>
            </a:extLst>
          </p:cNvPr>
          <p:cNvSpPr txBox="1"/>
          <p:nvPr/>
        </p:nvSpPr>
        <p:spPr>
          <a:xfrm>
            <a:off x="5452345" y="5167406"/>
            <a:ext cx="2030620" cy="1017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600" b="1" dirty="0">
                <a:solidFill>
                  <a:srgbClr val="C00000"/>
                </a:solidFill>
              </a:rPr>
              <a:t>12 in 600 ANSI RFFE</a:t>
            </a: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API 6D Design</a:t>
            </a: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PRCV Body</a:t>
            </a:r>
          </a:p>
          <a:p>
            <a:pPr algn="ctr">
              <a:lnSpc>
                <a:spcPts val="1200"/>
              </a:lnSpc>
            </a:pPr>
            <a:endParaRPr lang="en-US" sz="1200" b="1" dirty="0">
              <a:solidFill>
                <a:srgbClr val="C00000"/>
              </a:solidFill>
            </a:endParaRP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Grove B5 Platform</a:t>
            </a: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Delta / </a:t>
            </a:r>
            <a:r>
              <a:rPr lang="en-US" sz="1200" b="1" dirty="0" err="1">
                <a:solidFill>
                  <a:srgbClr val="C00000"/>
                </a:solidFill>
              </a:rPr>
              <a:t>Valvitalia</a:t>
            </a:r>
            <a:r>
              <a:rPr lang="en-US" sz="1200" b="1" dirty="0">
                <a:solidFill>
                  <a:srgbClr val="C00000"/>
                </a:solidFill>
              </a:rPr>
              <a:t> 55 Platform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B005A4-011E-473F-B7E2-9EBB0F0813B7}"/>
              </a:ext>
            </a:extLst>
          </p:cNvPr>
          <p:cNvSpPr/>
          <p:nvPr/>
        </p:nvSpPr>
        <p:spPr>
          <a:xfrm>
            <a:off x="2464912" y="1936376"/>
            <a:ext cx="564777" cy="5647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he inside of a building&#10;&#10;Description automatically generated">
            <a:extLst>
              <a:ext uri="{FF2B5EF4-FFF2-40B4-BE49-F238E27FC236}">
                <a16:creationId xmlns:a16="http://schemas.microsoft.com/office/drawing/2014/main" id="{BBFC6E36-5A6E-4D35-AFC3-69E806E0AD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8" t="26460" r="62555" b="58918"/>
          <a:stretch/>
        </p:blipFill>
        <p:spPr>
          <a:xfrm>
            <a:off x="8193267" y="903940"/>
            <a:ext cx="786654" cy="78665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The inside of a building&#10;&#10;Description automatically generated">
            <a:extLst>
              <a:ext uri="{FF2B5EF4-FFF2-40B4-BE49-F238E27FC236}">
                <a16:creationId xmlns:a16="http://schemas.microsoft.com/office/drawing/2014/main" id="{4947D3B9-9D61-4095-A3E4-2DE3892E2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0" t="27251" r="57093" b="58127"/>
          <a:stretch/>
        </p:blipFill>
        <p:spPr>
          <a:xfrm>
            <a:off x="8193266" y="1764552"/>
            <a:ext cx="786654" cy="78665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The inside of a building&#10;&#10;Description automatically generated">
            <a:extLst>
              <a:ext uri="{FF2B5EF4-FFF2-40B4-BE49-F238E27FC236}">
                <a16:creationId xmlns:a16="http://schemas.microsoft.com/office/drawing/2014/main" id="{AFACD8F2-FE12-4F96-97E5-A7C6E2A7C8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43633" r="82580" b="41745"/>
          <a:stretch/>
        </p:blipFill>
        <p:spPr>
          <a:xfrm>
            <a:off x="8170854" y="2625164"/>
            <a:ext cx="786654" cy="78665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A6CC125-1E40-4864-8168-7F500D1A5390}"/>
              </a:ext>
            </a:extLst>
          </p:cNvPr>
          <p:cNvSpPr/>
          <p:nvPr/>
        </p:nvSpPr>
        <p:spPr>
          <a:xfrm>
            <a:off x="1541547" y="2160493"/>
            <a:ext cx="564777" cy="5647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CD30C4-AC3D-4978-9434-2144A3CAACCA}"/>
              </a:ext>
            </a:extLst>
          </p:cNvPr>
          <p:cNvSpPr/>
          <p:nvPr/>
        </p:nvSpPr>
        <p:spPr>
          <a:xfrm>
            <a:off x="1158305" y="2725270"/>
            <a:ext cx="564777" cy="5647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DDE45C-B3FC-452C-9B89-89CBC1CBAC37}"/>
              </a:ext>
            </a:extLst>
          </p:cNvPr>
          <p:cNvSpPr/>
          <p:nvPr/>
        </p:nvSpPr>
        <p:spPr>
          <a:xfrm>
            <a:off x="5667552" y="1353669"/>
            <a:ext cx="564777" cy="5647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0A09514-DAE4-4C05-8782-D3DECD45B5A7}"/>
              </a:ext>
            </a:extLst>
          </p:cNvPr>
          <p:cNvSpPr/>
          <p:nvPr/>
        </p:nvSpPr>
        <p:spPr>
          <a:xfrm>
            <a:off x="6549405" y="1878104"/>
            <a:ext cx="564777" cy="5647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532177B-B6EA-4E4E-98F3-32692786FD7D}"/>
              </a:ext>
            </a:extLst>
          </p:cNvPr>
          <p:cNvSpPr/>
          <p:nvPr/>
        </p:nvSpPr>
        <p:spPr>
          <a:xfrm>
            <a:off x="5567084" y="2160493"/>
            <a:ext cx="564777" cy="5647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11878E-3985-4BF6-BDFB-9BECE2674CE3}"/>
              </a:ext>
            </a:extLst>
          </p:cNvPr>
          <p:cNvSpPr/>
          <p:nvPr/>
        </p:nvSpPr>
        <p:spPr>
          <a:xfrm>
            <a:off x="2182142" y="4243169"/>
            <a:ext cx="1824538" cy="64633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3600" b="1" i="1" dirty="0" err="1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VP</a:t>
            </a:r>
            <a:r>
              <a:rPr lang="en-US" sz="2000" b="1" dirty="0" err="1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platform</a:t>
            </a:r>
            <a:endParaRPr lang="en-US" sz="36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18AA9F-EB8A-4424-99D1-482EC03EF40F}"/>
              </a:ext>
            </a:extLst>
          </p:cNvPr>
          <p:cNvSpPr/>
          <p:nvPr/>
        </p:nvSpPr>
        <p:spPr>
          <a:xfrm>
            <a:off x="5851330" y="3693460"/>
            <a:ext cx="1721946" cy="64633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en-US" sz="20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platform</a:t>
            </a:r>
            <a:endParaRPr lang="en-US" sz="36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55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VRG Controls - A “Market Leader” in Eight Years</a:t>
            </a:r>
          </a:p>
        </p:txBody>
      </p:sp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FC4A2D98-AA90-4147-A004-13D2459772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73"/>
          <a:stretch/>
        </p:blipFill>
        <p:spPr>
          <a:xfrm>
            <a:off x="0" y="548445"/>
            <a:ext cx="2889013" cy="5761109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1651E29-93B2-4A79-9493-6AA11A0390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683" y="548445"/>
            <a:ext cx="3729317" cy="59709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EFAB179-4CF7-4427-932A-5D6F8316A454}"/>
              </a:ext>
            </a:extLst>
          </p:cNvPr>
          <p:cNvGrpSpPr/>
          <p:nvPr/>
        </p:nvGrpSpPr>
        <p:grpSpPr>
          <a:xfrm>
            <a:off x="2682824" y="1068977"/>
            <a:ext cx="5271890" cy="4265023"/>
            <a:chOff x="2601229" y="478992"/>
            <a:chExt cx="5271890" cy="4265023"/>
          </a:xfrm>
        </p:grpSpPr>
        <p:pic>
          <p:nvPicPr>
            <p:cNvPr id="6" name="Picture 5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F8225FB6-98D8-4FFB-B0B1-E85B08611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22255" r="22549"/>
            <a:stretch/>
          </p:blipFill>
          <p:spPr>
            <a:xfrm>
              <a:off x="2825989" y="478992"/>
              <a:ext cx="5047130" cy="426502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69A3ED-4468-4280-A319-440159A50105}"/>
                </a:ext>
              </a:extLst>
            </p:cNvPr>
            <p:cNvSpPr txBox="1"/>
            <p:nvPr/>
          </p:nvSpPr>
          <p:spPr>
            <a:xfrm rot="457634">
              <a:off x="2601229" y="504940"/>
              <a:ext cx="1881237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00" b="1" dirty="0">
                  <a:solidFill>
                    <a:srgbClr val="C00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7200" b="1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D21DC0-B8EB-415D-8E35-DC6BF70CB638}"/>
                </a:ext>
              </a:extLst>
            </p:cNvPr>
            <p:cNvSpPr/>
            <p:nvPr/>
          </p:nvSpPr>
          <p:spPr>
            <a:xfrm rot="420708">
              <a:off x="4333839" y="2939534"/>
              <a:ext cx="18290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Years</a:t>
              </a:r>
              <a:endParaRPr lang="en-US" sz="4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020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VP Series – Top Quality Performance at Competitive Price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F2AAF8-6831-4EE2-A1A1-CBB384539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69" y="771069"/>
            <a:ext cx="6137281" cy="531586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F8AA6C7-6C4A-468A-8FD4-94425C5B6C50}"/>
              </a:ext>
            </a:extLst>
          </p:cNvPr>
          <p:cNvSpPr/>
          <p:nvPr/>
        </p:nvSpPr>
        <p:spPr>
          <a:xfrm>
            <a:off x="5309097" y="2080015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F3F12-95F5-46E2-AFD2-56E2DD18A4E6}"/>
              </a:ext>
            </a:extLst>
          </p:cNvPr>
          <p:cNvSpPr txBox="1"/>
          <p:nvPr/>
        </p:nvSpPr>
        <p:spPr>
          <a:xfrm>
            <a:off x="7017006" y="1585353"/>
            <a:ext cx="1783437" cy="248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  <a:cs typeface="Arial" panose="020B0604020202020204" pitchFamily="34" charset="0"/>
              </a:rPr>
              <a:t>360 Lifting Eyes Standard</a:t>
            </a:r>
            <a:endParaRPr lang="en-US" dirty="0">
              <a:cs typeface="Arial" panose="020B0604020202020204" pitchFamily="34" charset="0"/>
            </a:endParaRP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62232695-BDBB-490B-B630-573FAC8BFA44}"/>
              </a:ext>
            </a:extLst>
          </p:cNvPr>
          <p:cNvCxnSpPr>
            <a:cxnSpLocks/>
            <a:stCxn id="5" idx="1"/>
            <a:endCxn id="4" idx="6"/>
          </p:cNvCxnSpPr>
          <p:nvPr/>
        </p:nvCxnSpPr>
        <p:spPr>
          <a:xfrm rot="10800000" flipV="1">
            <a:off x="5416674" y="1709554"/>
            <a:ext cx="1600332" cy="424250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A922CA81-1723-4018-B506-D93B6C5E0F76}"/>
              </a:ext>
            </a:extLst>
          </p:cNvPr>
          <p:cNvSpPr/>
          <p:nvPr/>
        </p:nvSpPr>
        <p:spPr>
          <a:xfrm>
            <a:off x="4609850" y="3095443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5E174-2CE9-4FFD-8567-CE7ABE174B96}"/>
              </a:ext>
            </a:extLst>
          </p:cNvPr>
          <p:cNvSpPr txBox="1"/>
          <p:nvPr/>
        </p:nvSpPr>
        <p:spPr>
          <a:xfrm>
            <a:off x="7017006" y="2600781"/>
            <a:ext cx="1829347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  <a:cs typeface="Arial" panose="020B0604020202020204" pitchFamily="34" charset="0"/>
              </a:rPr>
              <a:t>High Performance 17-4PH</a:t>
            </a:r>
          </a:p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  <a:cs typeface="Arial" panose="020B0604020202020204" pitchFamily="34" charset="0"/>
              </a:rPr>
              <a:t>Stainless Steel Stem</a:t>
            </a:r>
            <a:endParaRPr lang="en-US" dirty="0">
              <a:cs typeface="Arial" panose="020B0604020202020204" pitchFamily="34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F8C73BB3-D1F7-4E1B-9B8B-75271DE5E85F}"/>
              </a:ext>
            </a:extLst>
          </p:cNvPr>
          <p:cNvCxnSpPr>
            <a:cxnSpLocks/>
            <a:stCxn id="8" idx="1"/>
            <a:endCxn id="7" idx="6"/>
          </p:cNvCxnSpPr>
          <p:nvPr/>
        </p:nvCxnSpPr>
        <p:spPr>
          <a:xfrm rot="10800000" flipV="1">
            <a:off x="4717428" y="2801926"/>
            <a:ext cx="2299579" cy="347306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59329C8-04B3-4CBA-BD31-CC0501ADEAE1}"/>
              </a:ext>
            </a:extLst>
          </p:cNvPr>
          <p:cNvSpPr/>
          <p:nvPr/>
        </p:nvSpPr>
        <p:spPr>
          <a:xfrm>
            <a:off x="4825673" y="5175353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DE1E0C-A219-442A-87F9-785A998BC449}"/>
              </a:ext>
            </a:extLst>
          </p:cNvPr>
          <p:cNvSpPr txBox="1"/>
          <p:nvPr/>
        </p:nvSpPr>
        <p:spPr>
          <a:xfrm>
            <a:off x="6924680" y="3470048"/>
            <a:ext cx="1829347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  <a:cs typeface="Arial" panose="020B0604020202020204" pitchFamily="34" charset="0"/>
              </a:rPr>
              <a:t>High Performance 17-4PH</a:t>
            </a:r>
          </a:p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  <a:cs typeface="Arial" panose="020B0604020202020204" pitchFamily="34" charset="0"/>
              </a:rPr>
              <a:t>Stainless Steel Stem</a:t>
            </a:r>
            <a:endParaRPr lang="en-US" dirty="0">
              <a:cs typeface="Arial" panose="020B0604020202020204" pitchFamily="34" charset="0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E1637140-2C51-4762-B58F-99BB506DE50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82592" y="3671192"/>
            <a:ext cx="1991430" cy="1557949"/>
          </a:xfrm>
          <a:prstGeom prst="bentConnector3">
            <a:avLst>
              <a:gd name="adj1" fmla="val 11736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57667B8-BBF4-4A76-B7A7-91ADD3689B51}"/>
              </a:ext>
            </a:extLst>
          </p:cNvPr>
          <p:cNvSpPr txBox="1"/>
          <p:nvPr/>
        </p:nvSpPr>
        <p:spPr>
          <a:xfrm>
            <a:off x="6854292" y="4297337"/>
            <a:ext cx="2043829" cy="248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  <a:cs typeface="Arial" panose="020B0604020202020204" pitchFamily="34" charset="0"/>
              </a:rPr>
              <a:t>100% Quality Italian Forgings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C9B386-C37B-4187-A00B-FB7929D7A9A1}"/>
              </a:ext>
            </a:extLst>
          </p:cNvPr>
          <p:cNvSpPr txBox="1"/>
          <p:nvPr/>
        </p:nvSpPr>
        <p:spPr>
          <a:xfrm>
            <a:off x="6829285" y="5176788"/>
            <a:ext cx="2093843" cy="248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  <a:cs typeface="Arial" panose="020B0604020202020204" pitchFamily="34" charset="0"/>
              </a:rPr>
              <a:t>100% USA and Italian Content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C30F5677-3692-4189-B766-82A2F69FE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42622" y="4557864"/>
            <a:ext cx="667168" cy="444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4BF8AD3-F753-4C18-8BCA-9F010CCB7BDC}"/>
              </a:ext>
            </a:extLst>
          </p:cNvPr>
          <p:cNvGrpSpPr/>
          <p:nvPr/>
        </p:nvGrpSpPr>
        <p:grpSpPr>
          <a:xfrm>
            <a:off x="7042684" y="5468020"/>
            <a:ext cx="1667045" cy="448056"/>
            <a:chOff x="6883703" y="5398920"/>
            <a:chExt cx="1667045" cy="448056"/>
          </a:xfrm>
        </p:grpSpPr>
        <p:pic>
          <p:nvPicPr>
            <p:cNvPr id="17" name="Picture 16" descr="A picture containing drawing, table&#10;&#10;Description automatically generated">
              <a:extLst>
                <a:ext uri="{FF2B5EF4-FFF2-40B4-BE49-F238E27FC236}">
                  <a16:creationId xmlns:a16="http://schemas.microsoft.com/office/drawing/2014/main" id="{3D24B24B-DF8B-49B4-9CD8-1E844A856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6883703" y="5400698"/>
              <a:ext cx="667168" cy="444501"/>
            </a:xfrm>
            <a:prstGeom prst="rect">
              <a:avLst/>
            </a:prstGeom>
          </p:spPr>
        </p:pic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8A66D6A0-92AC-4D43-ADE7-DC90AFD73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7654636" y="5398920"/>
              <a:ext cx="896112" cy="44805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7BB563E-D26C-4455-95A4-B25054CD92CD}"/>
              </a:ext>
            </a:extLst>
          </p:cNvPr>
          <p:cNvSpPr txBox="1"/>
          <p:nvPr/>
        </p:nvSpPr>
        <p:spPr>
          <a:xfrm>
            <a:off x="3596118" y="875287"/>
            <a:ext cx="2566686" cy="71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  <a:cs typeface="Arial" panose="020B0604020202020204" pitchFamily="34" charset="0"/>
              </a:rPr>
              <a:t>Offered at Comparable Price to Type 55 and Type B5 Platforms</a:t>
            </a: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  <a:cs typeface="Arial" panose="020B0604020202020204" pitchFamily="34" charset="0"/>
              </a:rPr>
              <a:t>Packed with High Performance Features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688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VP Series – Top Quality Performance at Competitive Price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513B3-D3F8-4944-A7FF-530ADC43BE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044" y="1196082"/>
            <a:ext cx="6832474" cy="5492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C5EA49-35FA-42BA-9A85-79661F04F199}"/>
              </a:ext>
            </a:extLst>
          </p:cNvPr>
          <p:cNvSpPr txBox="1"/>
          <p:nvPr/>
        </p:nvSpPr>
        <p:spPr>
          <a:xfrm>
            <a:off x="6933805" y="4297337"/>
            <a:ext cx="2043829" cy="248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100% Quality Italian Forgings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A676FB-5762-40BC-AFC1-C56E4C7637DF}"/>
              </a:ext>
            </a:extLst>
          </p:cNvPr>
          <p:cNvSpPr txBox="1"/>
          <p:nvPr/>
        </p:nvSpPr>
        <p:spPr>
          <a:xfrm>
            <a:off x="6908798" y="5176788"/>
            <a:ext cx="2093843" cy="248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100% USA and Italian Content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D0B99-85D3-4BE5-898E-3AF8E64CC7F5}"/>
              </a:ext>
            </a:extLst>
          </p:cNvPr>
          <p:cNvSpPr txBox="1"/>
          <p:nvPr/>
        </p:nvSpPr>
        <p:spPr>
          <a:xfrm>
            <a:off x="7015807" y="803805"/>
            <a:ext cx="1783437" cy="248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360 Lifting Eyes Standard</a:t>
            </a:r>
            <a:endParaRPr lang="en-US" dirty="0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611021FC-BCBE-4F95-88C6-CF386D47899B}"/>
              </a:ext>
            </a:extLst>
          </p:cNvPr>
          <p:cNvCxnSpPr>
            <a:cxnSpLocks/>
            <a:stCxn id="6" idx="1"/>
            <a:endCxn id="17" idx="0"/>
          </p:cNvCxnSpPr>
          <p:nvPr/>
        </p:nvCxnSpPr>
        <p:spPr>
          <a:xfrm rot="10800000" flipV="1">
            <a:off x="6194999" y="928005"/>
            <a:ext cx="820808" cy="607583"/>
          </a:xfrm>
          <a:prstGeom prst="bentConnector2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BE321B3C-4187-4D1B-B970-2A62412C4559}"/>
              </a:ext>
            </a:extLst>
          </p:cNvPr>
          <p:cNvSpPr/>
          <p:nvPr/>
        </p:nvSpPr>
        <p:spPr>
          <a:xfrm>
            <a:off x="4689363" y="3095443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0C12E-4510-4710-BFCA-3611A64EB3A3}"/>
              </a:ext>
            </a:extLst>
          </p:cNvPr>
          <p:cNvSpPr txBox="1"/>
          <p:nvPr/>
        </p:nvSpPr>
        <p:spPr>
          <a:xfrm>
            <a:off x="3664191" y="3525174"/>
            <a:ext cx="1321131" cy="884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u="sng" dirty="0">
                <a:solidFill>
                  <a:srgbClr val="C00000"/>
                </a:solidFill>
              </a:rPr>
              <a:t>AVAILABLE TRIMS</a:t>
            </a: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PRCV-FP</a:t>
            </a: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PRCV-STH1</a:t>
            </a: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PRCV-STH2</a:t>
            </a: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PRCV-STHP</a:t>
            </a:r>
            <a:endParaRPr lang="en-US" dirty="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6C2B21DC-F737-402F-B54B-32D6D17CB564}"/>
              </a:ext>
            </a:extLst>
          </p:cNvPr>
          <p:cNvCxnSpPr>
            <a:cxnSpLocks/>
            <a:stCxn id="9" idx="0"/>
            <a:endCxn id="8" idx="4"/>
          </p:cNvCxnSpPr>
          <p:nvPr/>
        </p:nvCxnSpPr>
        <p:spPr>
          <a:xfrm rot="5400000" flipH="1" flipV="1">
            <a:off x="4372877" y="3154900"/>
            <a:ext cx="322154" cy="41839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67780E73-0314-46C9-A1F2-3D001A49D4BB}"/>
              </a:ext>
            </a:extLst>
          </p:cNvPr>
          <p:cNvSpPr/>
          <p:nvPr/>
        </p:nvSpPr>
        <p:spPr>
          <a:xfrm>
            <a:off x="4905186" y="5175353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55A3A-0359-4335-A061-47A009E07272}"/>
              </a:ext>
            </a:extLst>
          </p:cNvPr>
          <p:cNvSpPr txBox="1"/>
          <p:nvPr/>
        </p:nvSpPr>
        <p:spPr>
          <a:xfrm>
            <a:off x="143275" y="2208821"/>
            <a:ext cx="1829347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High Performance 17-4PH</a:t>
            </a:r>
          </a:p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Stainless Steel Stem</a:t>
            </a: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200D8D1-B09D-4A2C-B4A4-0D618DD927F4}"/>
              </a:ext>
            </a:extLst>
          </p:cNvPr>
          <p:cNvSpPr/>
          <p:nvPr/>
        </p:nvSpPr>
        <p:spPr>
          <a:xfrm>
            <a:off x="1793330" y="3203020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5DC598-461E-45F8-8A3D-58D7E634900A}"/>
              </a:ext>
            </a:extLst>
          </p:cNvPr>
          <p:cNvSpPr/>
          <p:nvPr/>
        </p:nvSpPr>
        <p:spPr>
          <a:xfrm>
            <a:off x="1677773" y="4428346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6C49A4-E1B5-4E9F-AC96-0E0916632350}"/>
              </a:ext>
            </a:extLst>
          </p:cNvPr>
          <p:cNvSpPr/>
          <p:nvPr/>
        </p:nvSpPr>
        <p:spPr>
          <a:xfrm>
            <a:off x="798244" y="3534716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EA61703-3EC3-4ECA-8C21-8E01ABBFA786}"/>
              </a:ext>
            </a:extLst>
          </p:cNvPr>
          <p:cNvSpPr/>
          <p:nvPr/>
        </p:nvSpPr>
        <p:spPr>
          <a:xfrm>
            <a:off x="6473229" y="2850933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EB4543-61E1-4AA1-A27B-62BB65AA780C}"/>
              </a:ext>
            </a:extLst>
          </p:cNvPr>
          <p:cNvSpPr/>
          <p:nvPr/>
        </p:nvSpPr>
        <p:spPr>
          <a:xfrm>
            <a:off x="6141210" y="1535589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EF9CF9-71E2-4CE2-B1B4-9F7753799080}"/>
              </a:ext>
            </a:extLst>
          </p:cNvPr>
          <p:cNvSpPr/>
          <p:nvPr/>
        </p:nvSpPr>
        <p:spPr>
          <a:xfrm>
            <a:off x="4384127" y="1311468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6C8E79-4FDA-4A2F-90F3-2EA2115F7248}"/>
              </a:ext>
            </a:extLst>
          </p:cNvPr>
          <p:cNvSpPr/>
          <p:nvPr/>
        </p:nvSpPr>
        <p:spPr>
          <a:xfrm>
            <a:off x="4375159" y="6277914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6501B6-B052-4F8E-AF1A-7F1013AA9925}"/>
              </a:ext>
            </a:extLst>
          </p:cNvPr>
          <p:cNvSpPr/>
          <p:nvPr/>
        </p:nvSpPr>
        <p:spPr>
          <a:xfrm>
            <a:off x="3908996" y="1248712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4FBA21-5353-4EC2-9638-B36026E17873}"/>
              </a:ext>
            </a:extLst>
          </p:cNvPr>
          <p:cNvSpPr txBox="1"/>
          <p:nvPr/>
        </p:nvSpPr>
        <p:spPr>
          <a:xfrm>
            <a:off x="1578464" y="900959"/>
            <a:ext cx="1768433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Upstream / Downstream</a:t>
            </a:r>
          </a:p>
          <a:p>
            <a:pPr algn="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Seat Lube Fittings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F9AB0A-F701-4424-B834-20C368C58CC2}"/>
              </a:ext>
            </a:extLst>
          </p:cNvPr>
          <p:cNvSpPr txBox="1"/>
          <p:nvPr/>
        </p:nvSpPr>
        <p:spPr>
          <a:xfrm>
            <a:off x="4310292" y="572157"/>
            <a:ext cx="1685333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Dual Body Blowdown</a:t>
            </a:r>
          </a:p>
          <a:p>
            <a:pPr algn="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for Flexible Installation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2B5802-3776-466C-8663-E003A1C0D0B3}"/>
              </a:ext>
            </a:extLst>
          </p:cNvPr>
          <p:cNvSpPr txBox="1"/>
          <p:nvPr/>
        </p:nvSpPr>
        <p:spPr>
          <a:xfrm>
            <a:off x="4743151" y="6313029"/>
            <a:ext cx="1685333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Dual Body Blowdown</a:t>
            </a:r>
          </a:p>
          <a:p>
            <a:pPr algn="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for Flexible Installation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6860BA-C214-4878-9E80-AA95AD0E0704}"/>
              </a:ext>
            </a:extLst>
          </p:cNvPr>
          <p:cNvSpPr txBox="1"/>
          <p:nvPr/>
        </p:nvSpPr>
        <p:spPr>
          <a:xfrm>
            <a:off x="492954" y="5460773"/>
            <a:ext cx="1554528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Dual Stem Ports for</a:t>
            </a: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Lubrication and Flush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DDDB5F-9FA0-43C2-963B-D9C4B5597906}"/>
              </a:ext>
            </a:extLst>
          </p:cNvPr>
          <p:cNvSpPr txBox="1"/>
          <p:nvPr/>
        </p:nvSpPr>
        <p:spPr>
          <a:xfrm>
            <a:off x="7396920" y="2726679"/>
            <a:ext cx="1503937" cy="42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ASME B16.34 Design</a:t>
            </a: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Heavy Duty Body</a:t>
            </a:r>
            <a:r>
              <a:rPr lang="en-US" dirty="0"/>
              <a:t> </a:t>
            </a: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D0536C89-044A-46DA-80F7-0416F56B9A3D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 rot="5400000">
            <a:off x="493189" y="2969955"/>
            <a:ext cx="923605" cy="205916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7832204D-DADE-453B-99B9-FBAE7344FDBF}"/>
              </a:ext>
            </a:extLst>
          </p:cNvPr>
          <p:cNvCxnSpPr>
            <a:cxnSpLocks/>
            <a:stCxn id="21" idx="3"/>
            <a:endCxn id="20" idx="0"/>
          </p:cNvCxnSpPr>
          <p:nvPr/>
        </p:nvCxnSpPr>
        <p:spPr>
          <a:xfrm>
            <a:off x="3346897" y="1102104"/>
            <a:ext cx="615888" cy="146608"/>
          </a:xfrm>
          <a:prstGeom prst="bentConnector2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49DE329B-5E08-46EA-89C9-0E491355E188}"/>
              </a:ext>
            </a:extLst>
          </p:cNvPr>
          <p:cNvCxnSpPr>
            <a:cxnSpLocks/>
            <a:stCxn id="16" idx="6"/>
            <a:endCxn id="25" idx="0"/>
          </p:cNvCxnSpPr>
          <p:nvPr/>
        </p:nvCxnSpPr>
        <p:spPr>
          <a:xfrm flipV="1">
            <a:off x="6580806" y="2726679"/>
            <a:ext cx="1568083" cy="178043"/>
          </a:xfrm>
          <a:prstGeom prst="bentConnector4">
            <a:avLst>
              <a:gd name="adj1" fmla="val 26023"/>
              <a:gd name="adj2" fmla="val 228396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209957C5-43B8-47FB-BF85-AD1DCC74F4F4}"/>
              </a:ext>
            </a:extLst>
          </p:cNvPr>
          <p:cNvCxnSpPr>
            <a:cxnSpLocks/>
            <a:stCxn id="14" idx="4"/>
            <a:endCxn id="24" idx="0"/>
          </p:cNvCxnSpPr>
          <p:nvPr/>
        </p:nvCxnSpPr>
        <p:spPr>
          <a:xfrm rot="5400000">
            <a:off x="1038465" y="4767676"/>
            <a:ext cx="924850" cy="46134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EA05C480-8034-4458-BBB0-9C39ADBDD923}"/>
              </a:ext>
            </a:extLst>
          </p:cNvPr>
          <p:cNvCxnSpPr>
            <a:cxnSpLocks/>
            <a:stCxn id="19" idx="4"/>
            <a:endCxn id="23" idx="1"/>
          </p:cNvCxnSpPr>
          <p:nvPr/>
        </p:nvCxnSpPr>
        <p:spPr>
          <a:xfrm rot="16200000" flipH="1">
            <a:off x="4521708" y="6292730"/>
            <a:ext cx="128683" cy="314203"/>
          </a:xfrm>
          <a:prstGeom prst="bentConnector2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61EC96B2-BAE6-4BDD-8ED1-CC5E50176A0C}"/>
              </a:ext>
            </a:extLst>
          </p:cNvPr>
          <p:cNvCxnSpPr>
            <a:cxnSpLocks/>
            <a:stCxn id="22" idx="2"/>
            <a:endCxn id="18" idx="0"/>
          </p:cNvCxnSpPr>
          <p:nvPr/>
        </p:nvCxnSpPr>
        <p:spPr>
          <a:xfrm rot="5400000">
            <a:off x="4626928" y="785436"/>
            <a:ext cx="337021" cy="715043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8AFF5589-1665-4DE5-8CBF-33037DCB06D2}"/>
              </a:ext>
            </a:extLst>
          </p:cNvPr>
          <p:cNvCxnSpPr>
            <a:cxnSpLocks/>
            <a:stCxn id="13" idx="6"/>
            <a:endCxn id="14" idx="6"/>
          </p:cNvCxnSpPr>
          <p:nvPr/>
        </p:nvCxnSpPr>
        <p:spPr>
          <a:xfrm flipH="1">
            <a:off x="1785350" y="3256809"/>
            <a:ext cx="115557" cy="1225326"/>
          </a:xfrm>
          <a:prstGeom prst="bentConnector3">
            <a:avLst>
              <a:gd name="adj1" fmla="val -120245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143EA2E2-8EDF-43FA-8AEC-D91F7D170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22135" y="4557864"/>
            <a:ext cx="667168" cy="44450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8BA07EB-B5BD-4E63-976F-121AAC358A7C}"/>
              </a:ext>
            </a:extLst>
          </p:cNvPr>
          <p:cNvGrpSpPr/>
          <p:nvPr/>
        </p:nvGrpSpPr>
        <p:grpSpPr>
          <a:xfrm>
            <a:off x="7122197" y="5468020"/>
            <a:ext cx="1667045" cy="448056"/>
            <a:chOff x="6883703" y="5398920"/>
            <a:chExt cx="1667045" cy="448056"/>
          </a:xfrm>
        </p:grpSpPr>
        <p:pic>
          <p:nvPicPr>
            <p:cNvPr id="35" name="Picture 34" descr="A picture containing drawing, table&#10;&#10;Description automatically generated">
              <a:extLst>
                <a:ext uri="{FF2B5EF4-FFF2-40B4-BE49-F238E27FC236}">
                  <a16:creationId xmlns:a16="http://schemas.microsoft.com/office/drawing/2014/main" id="{F718102F-D351-47E1-B28E-A61CCD75F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6883703" y="5400698"/>
              <a:ext cx="667168" cy="444501"/>
            </a:xfrm>
            <a:prstGeom prst="rect">
              <a:avLst/>
            </a:prstGeom>
          </p:spPr>
        </p:pic>
        <p:pic>
          <p:nvPicPr>
            <p:cNvPr id="36" name="Picture 35" descr="A close up of a logo&#10;&#10;Description automatically generated">
              <a:extLst>
                <a:ext uri="{FF2B5EF4-FFF2-40B4-BE49-F238E27FC236}">
                  <a16:creationId xmlns:a16="http://schemas.microsoft.com/office/drawing/2014/main" id="{A544AAA3-60E3-45E2-B6B4-BD6EC2CCB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7654636" y="5398920"/>
              <a:ext cx="896112" cy="448056"/>
            </a:xfrm>
            <a:prstGeom prst="rect">
              <a:avLst/>
            </a:prstGeom>
          </p:spPr>
        </p:pic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7ECC67AD-6903-446F-85C6-15E297919CE9}"/>
              </a:ext>
            </a:extLst>
          </p:cNvPr>
          <p:cNvSpPr/>
          <p:nvPr/>
        </p:nvSpPr>
        <p:spPr>
          <a:xfrm>
            <a:off x="6426980" y="3700551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E7E7EF-1533-4DBC-9CB1-80061FB35BAA}"/>
              </a:ext>
            </a:extLst>
          </p:cNvPr>
          <p:cNvSpPr txBox="1"/>
          <p:nvPr/>
        </p:nvSpPr>
        <p:spPr>
          <a:xfrm>
            <a:off x="7160191" y="3227855"/>
            <a:ext cx="1933991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Full API 6FA Firesafe Design</a:t>
            </a: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All Seals</a:t>
            </a:r>
            <a:endParaRPr lang="en-US" dirty="0"/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5AA00024-E501-408D-8A76-99F0AA42EDFF}"/>
              </a:ext>
            </a:extLst>
          </p:cNvPr>
          <p:cNvCxnSpPr>
            <a:cxnSpLocks/>
            <a:stCxn id="37" idx="6"/>
            <a:endCxn id="38" idx="1"/>
          </p:cNvCxnSpPr>
          <p:nvPr/>
        </p:nvCxnSpPr>
        <p:spPr>
          <a:xfrm flipV="1">
            <a:off x="6534557" y="3429000"/>
            <a:ext cx="625634" cy="325340"/>
          </a:xfrm>
          <a:prstGeom prst="bentConnector3">
            <a:avLst>
              <a:gd name="adj1" fmla="val 65762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4D1A4CB-0629-4AFC-8EDF-1DCBCC2BD186}"/>
              </a:ext>
            </a:extLst>
          </p:cNvPr>
          <p:cNvSpPr txBox="1"/>
          <p:nvPr/>
        </p:nvSpPr>
        <p:spPr>
          <a:xfrm>
            <a:off x="6582698" y="1332939"/>
            <a:ext cx="1984326" cy="556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Proven Seat Design</a:t>
            </a: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Captured Viton O-Ring </a:t>
            </a:r>
          </a:p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Seat Seal w Metal Seat Ring </a:t>
            </a:r>
            <a:endParaRPr lang="en-US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0B1B546-2731-4AF2-88BA-302D177C8249}"/>
              </a:ext>
            </a:extLst>
          </p:cNvPr>
          <p:cNvCxnSpPr>
            <a:cxnSpLocks/>
            <a:stCxn id="40" idx="2"/>
            <a:endCxn id="42" idx="0"/>
          </p:cNvCxnSpPr>
          <p:nvPr/>
        </p:nvCxnSpPr>
        <p:spPr>
          <a:xfrm rot="5400000">
            <a:off x="6142813" y="1358597"/>
            <a:ext cx="901529" cy="1962568"/>
          </a:xfrm>
          <a:prstGeom prst="bentConnector3">
            <a:avLst>
              <a:gd name="adj1" fmla="val 36078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4A3C26A1-B393-48D4-8828-E22ED72C1A5F}"/>
              </a:ext>
            </a:extLst>
          </p:cNvPr>
          <p:cNvSpPr/>
          <p:nvPr/>
        </p:nvSpPr>
        <p:spPr>
          <a:xfrm>
            <a:off x="5558504" y="2790646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47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VP Series – Top Quality Performance at Competitive Price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934658-C251-4F8C-8136-33204D0A4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378" y="558177"/>
            <a:ext cx="3747022" cy="324551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61EBBE6-F8F1-4BD7-9DC9-9D6BC8377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r="7204"/>
          <a:stretch/>
        </p:blipFill>
        <p:spPr bwMode="auto">
          <a:xfrm rot="16200000">
            <a:off x="522075" y="2171040"/>
            <a:ext cx="3325973" cy="31509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6253DD-1FA7-4B4E-8250-8713B882C6A4}"/>
              </a:ext>
            </a:extLst>
          </p:cNvPr>
          <p:cNvSpPr/>
          <p:nvPr/>
        </p:nvSpPr>
        <p:spPr>
          <a:xfrm>
            <a:off x="5360895" y="1886289"/>
            <a:ext cx="1053182" cy="1111692"/>
          </a:xfrm>
          <a:prstGeom prst="rect">
            <a:avLst/>
          </a:prstGeom>
          <a:solidFill>
            <a:srgbClr val="000000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EA12C4DB-945D-436E-906E-19AA70865D21}"/>
              </a:ext>
            </a:extLst>
          </p:cNvPr>
          <p:cNvCxnSpPr>
            <a:stCxn id="5" idx="0"/>
            <a:endCxn id="4" idx="3"/>
          </p:cNvCxnSpPr>
          <p:nvPr/>
        </p:nvCxnSpPr>
        <p:spPr>
          <a:xfrm rot="16200000" flipH="1" flipV="1">
            <a:off x="3937661" y="133688"/>
            <a:ext cx="197225" cy="3702425"/>
          </a:xfrm>
          <a:prstGeom prst="bentConnector3">
            <a:avLst>
              <a:gd name="adj1" fmla="val -343180"/>
            </a:avLst>
          </a:prstGeom>
          <a:ln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4827ACB-CCFE-4B52-892C-C6942E29EB7F}"/>
              </a:ext>
            </a:extLst>
          </p:cNvPr>
          <p:cNvSpPr/>
          <p:nvPr/>
        </p:nvSpPr>
        <p:spPr>
          <a:xfrm>
            <a:off x="1867845" y="3281083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2C5477-B00F-4F71-89F5-B2B9BCD92FD7}"/>
              </a:ext>
            </a:extLst>
          </p:cNvPr>
          <p:cNvSpPr txBox="1"/>
          <p:nvPr/>
        </p:nvSpPr>
        <p:spPr>
          <a:xfrm>
            <a:off x="6289426" y="4276164"/>
            <a:ext cx="2244974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V-Pack Stem Seal Provides</a:t>
            </a:r>
          </a:p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Highest Performance in Industry</a:t>
            </a:r>
            <a:endParaRPr lang="en-US" dirty="0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ED2BEEB-E9B5-4896-AE79-02B1019F35F0}"/>
              </a:ext>
            </a:extLst>
          </p:cNvPr>
          <p:cNvCxnSpPr>
            <a:cxnSpLocks/>
            <a:stCxn id="8" idx="0"/>
            <a:endCxn id="7" idx="4"/>
          </p:cNvCxnSpPr>
          <p:nvPr/>
        </p:nvCxnSpPr>
        <p:spPr>
          <a:xfrm rot="16200000" flipV="1">
            <a:off x="4223022" y="1087272"/>
            <a:ext cx="887504" cy="5490279"/>
          </a:xfrm>
          <a:prstGeom prst="bentConnector3">
            <a:avLst>
              <a:gd name="adj1" fmla="val 36868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B0FD5E4-9338-4A28-8F7B-B5D52B7CD2EE}"/>
              </a:ext>
            </a:extLst>
          </p:cNvPr>
          <p:cNvSpPr/>
          <p:nvPr/>
        </p:nvSpPr>
        <p:spPr>
          <a:xfrm>
            <a:off x="1473358" y="4284980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F9892A-529E-4027-8C69-C3B6344E50B6}"/>
              </a:ext>
            </a:extLst>
          </p:cNvPr>
          <p:cNvSpPr txBox="1"/>
          <p:nvPr/>
        </p:nvSpPr>
        <p:spPr>
          <a:xfrm>
            <a:off x="3685316" y="5903821"/>
            <a:ext cx="1993303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API 6FA Firesafe Design with</a:t>
            </a:r>
          </a:p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Top Graphite Seal</a:t>
            </a:r>
            <a:endParaRPr lang="en-US" dirty="0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8C379CE8-533C-40A2-A83E-41212F390395}"/>
              </a:ext>
            </a:extLst>
          </p:cNvPr>
          <p:cNvCxnSpPr>
            <a:cxnSpLocks/>
            <a:stCxn id="11" idx="1"/>
            <a:endCxn id="10" idx="4"/>
          </p:cNvCxnSpPr>
          <p:nvPr/>
        </p:nvCxnSpPr>
        <p:spPr>
          <a:xfrm rot="10800000">
            <a:off x="1527148" y="4392558"/>
            <a:ext cx="2158169" cy="1712409"/>
          </a:xfrm>
          <a:prstGeom prst="bentConnector2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D8101C5E-3BDC-4934-9C9D-59D5C1330A9C}"/>
              </a:ext>
            </a:extLst>
          </p:cNvPr>
          <p:cNvSpPr/>
          <p:nvPr/>
        </p:nvSpPr>
        <p:spPr>
          <a:xfrm>
            <a:off x="3577739" y="4025356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F8D7D1-944F-4787-B4C7-5B5FA75AF13B}"/>
              </a:ext>
            </a:extLst>
          </p:cNvPr>
          <p:cNvSpPr txBox="1"/>
          <p:nvPr/>
        </p:nvSpPr>
        <p:spPr>
          <a:xfrm>
            <a:off x="6191083" y="4991941"/>
            <a:ext cx="1829347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High Performance 17-4PH</a:t>
            </a:r>
          </a:p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Stainless Steel Stem</a:t>
            </a:r>
            <a:endParaRPr lang="en-US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472E32F2-EBEA-4A07-B00D-5BD872B842B6}"/>
              </a:ext>
            </a:extLst>
          </p:cNvPr>
          <p:cNvCxnSpPr>
            <a:cxnSpLocks/>
            <a:stCxn id="14" idx="1"/>
            <a:endCxn id="13" idx="6"/>
          </p:cNvCxnSpPr>
          <p:nvPr/>
        </p:nvCxnSpPr>
        <p:spPr>
          <a:xfrm rot="10800000">
            <a:off x="3685317" y="4079146"/>
            <a:ext cx="2505767" cy="1113941"/>
          </a:xfrm>
          <a:prstGeom prst="bentConnector3">
            <a:avLst>
              <a:gd name="adj1" fmla="val 1315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52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VP Series – Top Quality Performance at Competitive Price</a:t>
            </a:r>
            <a:endParaRPr lang="en-US" dirty="0">
              <a:effectLst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C73703A-BE5D-4B29-9FFB-2520C47FA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7" t="22550" r="44707" b="23270"/>
          <a:stretch/>
        </p:blipFill>
        <p:spPr bwMode="auto">
          <a:xfrm>
            <a:off x="421341" y="774437"/>
            <a:ext cx="5747503" cy="420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6E16271-29A9-49FF-AE3F-C80B0F2E2C8A}"/>
              </a:ext>
            </a:extLst>
          </p:cNvPr>
          <p:cNvSpPr/>
          <p:nvPr/>
        </p:nvSpPr>
        <p:spPr>
          <a:xfrm>
            <a:off x="4034119" y="1174376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98B4C8-5833-4623-A540-FC724DC0CA30}"/>
              </a:ext>
            </a:extLst>
          </p:cNvPr>
          <p:cNvSpPr/>
          <p:nvPr/>
        </p:nvSpPr>
        <p:spPr>
          <a:xfrm>
            <a:off x="3594848" y="2796988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B3206F-B41B-4499-B2F8-2E90308F32AC}"/>
              </a:ext>
            </a:extLst>
          </p:cNvPr>
          <p:cNvSpPr/>
          <p:nvPr/>
        </p:nvSpPr>
        <p:spPr>
          <a:xfrm>
            <a:off x="5593981" y="3926543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B8443A-FF9F-4F4A-880E-17D42D59A6C3}"/>
              </a:ext>
            </a:extLst>
          </p:cNvPr>
          <p:cNvSpPr/>
          <p:nvPr/>
        </p:nvSpPr>
        <p:spPr>
          <a:xfrm>
            <a:off x="5226427" y="4598897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45D0A2-4ED8-4385-B564-89FD0DE7046D}"/>
              </a:ext>
            </a:extLst>
          </p:cNvPr>
          <p:cNvSpPr txBox="1"/>
          <p:nvPr/>
        </p:nvSpPr>
        <p:spPr>
          <a:xfrm>
            <a:off x="6464679" y="1380564"/>
            <a:ext cx="1829347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High Performance 17-4PH</a:t>
            </a:r>
          </a:p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Stainless Steel Stem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37010-40CA-4725-8CE0-C3B1FB0F24EA}"/>
              </a:ext>
            </a:extLst>
          </p:cNvPr>
          <p:cNvSpPr txBox="1"/>
          <p:nvPr/>
        </p:nvSpPr>
        <p:spPr>
          <a:xfrm>
            <a:off x="6464679" y="2016960"/>
            <a:ext cx="1769780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High Integrity Splined</a:t>
            </a:r>
          </a:p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Steam &amp; Ball Connection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B55F7D-EBD0-4532-8031-A213CFEE07F6}"/>
              </a:ext>
            </a:extLst>
          </p:cNvPr>
          <p:cNvSpPr txBox="1"/>
          <p:nvPr/>
        </p:nvSpPr>
        <p:spPr>
          <a:xfrm>
            <a:off x="6464679" y="4195241"/>
            <a:ext cx="1257267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3.0 mil ENP</a:t>
            </a:r>
          </a:p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Ball &amp; Seat Rings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B31C47-5EC3-4C59-BC46-1002522A1D3E}"/>
              </a:ext>
            </a:extLst>
          </p:cNvPr>
          <p:cNvSpPr txBox="1"/>
          <p:nvPr/>
        </p:nvSpPr>
        <p:spPr>
          <a:xfrm>
            <a:off x="6464679" y="5380393"/>
            <a:ext cx="1534138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High Strength</a:t>
            </a:r>
          </a:p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F60 Carbon Steel Ball</a:t>
            </a:r>
            <a:endParaRPr lang="en-US" dirty="0"/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717B38D3-72F5-4D5B-9069-82A02DA89AA9}"/>
              </a:ext>
            </a:extLst>
          </p:cNvPr>
          <p:cNvCxnSpPr>
            <a:cxnSpLocks/>
            <a:stCxn id="11" idx="1"/>
            <a:endCxn id="7" idx="6"/>
          </p:cNvCxnSpPr>
          <p:nvPr/>
        </p:nvCxnSpPr>
        <p:spPr>
          <a:xfrm rot="10800000" flipV="1">
            <a:off x="3702425" y="2218105"/>
            <a:ext cx="2762254" cy="632672"/>
          </a:xfrm>
          <a:prstGeom prst="bentConnector3">
            <a:avLst>
              <a:gd name="adj1" fmla="val 41886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65AC3B37-9B03-488B-8CD5-BD7675BA28C4}"/>
              </a:ext>
            </a:extLst>
          </p:cNvPr>
          <p:cNvCxnSpPr>
            <a:cxnSpLocks/>
            <a:stCxn id="12" idx="1"/>
            <a:endCxn id="8" idx="6"/>
          </p:cNvCxnSpPr>
          <p:nvPr/>
        </p:nvCxnSpPr>
        <p:spPr>
          <a:xfrm rot="10800000">
            <a:off x="5701559" y="3980332"/>
            <a:ext cx="763121" cy="416054"/>
          </a:xfrm>
          <a:prstGeom prst="bentConnector3">
            <a:avLst>
              <a:gd name="adj1" fmla="val 24156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DCEFA40-6604-4A34-B966-C8BD45D7F3DE}"/>
              </a:ext>
            </a:extLst>
          </p:cNvPr>
          <p:cNvCxnSpPr>
            <a:cxnSpLocks/>
            <a:stCxn id="13" idx="1"/>
            <a:endCxn id="9" idx="6"/>
          </p:cNvCxnSpPr>
          <p:nvPr/>
        </p:nvCxnSpPr>
        <p:spPr>
          <a:xfrm rot="10800000">
            <a:off x="5334005" y="4652686"/>
            <a:ext cx="1130675" cy="928852"/>
          </a:xfrm>
          <a:prstGeom prst="bentConnector3">
            <a:avLst>
              <a:gd name="adj1" fmla="val 17493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6A50529C-897D-4A4F-90BE-0D2BFB2C6A2C}"/>
              </a:ext>
            </a:extLst>
          </p:cNvPr>
          <p:cNvCxnSpPr>
            <a:cxnSpLocks/>
            <a:stCxn id="10" idx="1"/>
            <a:endCxn id="6" idx="6"/>
          </p:cNvCxnSpPr>
          <p:nvPr/>
        </p:nvCxnSpPr>
        <p:spPr>
          <a:xfrm rot="10800000">
            <a:off x="4141697" y="1228165"/>
            <a:ext cx="2322983" cy="353544"/>
          </a:xfrm>
          <a:prstGeom prst="bentConnector3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2F8A7CCA-3BF0-4285-82AE-0405AA153AC6}"/>
              </a:ext>
            </a:extLst>
          </p:cNvPr>
          <p:cNvSpPr/>
          <p:nvPr/>
        </p:nvSpPr>
        <p:spPr>
          <a:xfrm>
            <a:off x="3980330" y="3191336"/>
            <a:ext cx="107577" cy="10757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1708DA-9EB6-4E8E-9AD0-5F7516626899}"/>
              </a:ext>
            </a:extLst>
          </p:cNvPr>
          <p:cNvSpPr txBox="1"/>
          <p:nvPr/>
        </p:nvSpPr>
        <p:spPr>
          <a:xfrm>
            <a:off x="6464679" y="3281058"/>
            <a:ext cx="1857624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Composite POLYGON MRP</a:t>
            </a:r>
          </a:p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C00000"/>
                </a:solidFill>
              </a:rPr>
              <a:t>Trunnion Bearings</a:t>
            </a:r>
            <a:endParaRPr lang="en-US" dirty="0"/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3A12696-09DE-4F33-B81D-1828029D8225}"/>
              </a:ext>
            </a:extLst>
          </p:cNvPr>
          <p:cNvCxnSpPr>
            <a:cxnSpLocks/>
            <a:stCxn id="19" idx="1"/>
            <a:endCxn id="18" idx="6"/>
          </p:cNvCxnSpPr>
          <p:nvPr/>
        </p:nvCxnSpPr>
        <p:spPr>
          <a:xfrm rot="10800000">
            <a:off x="4087907" y="3245125"/>
            <a:ext cx="2376772" cy="237078"/>
          </a:xfrm>
          <a:prstGeom prst="bentConnector3">
            <a:avLst>
              <a:gd name="adj1" fmla="val 49623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523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72F29-2B3D-49D7-88F3-43805B6FD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71" y="643909"/>
            <a:ext cx="7563340" cy="5467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Revised Capacity and Curve for PRCV-STHP</a:t>
            </a:r>
            <a:endParaRPr lang="en-US" dirty="0">
              <a:effectLst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0D9680-39A0-49A3-8EC9-314BE978DF5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36" y="1136871"/>
            <a:ext cx="626585" cy="9502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EB8AB7-7C81-492F-ADA6-E7A92E62C968}"/>
              </a:ext>
            </a:extLst>
          </p:cNvPr>
          <p:cNvSpPr/>
          <p:nvPr/>
        </p:nvSpPr>
        <p:spPr>
          <a:xfrm>
            <a:off x="2075036" y="3000414"/>
            <a:ext cx="214776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STHP Curve Revised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As Performance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Data Becomes More Accurate Via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CFD Analysis and Empirical Results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E84F71-767F-44EC-8812-D37E03F20A04}"/>
              </a:ext>
            </a:extLst>
          </p:cNvPr>
          <p:cNvSpPr/>
          <p:nvPr/>
        </p:nvSpPr>
        <p:spPr>
          <a:xfrm>
            <a:off x="7646895" y="3000414"/>
            <a:ext cx="905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STHP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A8D913-2B27-47C6-B8EA-7AE07BF41842}"/>
              </a:ext>
            </a:extLst>
          </p:cNvPr>
          <p:cNvSpPr/>
          <p:nvPr/>
        </p:nvSpPr>
        <p:spPr>
          <a:xfrm>
            <a:off x="7321771" y="1149114"/>
            <a:ext cx="905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STHP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EFCD0E-727E-47DA-AE9C-7057776EA3EE}"/>
              </a:ext>
            </a:extLst>
          </p:cNvPr>
          <p:cNvSpPr/>
          <p:nvPr/>
        </p:nvSpPr>
        <p:spPr>
          <a:xfrm>
            <a:off x="5799351" y="1149114"/>
            <a:ext cx="1522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Increased Capacity</a:t>
            </a:r>
          </a:p>
        </p:txBody>
      </p:sp>
    </p:spTree>
    <p:extLst>
      <p:ext uri="{BB962C8B-B14F-4D97-AF65-F5344CB8AC3E}">
        <p14:creationId xmlns:p14="http://schemas.microsoft.com/office/powerpoint/2010/main" val="1658490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Revised Capacity and Curve for PRCV-STHP 2020</a:t>
            </a:r>
            <a:endParaRPr lang="en-US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B366B7-9C18-4C36-8E2B-702991265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5" y="633010"/>
            <a:ext cx="6141795" cy="5591977"/>
          </a:xfrm>
          <a:prstGeom prst="rect">
            <a:avLst/>
          </a:prstGeom>
        </p:spPr>
      </p:pic>
      <p:pic>
        <p:nvPicPr>
          <p:cNvPr id="10" name="Picture 9" descr="P:\ASSIEME VALVOLA 16''-600#-Orizzontale (1).JPG">
            <a:extLst>
              <a:ext uri="{FF2B5EF4-FFF2-40B4-BE49-F238E27FC236}">
                <a16:creationId xmlns:a16="http://schemas.microsoft.com/office/drawing/2014/main" id="{EB2188CE-87CE-459A-B111-C4E5DA576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67" b="84696" l="35851" r="86364">
                        <a14:foregroundMark x1="46031" y1="25760" x2="44942" y2="35646"/>
                        <a14:foregroundMark x1="44942" y1="35646" x2="40909" y2="42015"/>
                        <a14:foregroundMark x1="40909" y1="42015" x2="38796" y2="50760"/>
                        <a14:foregroundMark x1="38796" y1="50760" x2="47951" y2="63593"/>
                        <a14:foregroundMark x1="47951" y1="63593" x2="48207" y2="42966"/>
                        <a14:foregroundMark x1="48207" y1="42966" x2="52625" y2="23669"/>
                        <a14:foregroundMark x1="52625" y1="23669" x2="59411" y2="21388"/>
                        <a14:foregroundMark x1="59411" y1="21388" x2="65301" y2="21388"/>
                        <a14:foregroundMark x1="65301" y1="21388" x2="63060" y2="30228"/>
                        <a14:foregroundMark x1="63060" y1="30228" x2="57875" y2="35837"/>
                        <a14:foregroundMark x1="57875" y1="35837" x2="52753" y2="59411"/>
                        <a14:foregroundMark x1="44814" y1="27091" x2="40717" y2="33555"/>
                        <a14:foregroundMark x1="40717" y1="33555" x2="39309" y2="37548"/>
                        <a14:foregroundMark x1="40269" y1="33650" x2="45006" y2="20722"/>
                        <a14:foregroundMark x1="85403" y1="44202" x2="86364" y2="54183"/>
                        <a14:foregroundMark x1="86364" y1="54183" x2="85083" y2="58270"/>
                        <a14:foregroundMark x1="59667" y1="81939" x2="67670" y2="80608"/>
                        <a14:foregroundMark x1="61524" y1="84221" x2="58451" y2="84696"/>
                        <a14:foregroundMark x1="48656" y1="76901" x2="48335" y2="76521"/>
                        <a14:foregroundMark x1="55378" y1="42395" x2="53905" y2="47814"/>
                        <a14:foregroundMark x1="45775" y1="44582" x2="45903" y2="52186"/>
                        <a14:foregroundMark x1="37964" y1="43061" x2="37964" y2="45532"/>
                        <a14:foregroundMark x1="35915" y1="48764" x2="35915" y2="50380"/>
                        <a14:foregroundMark x1="40269" y1="59221" x2="38732" y2="56939"/>
                        <a14:foregroundMark x1="49616" y1="50951" x2="49744" y2="53517"/>
                        <a14:foregroundMark x1="80218" y1="23194" x2="80218" y2="24810"/>
                        <a14:foregroundMark x1="69462" y1="20532" x2="69078" y2="19867"/>
                        <a14:foregroundMark x1="68886" y1="20057" x2="67990" y2="20722"/>
                        <a14:foregroundMark x1="51280" y1="41255" x2="50640" y2="43061"/>
                        <a14:foregroundMark x1="53521" y1="70342" x2="53521" y2="69202"/>
                        <a14:foregroundMark x1="57810" y1="76236" x2="58003" y2="75570"/>
                        <a14:foregroundMark x1="79257" y1="22148" x2="78553" y2="23289"/>
                        <a14:foregroundMark x1="45262" y1="21863" x2="45262" y2="22338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96" t="17121" r="9991" b="13369"/>
          <a:stretch/>
        </p:blipFill>
        <p:spPr bwMode="auto">
          <a:xfrm>
            <a:off x="1181544" y="1443317"/>
            <a:ext cx="3229091" cy="26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0D9680-39A0-49A3-8EC9-314BE978DF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61" y="746684"/>
            <a:ext cx="626585" cy="9502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EB8AB7-7C81-492F-ADA6-E7A92E62C968}"/>
              </a:ext>
            </a:extLst>
          </p:cNvPr>
          <p:cNvSpPr/>
          <p:nvPr/>
        </p:nvSpPr>
        <p:spPr>
          <a:xfrm>
            <a:off x="6403961" y="2340472"/>
            <a:ext cx="25786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STHP has Higher Cv by Comparison to T4 Design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More Rapid Cv Curve Ramp Up for Better Noise Performance</a:t>
            </a:r>
          </a:p>
        </p:txBody>
      </p:sp>
    </p:spTree>
    <p:extLst>
      <p:ext uri="{BB962C8B-B14F-4D97-AF65-F5344CB8AC3E}">
        <p14:creationId xmlns:p14="http://schemas.microsoft.com/office/powerpoint/2010/main" val="272216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– 4.0 Bore PRCV-STHP Noise Attenuating Control Valves</a:t>
            </a:r>
            <a:endParaRPr lang="en-US" dirty="0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1398A2-F907-49EB-AF0D-D445AE98F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8" y="657507"/>
            <a:ext cx="4036761" cy="35666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C138CE-D63A-40A7-844A-AFB5700E4DF4}"/>
              </a:ext>
            </a:extLst>
          </p:cNvPr>
          <p:cNvSpPr/>
          <p:nvPr/>
        </p:nvSpPr>
        <p:spPr>
          <a:xfrm>
            <a:off x="2619510" y="4224141"/>
            <a:ext cx="3904980" cy="344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NEW Smaller Size – 4.0 in Bore PRCV-STHP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4FAD9D-8C10-477B-B6BA-BAAF4CB2B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930" y="657507"/>
            <a:ext cx="4641082" cy="35666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BF6D7DF-DCBE-419F-B434-15EB3D8F0DE7}"/>
              </a:ext>
            </a:extLst>
          </p:cNvPr>
          <p:cNvGrpSpPr/>
          <p:nvPr/>
        </p:nvGrpSpPr>
        <p:grpSpPr>
          <a:xfrm rot="2700000">
            <a:off x="6569764" y="1858616"/>
            <a:ext cx="1133062" cy="1133856"/>
            <a:chOff x="6599581" y="1898372"/>
            <a:chExt cx="1133062" cy="113385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A01F9E2-DACB-43BC-B026-35E97812AE98}"/>
                </a:ext>
              </a:extLst>
            </p:cNvPr>
            <p:cNvCxnSpPr/>
            <p:nvPr/>
          </p:nvCxnSpPr>
          <p:spPr>
            <a:xfrm>
              <a:off x="7166112" y="1898372"/>
              <a:ext cx="0" cy="1133856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61619B-C585-4032-AC71-E780F068F69F}"/>
                </a:ext>
              </a:extLst>
            </p:cNvPr>
            <p:cNvSpPr/>
            <p:nvPr/>
          </p:nvSpPr>
          <p:spPr>
            <a:xfrm>
              <a:off x="6599581" y="1898769"/>
              <a:ext cx="1133062" cy="113306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14247C4-D750-48EB-B359-E447C1A8ED95}"/>
              </a:ext>
            </a:extLst>
          </p:cNvPr>
          <p:cNvSpPr/>
          <p:nvPr/>
        </p:nvSpPr>
        <p:spPr>
          <a:xfrm>
            <a:off x="6381922" y="1005965"/>
            <a:ext cx="15087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in</a:t>
            </a:r>
            <a:endParaRPr lang="en-US" sz="6000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2521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Litigation with GE / Dresser Regarding QTCV-T4 vs. PRCV-STHP Resolved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EFDE4-94AB-4ACB-9734-57033ACFF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0" y="694061"/>
            <a:ext cx="8065780" cy="418641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DE69E07-C502-4128-8D5C-CE47A0A564D9}"/>
              </a:ext>
            </a:extLst>
          </p:cNvPr>
          <p:cNvSpPr/>
          <p:nvPr/>
        </p:nvSpPr>
        <p:spPr>
          <a:xfrm>
            <a:off x="1249680" y="2141220"/>
            <a:ext cx="1104900" cy="1104900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4130233-8E99-47EE-A143-7D896E2DCC2F}"/>
              </a:ext>
            </a:extLst>
          </p:cNvPr>
          <p:cNvSpPr/>
          <p:nvPr/>
        </p:nvSpPr>
        <p:spPr>
          <a:xfrm>
            <a:off x="1303020" y="3510846"/>
            <a:ext cx="1104900" cy="1104900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A8F6FF-14A3-469F-AAF8-4A4FE4D112F4}"/>
              </a:ext>
            </a:extLst>
          </p:cNvPr>
          <p:cNvSpPr txBox="1"/>
          <p:nvPr/>
        </p:nvSpPr>
        <p:spPr>
          <a:xfrm>
            <a:off x="1104900" y="4880472"/>
            <a:ext cx="71094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“843 Patent” of QTCV-T4 Point of Contention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Related to PRCV-STHP Technology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Issue Resolved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VRG to Manufacture PRCV-STHP, PRCV-STH3 &amp; PRCV-STH4 Products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DCDDC8C-73CD-4881-9F15-75DA117E0005}"/>
              </a:ext>
            </a:extLst>
          </p:cNvPr>
          <p:cNvSpPr/>
          <p:nvPr/>
        </p:nvSpPr>
        <p:spPr>
          <a:xfrm>
            <a:off x="1104900" y="2693670"/>
            <a:ext cx="622930" cy="25908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53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RHPA Actuator Cylinder Supplier</a:t>
            </a:r>
            <a:endParaRPr lang="en-US" dirty="0"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E6324C-74EE-4749-872C-404C15D14D5D}"/>
              </a:ext>
            </a:extLst>
          </p:cNvPr>
          <p:cNvSpPr/>
          <p:nvPr/>
        </p:nvSpPr>
        <p:spPr>
          <a:xfrm>
            <a:off x="206189" y="720125"/>
            <a:ext cx="5414682" cy="5177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Easycut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™ CS change to A36 Corrosion Proof CS for RHPA Actuators</a:t>
            </a:r>
            <a:endParaRPr lang="en-US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Mounting Holes on RHPA Actuator Piston</a:t>
            </a:r>
            <a:endParaRPr lang="en-US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Two Prime Suppliers of Actuator Cylinders to Ensure Quality and Rapid Delivery</a:t>
            </a:r>
          </a:p>
          <a:p>
            <a:pPr marL="342900" marR="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Expanded Inventory RHPA Cylinders at VRG</a:t>
            </a:r>
          </a:p>
          <a:p>
            <a:pPr marL="342900" marR="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Backward and Forward Parts Interchangeability of All RHPA Repair Kits</a:t>
            </a:r>
          </a:p>
          <a:p>
            <a:pPr marL="342900" marR="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Actuator Cylinder Repair Kits in Inventory Fit VRG and Becker-GE</a:t>
            </a:r>
          </a:p>
          <a:p>
            <a:pPr marL="342900" marR="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Third Cylinder Supplier in Development</a:t>
            </a:r>
          </a:p>
        </p:txBody>
      </p:sp>
      <p:pic>
        <p:nvPicPr>
          <p:cNvPr id="4" name="Picture 4" descr="Image result for nfpa cylinders hanna">
            <a:extLst>
              <a:ext uri="{FF2B5EF4-FFF2-40B4-BE49-F238E27FC236}">
                <a16:creationId xmlns:a16="http://schemas.microsoft.com/office/drawing/2014/main" id="{8CD2E06A-4856-4FF7-A2DC-173C7D4C9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0"/>
            <a:ext cx="42862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921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Control Valve Data Sheet for Easier Specs Presentation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10AEB-4DC3-4603-99A1-2F0CEB4EA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21" y="881293"/>
            <a:ext cx="6683500" cy="4936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2056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Facilities - 28,000 ft</a:t>
            </a:r>
            <a:r>
              <a:rPr lang="en-US" baseline="30000" dirty="0"/>
              <a:t>2</a:t>
            </a:r>
            <a:r>
              <a:rPr lang="en-US" dirty="0"/>
              <a:t> Manufacturing – Chicago Metro Area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98204F-FD97-421E-AD9B-D1E6A0D1E2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4438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47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Improved Balanced Seat – Increased Performance + Stainless Steel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AEB8A-92BA-4853-AE2F-889B39366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82" b="94658" l="6718" r="91298">
                        <a14:foregroundMark x1="7786" y1="49726" x2="7786" y2="64795"/>
                        <a14:foregroundMark x1="7786" y1="64795" x2="15267" y2="79863"/>
                        <a14:foregroundMark x1="15267" y1="79863" x2="70076" y2="89041"/>
                        <a14:foregroundMark x1="70076" y1="89041" x2="81985" y2="75890"/>
                        <a14:foregroundMark x1="81985" y1="75890" x2="91298" y2="47123"/>
                        <a14:foregroundMark x1="43359" y1="47397" x2="43359" y2="47397"/>
                        <a14:foregroundMark x1="43359" y1="9452" x2="48092" y2="9452"/>
                        <a14:foregroundMark x1="85649" y1="77945" x2="37099" y2="89315"/>
                        <a14:foregroundMark x1="40611" y1="79041" x2="60916" y2="76986"/>
                        <a14:foregroundMark x1="74198" y1="72192" x2="56641" y2="76438"/>
                        <a14:foregroundMark x1="56641" y1="76438" x2="36794" y2="75616"/>
                        <a14:foregroundMark x1="36794" y1="75616" x2="6870" y2="61644"/>
                        <a14:foregroundMark x1="6870" y1="61644" x2="10992" y2="76849"/>
                        <a14:foregroundMark x1="10992" y1="76849" x2="25802" y2="85890"/>
                        <a14:foregroundMark x1="25802" y1="85890" x2="60305" y2="89315"/>
                        <a14:foregroundMark x1="60305" y1="89315" x2="77099" y2="86301"/>
                        <a14:foregroundMark x1="77099" y1="86301" x2="89771" y2="74795"/>
                        <a14:foregroundMark x1="89771" y1="74795" x2="72977" y2="72740"/>
                        <a14:foregroundMark x1="72977" y1="72740" x2="55115" y2="75205"/>
                        <a14:foregroundMark x1="55115" y1="75205" x2="19237" y2="73425"/>
                        <a14:foregroundMark x1="19237" y1="73425" x2="38015" y2="78219"/>
                        <a14:foregroundMark x1="38015" y1="78219" x2="55725" y2="78219"/>
                        <a14:foregroundMark x1="55725" y1="78219" x2="73435" y2="77945"/>
                        <a14:foregroundMark x1="73435" y1="77945" x2="75725" y2="77945"/>
                        <a14:foregroundMark x1="68855" y1="91233" x2="51298" y2="94658"/>
                        <a14:foregroundMark x1="51298" y1="94658" x2="30992" y2="93014"/>
                        <a14:foregroundMark x1="56489" y1="8082" x2="46870" y2="8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685" y="4117876"/>
            <a:ext cx="1588455" cy="177033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18FB04-79D0-4CD4-A2F2-A57858EC5ED1}"/>
              </a:ext>
            </a:extLst>
          </p:cNvPr>
          <p:cNvGrpSpPr/>
          <p:nvPr/>
        </p:nvGrpSpPr>
        <p:grpSpPr>
          <a:xfrm>
            <a:off x="4074772" y="3321420"/>
            <a:ext cx="4694666" cy="2566795"/>
            <a:chOff x="2362511" y="3429000"/>
            <a:chExt cx="4694666" cy="25667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FD50EC-B45A-4624-B9A8-7BD4DA7BF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62511" y="3429000"/>
              <a:ext cx="2043169" cy="25667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870495-3437-451A-ADFA-8BAB6E59B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5FFE5"/>
                </a:clrFrom>
                <a:clrTo>
                  <a:srgbClr val="E5FFE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22911" y="4290372"/>
              <a:ext cx="2334266" cy="17054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907749B-FA29-4909-8C95-20E41BF1CF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303058" y="1649505"/>
            <a:ext cx="1730719" cy="13003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90512C-1754-4BAD-A9FC-EE34D15D067A}"/>
              </a:ext>
            </a:extLst>
          </p:cNvPr>
          <p:cNvGrpSpPr/>
          <p:nvPr/>
        </p:nvGrpSpPr>
        <p:grpSpPr>
          <a:xfrm>
            <a:off x="4076917" y="815750"/>
            <a:ext cx="4804147" cy="2134103"/>
            <a:chOff x="2364656" y="923330"/>
            <a:chExt cx="4804147" cy="21341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68B061-AF39-4AD4-A872-12F1F2C0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</a:blip>
            <a:stretch>
              <a:fillRect/>
            </a:stretch>
          </p:blipFill>
          <p:spPr>
            <a:xfrm>
              <a:off x="2364656" y="923330"/>
              <a:ext cx="1910735" cy="213410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9E9F8F-E960-4D57-A901-4F24BB4C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E5FFE5"/>
                </a:clrFrom>
                <a:clrTo>
                  <a:srgbClr val="E5FFE5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l="2565" t="26682" r="3024" b="3335"/>
            <a:stretch/>
          </p:blipFill>
          <p:spPr>
            <a:xfrm>
              <a:off x="4909482" y="2045823"/>
              <a:ext cx="2259321" cy="1011610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4FBB4334-19D7-4152-883D-0B17E7B0D6F2}"/>
              </a:ext>
            </a:extLst>
          </p:cNvPr>
          <p:cNvSpPr/>
          <p:nvPr/>
        </p:nvSpPr>
        <p:spPr>
          <a:xfrm>
            <a:off x="1808047" y="1884453"/>
            <a:ext cx="134471" cy="13447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70DA30-157E-4307-9F19-026E1D56C17D}"/>
              </a:ext>
            </a:extLst>
          </p:cNvPr>
          <p:cNvSpPr/>
          <p:nvPr/>
        </p:nvSpPr>
        <p:spPr>
          <a:xfrm>
            <a:off x="1740811" y="2700241"/>
            <a:ext cx="134471" cy="13447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5568DA0-7FF2-4830-9329-E1F5018168D1}"/>
              </a:ext>
            </a:extLst>
          </p:cNvPr>
          <p:cNvSpPr/>
          <p:nvPr/>
        </p:nvSpPr>
        <p:spPr>
          <a:xfrm>
            <a:off x="1494683" y="4262438"/>
            <a:ext cx="134471" cy="13447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6197622-7CE5-4439-A89B-44A6776B7393}"/>
              </a:ext>
            </a:extLst>
          </p:cNvPr>
          <p:cNvSpPr/>
          <p:nvPr/>
        </p:nvSpPr>
        <p:spPr>
          <a:xfrm>
            <a:off x="1839823" y="5380688"/>
            <a:ext cx="134471" cy="13447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A7AEAD-EAED-4CB2-8B9A-05C5FC3FF608}"/>
              </a:ext>
            </a:extLst>
          </p:cNvPr>
          <p:cNvSpPr/>
          <p:nvPr/>
        </p:nvSpPr>
        <p:spPr>
          <a:xfrm>
            <a:off x="1792174" y="4729441"/>
            <a:ext cx="134471" cy="13447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DB7980-A88E-4AE5-9B10-E21DEA6958DF}"/>
              </a:ext>
            </a:extLst>
          </p:cNvPr>
          <p:cNvSpPr txBox="1"/>
          <p:nvPr/>
        </p:nvSpPr>
        <p:spPr>
          <a:xfrm>
            <a:off x="264022" y="1013863"/>
            <a:ext cx="3748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NEW BV Seat Design ( Stainless Steel)</a:t>
            </a:r>
          </a:p>
          <a:p>
            <a:pPr algn="ctr"/>
            <a:r>
              <a:rPr lang="en-US" sz="1200" b="1" dirty="0"/>
              <a:t>(PD-0247)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1AEFE7-FEBA-43D9-9A82-12E4E953303D}"/>
              </a:ext>
            </a:extLst>
          </p:cNvPr>
          <p:cNvSpPr txBox="1"/>
          <p:nvPr/>
        </p:nvSpPr>
        <p:spPr>
          <a:xfrm>
            <a:off x="341048" y="3415987"/>
            <a:ext cx="27623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OLD BV Seat Design (Brass)</a:t>
            </a:r>
          </a:p>
          <a:p>
            <a:pPr algn="ctr"/>
            <a:r>
              <a:rPr lang="en-US" sz="1200" b="1" dirty="0"/>
              <a:t>(PD-0240)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3687AC-4F54-4D05-AE18-B9E303F85D7A}"/>
              </a:ext>
            </a:extLst>
          </p:cNvPr>
          <p:cNvSpPr txBox="1"/>
          <p:nvPr/>
        </p:nvSpPr>
        <p:spPr>
          <a:xfrm>
            <a:off x="2230882" y="4097172"/>
            <a:ext cx="1147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BV Seat “Cage”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A9EBCE-2B01-4038-BBAD-BF72A16955D0}"/>
              </a:ext>
            </a:extLst>
          </p:cNvPr>
          <p:cNvSpPr txBox="1"/>
          <p:nvPr/>
        </p:nvSpPr>
        <p:spPr>
          <a:xfrm>
            <a:off x="2230882" y="4725412"/>
            <a:ext cx="1299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BV Seat Structure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2CA89D-4D8C-4A1C-B5F5-E71617109B83}"/>
              </a:ext>
            </a:extLst>
          </p:cNvPr>
          <p:cNvSpPr txBox="1"/>
          <p:nvPr/>
        </p:nvSpPr>
        <p:spPr>
          <a:xfrm>
            <a:off x="2402536" y="5521583"/>
            <a:ext cx="1706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BV Seat Molded Buna 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530918-5278-4B5A-9747-DA96C178E59D}"/>
              </a:ext>
            </a:extLst>
          </p:cNvPr>
          <p:cNvSpPr txBox="1"/>
          <p:nvPr/>
        </p:nvSpPr>
        <p:spPr>
          <a:xfrm>
            <a:off x="2230882" y="1804274"/>
            <a:ext cx="1299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BV Seat Structure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D15629-B363-40C6-AA1F-FEC1EDAC5BB7}"/>
              </a:ext>
            </a:extLst>
          </p:cNvPr>
          <p:cNvSpPr txBox="1"/>
          <p:nvPr/>
        </p:nvSpPr>
        <p:spPr>
          <a:xfrm>
            <a:off x="2230882" y="2289428"/>
            <a:ext cx="1706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BV Seat Molded Buna N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B1E8A85A-DB67-4694-AFA9-CF415FD3B1A5}"/>
              </a:ext>
            </a:extLst>
          </p:cNvPr>
          <p:cNvCxnSpPr>
            <a:cxnSpLocks/>
            <a:stCxn id="21" idx="0"/>
            <a:endCxn id="11" idx="6"/>
          </p:cNvCxnSpPr>
          <p:nvPr/>
        </p:nvCxnSpPr>
        <p:spPr>
          <a:xfrm rot="16200000" flipH="1" flipV="1">
            <a:off x="2337841" y="1408950"/>
            <a:ext cx="147415" cy="938062"/>
          </a:xfrm>
          <a:prstGeom prst="bentConnector4">
            <a:avLst>
              <a:gd name="adj1" fmla="val -155072"/>
              <a:gd name="adj2" fmla="val 8463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2CF6543A-E998-44E1-B581-3271B55AECA2}"/>
              </a:ext>
            </a:extLst>
          </p:cNvPr>
          <p:cNvCxnSpPr>
            <a:cxnSpLocks/>
            <a:stCxn id="22" idx="2"/>
            <a:endCxn id="12" idx="6"/>
          </p:cNvCxnSpPr>
          <p:nvPr/>
        </p:nvCxnSpPr>
        <p:spPr>
          <a:xfrm rot="5400000">
            <a:off x="2379229" y="2062481"/>
            <a:ext cx="201050" cy="1208943"/>
          </a:xfrm>
          <a:prstGeom prst="bentConnector2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01DA965E-B57F-47C1-8F59-DD41AD1A74AE}"/>
              </a:ext>
            </a:extLst>
          </p:cNvPr>
          <p:cNvCxnSpPr>
            <a:cxnSpLocks/>
            <a:stCxn id="18" idx="0"/>
            <a:endCxn id="13" idx="6"/>
          </p:cNvCxnSpPr>
          <p:nvPr/>
        </p:nvCxnSpPr>
        <p:spPr>
          <a:xfrm rot="16200000" flipH="1" flipV="1">
            <a:off x="2100561" y="3625765"/>
            <a:ext cx="232502" cy="1175315"/>
          </a:xfrm>
          <a:prstGeom prst="bentConnector4">
            <a:avLst>
              <a:gd name="adj1" fmla="val -44342"/>
              <a:gd name="adj2" fmla="val 74401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3218E9DF-B2DF-4E83-A652-FC97CFE7961A}"/>
              </a:ext>
            </a:extLst>
          </p:cNvPr>
          <p:cNvCxnSpPr>
            <a:cxnSpLocks/>
            <a:stCxn id="19" idx="0"/>
          </p:cNvCxnSpPr>
          <p:nvPr/>
        </p:nvCxnSpPr>
        <p:spPr>
          <a:xfrm rot="16200000" flipH="1" flipV="1">
            <a:off x="2375919" y="4292013"/>
            <a:ext cx="71262" cy="938060"/>
          </a:xfrm>
          <a:prstGeom prst="bentConnector4">
            <a:avLst>
              <a:gd name="adj1" fmla="val -320788"/>
              <a:gd name="adj2" fmla="val 8463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9421717F-1893-4479-9ADD-A8891F8A6B79}"/>
              </a:ext>
            </a:extLst>
          </p:cNvPr>
          <p:cNvCxnSpPr>
            <a:cxnSpLocks/>
            <a:stCxn id="20" idx="2"/>
            <a:endCxn id="14" idx="6"/>
          </p:cNvCxnSpPr>
          <p:nvPr/>
        </p:nvCxnSpPr>
        <p:spPr>
          <a:xfrm rot="5400000" flipH="1">
            <a:off x="2439758" y="4982461"/>
            <a:ext cx="350658" cy="1281585"/>
          </a:xfrm>
          <a:prstGeom prst="bentConnector4">
            <a:avLst>
              <a:gd name="adj1" fmla="val -65192"/>
              <a:gd name="adj2" fmla="val 83292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D6A9808-DA80-40BF-8D3F-33F35F988D8B}"/>
              </a:ext>
            </a:extLst>
          </p:cNvPr>
          <p:cNvCxnSpPr>
            <a:cxnSpLocks/>
          </p:cNvCxnSpPr>
          <p:nvPr/>
        </p:nvCxnSpPr>
        <p:spPr>
          <a:xfrm>
            <a:off x="356848" y="3303490"/>
            <a:ext cx="83658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BED8616-976D-4727-90AA-0D08333944FA}"/>
              </a:ext>
            </a:extLst>
          </p:cNvPr>
          <p:cNvSpPr txBox="1"/>
          <p:nvPr/>
        </p:nvSpPr>
        <p:spPr>
          <a:xfrm>
            <a:off x="7328979" y="2188381"/>
            <a:ext cx="844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NEW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Optimized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Profile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B04A78-C9ED-4D53-8096-4CFCB1237533}"/>
              </a:ext>
            </a:extLst>
          </p:cNvPr>
          <p:cNvSpPr txBox="1"/>
          <p:nvPr/>
        </p:nvSpPr>
        <p:spPr>
          <a:xfrm>
            <a:off x="7300107" y="5170924"/>
            <a:ext cx="604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OLD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Profile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5FCFE6-51E3-49D8-BA79-79A404F408B8}"/>
              </a:ext>
            </a:extLst>
          </p:cNvPr>
          <p:cNvSpPr/>
          <p:nvPr/>
        </p:nvSpPr>
        <p:spPr>
          <a:xfrm>
            <a:off x="3230114" y="2874954"/>
            <a:ext cx="2420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** PATENT PENDING **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613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BV Seat Design Improves VPC-BV Sensitivity</a:t>
            </a:r>
            <a:endParaRPr lang="en-US" dirty="0">
              <a:effectLst/>
            </a:endParaRPr>
          </a:p>
        </p:txBody>
      </p:sp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6E41C094-4956-4646-820A-268C796E84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3" t="8497" r="27779" b="7058"/>
          <a:stretch/>
        </p:blipFill>
        <p:spPr>
          <a:xfrm>
            <a:off x="6031832" y="1710846"/>
            <a:ext cx="2368098" cy="4285130"/>
          </a:xfrm>
          <a:prstGeom prst="rect">
            <a:avLst/>
          </a:prstGeom>
        </p:spPr>
      </p:pic>
      <p:pic>
        <p:nvPicPr>
          <p:cNvPr id="4" name="Picture 3" descr="A picture containing meter, hydrant&#10;&#10;Description automatically generated">
            <a:extLst>
              <a:ext uri="{FF2B5EF4-FFF2-40B4-BE49-F238E27FC236}">
                <a16:creationId xmlns:a16="http://schemas.microsoft.com/office/drawing/2014/main" id="{4FE86CF7-0729-49B4-8B3E-7D7591D14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5" r="30690"/>
          <a:stretch/>
        </p:blipFill>
        <p:spPr>
          <a:xfrm>
            <a:off x="753733" y="1485313"/>
            <a:ext cx="2368098" cy="4736196"/>
          </a:xfrm>
          <a:prstGeom prst="rect">
            <a:avLst/>
          </a:prstGeom>
        </p:spPr>
      </p:pic>
      <p:pic>
        <p:nvPicPr>
          <p:cNvPr id="5" name="Picture 4" descr="A picture containing hydrant&#10;&#10;Description automatically generated">
            <a:extLst>
              <a:ext uri="{FF2B5EF4-FFF2-40B4-BE49-F238E27FC236}">
                <a16:creationId xmlns:a16="http://schemas.microsoft.com/office/drawing/2014/main" id="{640B5EA6-8405-4FF7-A3CC-FCF5890BD1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5" t="5432" r="22899" b="7475"/>
          <a:stretch/>
        </p:blipFill>
        <p:spPr>
          <a:xfrm>
            <a:off x="3121831" y="1604686"/>
            <a:ext cx="3118101" cy="4434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1070A3-2F11-4ABE-B32E-F4EF3DF92B8F}"/>
              </a:ext>
            </a:extLst>
          </p:cNvPr>
          <p:cNvSpPr/>
          <p:nvPr/>
        </p:nvSpPr>
        <p:spPr>
          <a:xfrm>
            <a:off x="1330275" y="6016409"/>
            <a:ext cx="1215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VPC-SA-BV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B25C9-D515-45B2-A9FD-C0EA1C006871}"/>
              </a:ext>
            </a:extLst>
          </p:cNvPr>
          <p:cNvSpPr/>
          <p:nvPr/>
        </p:nvSpPr>
        <p:spPr>
          <a:xfrm>
            <a:off x="3698373" y="6016409"/>
            <a:ext cx="1492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VPC-SA-BV-ID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5BC9B7-4639-4EC3-B44A-10FC33A4CA7A}"/>
              </a:ext>
            </a:extLst>
          </p:cNvPr>
          <p:cNvSpPr/>
          <p:nvPr/>
        </p:nvSpPr>
        <p:spPr>
          <a:xfrm>
            <a:off x="6423643" y="6016409"/>
            <a:ext cx="1249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VPC-DA-BV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66388-7C1E-4334-BD8E-FC3DF824A6D2}"/>
              </a:ext>
            </a:extLst>
          </p:cNvPr>
          <p:cNvSpPr/>
          <p:nvPr/>
        </p:nvSpPr>
        <p:spPr>
          <a:xfrm>
            <a:off x="1461799" y="545508"/>
            <a:ext cx="75395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NEW BV Seat Design ±.52% Guaranteed (±.26% Probable)</a:t>
            </a:r>
          </a:p>
          <a:p>
            <a:endParaRPr lang="en-US" sz="2400" b="1" dirty="0"/>
          </a:p>
          <a:p>
            <a:r>
              <a:rPr lang="en-US" sz="2400" b="1" dirty="0"/>
              <a:t>OLD BV Seat </a:t>
            </a:r>
            <a:r>
              <a:rPr lang="en-US" sz="2400" b="1"/>
              <a:t>Design ±.73</a:t>
            </a:r>
            <a:r>
              <a:rPr lang="en-US" sz="2400" b="1" dirty="0"/>
              <a:t>% </a:t>
            </a:r>
            <a:r>
              <a:rPr lang="en-US" sz="2400" b="1"/>
              <a:t>Guaranteed (±.37</a:t>
            </a:r>
            <a:r>
              <a:rPr lang="en-US" sz="2400" b="1" dirty="0"/>
              <a:t>% Probable)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BB8291-A3AF-4423-B1CA-ED3B376C6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82" b="94658" l="6718" r="91298">
                        <a14:foregroundMark x1="7786" y1="49726" x2="7786" y2="64795"/>
                        <a14:foregroundMark x1="7786" y1="64795" x2="15267" y2="79863"/>
                        <a14:foregroundMark x1="15267" y1="79863" x2="70076" y2="89041"/>
                        <a14:foregroundMark x1="70076" y1="89041" x2="81985" y2="75890"/>
                        <a14:foregroundMark x1="81985" y1="75890" x2="91298" y2="47123"/>
                        <a14:foregroundMark x1="43359" y1="47397" x2="43359" y2="47397"/>
                        <a14:foregroundMark x1="43359" y1="9452" x2="48092" y2="9452"/>
                        <a14:foregroundMark x1="85649" y1="77945" x2="37099" y2="89315"/>
                        <a14:foregroundMark x1="40611" y1="79041" x2="60916" y2="76986"/>
                        <a14:foregroundMark x1="74198" y1="72192" x2="56641" y2="76438"/>
                        <a14:foregroundMark x1="56641" y1="76438" x2="36794" y2="75616"/>
                        <a14:foregroundMark x1="36794" y1="75616" x2="6870" y2="61644"/>
                        <a14:foregroundMark x1="6870" y1="61644" x2="10992" y2="76849"/>
                        <a14:foregroundMark x1="10992" y1="76849" x2="25802" y2="85890"/>
                        <a14:foregroundMark x1="25802" y1="85890" x2="60305" y2="89315"/>
                        <a14:foregroundMark x1="60305" y1="89315" x2="77099" y2="86301"/>
                        <a14:foregroundMark x1="77099" y1="86301" x2="89771" y2="74795"/>
                        <a14:foregroundMark x1="89771" y1="74795" x2="72977" y2="72740"/>
                        <a14:foregroundMark x1="72977" y1="72740" x2="55115" y2="75205"/>
                        <a14:foregroundMark x1="55115" y1="75205" x2="19237" y2="73425"/>
                        <a14:foregroundMark x1="19237" y1="73425" x2="38015" y2="78219"/>
                        <a14:foregroundMark x1="38015" y1="78219" x2="55725" y2="78219"/>
                        <a14:foregroundMark x1="55725" y1="78219" x2="73435" y2="77945"/>
                        <a14:foregroundMark x1="73435" y1="77945" x2="75725" y2="77945"/>
                        <a14:foregroundMark x1="68855" y1="91233" x2="51298" y2="94658"/>
                        <a14:foregroundMark x1="51298" y1="94658" x2="30992" y2="93014"/>
                        <a14:foregroundMark x1="56489" y1="8082" x2="46870" y2="8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823" y="1150410"/>
            <a:ext cx="716874" cy="7989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6CAD35-45A9-410B-9E2A-AF2456D88D4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680721" y="554534"/>
            <a:ext cx="781078" cy="58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50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meter, hydrant&#10;&#10;Description automatically generated">
            <a:extLst>
              <a:ext uri="{FF2B5EF4-FFF2-40B4-BE49-F238E27FC236}">
                <a16:creationId xmlns:a16="http://schemas.microsoft.com/office/drawing/2014/main" id="{5E3E3A34-62C1-444C-927E-B043E2493B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5" r="30690"/>
          <a:stretch/>
        </p:blipFill>
        <p:spPr>
          <a:xfrm>
            <a:off x="3731570" y="3079294"/>
            <a:ext cx="1899167" cy="3798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Quick Exhaust Monitor Design</a:t>
            </a:r>
            <a:endParaRPr lang="en-US" dirty="0">
              <a:effectLst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7A6F395-43B7-4AF0-8A57-4A71A7DD542D}"/>
              </a:ext>
            </a:extLst>
          </p:cNvPr>
          <p:cNvSpPr/>
          <p:nvPr/>
        </p:nvSpPr>
        <p:spPr>
          <a:xfrm>
            <a:off x="2605397" y="2436543"/>
            <a:ext cx="419943" cy="847809"/>
          </a:xfrm>
          <a:prstGeom prst="down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D13DD4-5828-4465-A98D-360312CA2E5C}"/>
              </a:ext>
            </a:extLst>
          </p:cNvPr>
          <p:cNvSpPr/>
          <p:nvPr/>
        </p:nvSpPr>
        <p:spPr>
          <a:xfrm>
            <a:off x="1345451" y="657127"/>
            <a:ext cx="16315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Versa Model QE-3-316</a:t>
            </a:r>
          </a:p>
          <a:p>
            <a:pPr algn="ctr"/>
            <a:r>
              <a:rPr lang="en-US" sz="1200" b="1" dirty="0"/>
              <a:t>Quick Exhaust Valve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E250D-0917-4954-BE03-2F6455711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9" b="93659" l="6122" r="97032">
                        <a14:foregroundMark x1="42301" y1="8943" x2="51763" y2="10407"/>
                        <a14:foregroundMark x1="32839" y1="6504" x2="30056" y2="6504"/>
                        <a14:foregroundMark x1="89610" y1="13659" x2="93321" y2="34146"/>
                        <a14:foregroundMark x1="93321" y1="34146" x2="92022" y2="40000"/>
                        <a14:foregroundMark x1="97032" y1="33171" x2="96660" y2="34472"/>
                        <a14:foregroundMark x1="67718" y1="93659" x2="53803" y2="92520"/>
                        <a14:foregroundMark x1="6122" y1="37398" x2="7050" y2="47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2278" y="1499163"/>
            <a:ext cx="1166180" cy="1330614"/>
          </a:xfrm>
          <a:prstGeom prst="rect">
            <a:avLst/>
          </a:prstGeom>
        </p:spPr>
      </p:pic>
      <p:pic>
        <p:nvPicPr>
          <p:cNvPr id="6" name="Picture 5" descr="A picture containing hydrant, white&#10;&#10;Description automatically generated">
            <a:extLst>
              <a:ext uri="{FF2B5EF4-FFF2-40B4-BE49-F238E27FC236}">
                <a16:creationId xmlns:a16="http://schemas.microsoft.com/office/drawing/2014/main" id="{3BA7B547-F46A-44E3-AF3B-4184D61B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86" b="84168" l="38733" r="65949">
                        <a14:foregroundMark x1="38077" y1="14136" x2="44538" y2="13166"/>
                        <a14:foregroundMark x1="44538" y1="13166" x2="41729" y2="15953"/>
                        <a14:foregroundMark x1="38390" y1="72173" x2="40075" y2="78796"/>
                        <a14:foregroundMark x1="40075" y1="78796" x2="45693" y2="80654"/>
                        <a14:foregroundMark x1="45693" y1="80654" x2="51280" y2="77625"/>
                        <a14:foregroundMark x1="51280" y1="77625" x2="62266" y2="80331"/>
                        <a14:foregroundMark x1="62266" y1="80331" x2="66011" y2="75040"/>
                        <a14:foregroundMark x1="66011" y1="75040" x2="65137" y2="69790"/>
                        <a14:foregroundMark x1="65356" y1="71486" x2="65356" y2="71890"/>
                        <a14:foregroundMark x1="64856" y1="80250" x2="59707" y2="83239"/>
                        <a14:foregroundMark x1="59707" y1="83239" x2="59301" y2="82997"/>
                        <a14:foregroundMark x1="45256" y1="84168" x2="43945" y2="84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8235" r="31416" b="13726"/>
          <a:stretch/>
        </p:blipFill>
        <p:spPr>
          <a:xfrm>
            <a:off x="0" y="914399"/>
            <a:ext cx="2940424" cy="535193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350EB72-C8F7-4A85-B3C9-0E9C7666FDC4}"/>
              </a:ext>
            </a:extLst>
          </p:cNvPr>
          <p:cNvSpPr/>
          <p:nvPr/>
        </p:nvSpPr>
        <p:spPr>
          <a:xfrm>
            <a:off x="826267" y="1337688"/>
            <a:ext cx="193248" cy="193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4A4524-6ACD-40EE-BC0A-EDEDB5FA7005}"/>
              </a:ext>
            </a:extLst>
          </p:cNvPr>
          <p:cNvSpPr/>
          <p:nvPr/>
        </p:nvSpPr>
        <p:spPr>
          <a:xfrm>
            <a:off x="2747176" y="1645616"/>
            <a:ext cx="193248" cy="193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5AD88E2-3142-46D2-96DB-A524449360B1}"/>
              </a:ext>
            </a:extLst>
          </p:cNvPr>
          <p:cNvSpPr/>
          <p:nvPr/>
        </p:nvSpPr>
        <p:spPr>
          <a:xfrm>
            <a:off x="3927377" y="6169705"/>
            <a:ext cx="193248" cy="193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7AFD8E6-E0BE-4575-8752-3C3E1EEE72C3}"/>
              </a:ext>
            </a:extLst>
          </p:cNvPr>
          <p:cNvCxnSpPr>
            <a:stCxn id="9" idx="4"/>
            <a:endCxn id="8" idx="0"/>
          </p:cNvCxnSpPr>
          <p:nvPr/>
        </p:nvCxnSpPr>
        <p:spPr>
          <a:xfrm rot="5400000" flipH="1">
            <a:off x="1075232" y="3414185"/>
            <a:ext cx="4717337" cy="1180201"/>
          </a:xfrm>
          <a:prstGeom prst="bentConnector5">
            <a:avLst>
              <a:gd name="adj1" fmla="val -4846"/>
              <a:gd name="adj2" fmla="val 36327"/>
              <a:gd name="adj3" fmla="val 110167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1ACE370-681E-4843-B310-BEF5B7D448D7}"/>
              </a:ext>
            </a:extLst>
          </p:cNvPr>
          <p:cNvCxnSpPr>
            <a:cxnSpLocks/>
            <a:stCxn id="12" idx="2"/>
            <a:endCxn id="7" idx="6"/>
          </p:cNvCxnSpPr>
          <p:nvPr/>
        </p:nvCxnSpPr>
        <p:spPr>
          <a:xfrm rot="10800000">
            <a:off x="1019516" y="1434312"/>
            <a:ext cx="1764265" cy="1156838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38BDDF74-572E-4FAE-95C1-664C512AD05F}"/>
              </a:ext>
            </a:extLst>
          </p:cNvPr>
          <p:cNvSpPr/>
          <p:nvPr/>
        </p:nvSpPr>
        <p:spPr>
          <a:xfrm>
            <a:off x="2783780" y="2494526"/>
            <a:ext cx="193248" cy="193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440084-EE18-472B-989E-8A47D3F8C2AE}"/>
              </a:ext>
            </a:extLst>
          </p:cNvPr>
          <p:cNvSpPr/>
          <p:nvPr/>
        </p:nvSpPr>
        <p:spPr>
          <a:xfrm>
            <a:off x="2966424" y="2760445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24A50A-714E-46C8-8633-00A860BC87E5}"/>
              </a:ext>
            </a:extLst>
          </p:cNvPr>
          <p:cNvSpPr/>
          <p:nvPr/>
        </p:nvSpPr>
        <p:spPr>
          <a:xfrm>
            <a:off x="1551230" y="2591150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OUT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361729-206F-44F5-95C4-F1F5D37A3DC3}"/>
              </a:ext>
            </a:extLst>
          </p:cNvPr>
          <p:cNvSpPr/>
          <p:nvPr/>
        </p:nvSpPr>
        <p:spPr>
          <a:xfrm>
            <a:off x="2349310" y="1211433"/>
            <a:ext cx="397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IN</a:t>
            </a:r>
          </a:p>
        </p:txBody>
      </p:sp>
      <p:pic>
        <p:nvPicPr>
          <p:cNvPr id="16" name="Picture 4" descr="Image result for versa valve">
            <a:extLst>
              <a:ext uri="{FF2B5EF4-FFF2-40B4-BE49-F238E27FC236}">
                <a16:creationId xmlns:a16="http://schemas.microsoft.com/office/drawing/2014/main" id="{3EB3CFE0-F1C4-4BE2-9AF5-07E3A0D97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028" y="674389"/>
            <a:ext cx="721214" cy="32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F39D383-657B-4E2B-9807-7D2F89C60482}"/>
              </a:ext>
            </a:extLst>
          </p:cNvPr>
          <p:cNvSpPr/>
          <p:nvPr/>
        </p:nvSpPr>
        <p:spPr>
          <a:xfrm>
            <a:off x="4489387" y="678637"/>
            <a:ext cx="47007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Provides Rapid Response of Monitor Control Valves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Use VPC-SA-BV and Spring Return Actuators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Simple &amp; Cost Effective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Easily Retrofit to Existing Installations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highlight>
                  <a:srgbClr val="FFFF00"/>
                </a:highlight>
              </a:rPr>
              <a:t>SSCGP Photo Here</a:t>
            </a:r>
          </a:p>
        </p:txBody>
      </p:sp>
    </p:spTree>
    <p:extLst>
      <p:ext uri="{BB962C8B-B14F-4D97-AF65-F5344CB8AC3E}">
        <p14:creationId xmlns:p14="http://schemas.microsoft.com/office/powerpoint/2010/main" val="25042949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ASV Anti-Surge Valve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07CA9-0E26-413A-AA45-26E76F1AA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671" y="1550894"/>
            <a:ext cx="3521833" cy="457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 up of a toy&#10;&#10;Description automatically generated">
            <a:extLst>
              <a:ext uri="{FF2B5EF4-FFF2-40B4-BE49-F238E27FC236}">
                <a16:creationId xmlns:a16="http://schemas.microsoft.com/office/drawing/2014/main" id="{BF57F948-198C-487E-8103-D2F6D6A96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4" r="29172"/>
          <a:stretch/>
        </p:blipFill>
        <p:spPr>
          <a:xfrm>
            <a:off x="6004708" y="357572"/>
            <a:ext cx="2958353" cy="5949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141D39-C1BC-4DD0-AD5B-3D1E005C3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39" y="600636"/>
            <a:ext cx="3511574" cy="457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77870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Full Array of Pipeline Compressor Valves Available</a:t>
            </a:r>
            <a:endParaRPr lang="en-US" dirty="0">
              <a:effectLst/>
            </a:endParaRPr>
          </a:p>
        </p:txBody>
      </p:sp>
      <p:pic>
        <p:nvPicPr>
          <p:cNvPr id="3" name="Picture 2" descr="https://northeastsupplyenhancement.com/wp-content/uploads/2016/11/Station-206-Site-Closeup-1024x576.jpg">
            <a:extLst>
              <a:ext uri="{FF2B5EF4-FFF2-40B4-BE49-F238E27FC236}">
                <a16:creationId xmlns:a16="http://schemas.microsoft.com/office/drawing/2014/main" id="{3155B47D-985F-401D-BC74-64DF1A899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2F0E5E-C4E4-4E18-958E-49FB2C4CB594}"/>
              </a:ext>
            </a:extLst>
          </p:cNvPr>
          <p:cNvSpPr txBox="1"/>
          <p:nvPr/>
        </p:nvSpPr>
        <p:spPr>
          <a:xfrm>
            <a:off x="0" y="2958892"/>
            <a:ext cx="8176845" cy="304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00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Anti-Surge Valves</a:t>
            </a:r>
          </a:p>
          <a:p>
            <a:pPr marL="6000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Recycle Valves</a:t>
            </a:r>
          </a:p>
          <a:p>
            <a:pPr marL="6000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Suction Control Valves</a:t>
            </a:r>
          </a:p>
          <a:p>
            <a:pPr marL="6000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Discharge Control Valves</a:t>
            </a:r>
          </a:p>
          <a:p>
            <a:pPr marL="1514475" lvl="3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D27FE40-1C74-4E4A-8FCC-49FAD2E218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38682" y="857250"/>
            <a:ext cx="1864659" cy="13169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964286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Pipeline Compressor Subject Matter Expert on Staff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CC2DAB-74B8-4EB2-B537-59D1A87AC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47149" y="692847"/>
            <a:ext cx="1457325" cy="409575"/>
          </a:xfrm>
          <a:prstGeom prst="rect">
            <a:avLst/>
          </a:prstGeom>
        </p:spPr>
      </p:pic>
      <p:pic>
        <p:nvPicPr>
          <p:cNvPr id="4" name="Picture 2" descr="Image result for solar turbines">
            <a:extLst>
              <a:ext uri="{FF2B5EF4-FFF2-40B4-BE49-F238E27FC236}">
                <a16:creationId xmlns:a16="http://schemas.microsoft.com/office/drawing/2014/main" id="{5B9B4EA5-D0B1-41C8-8386-1D3F1593D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229"/>
            <a:ext cx="91440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3117F3-6E9F-4732-9B33-E9798D599EE7}"/>
              </a:ext>
            </a:extLst>
          </p:cNvPr>
          <p:cNvSpPr/>
          <p:nvPr/>
        </p:nvSpPr>
        <p:spPr>
          <a:xfrm>
            <a:off x="1532971" y="4867136"/>
            <a:ext cx="7440691" cy="1191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Robert “RC” White – Former Senior Principal Engineer – Solar Turbines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Subject Matter Expert on Gas Pipeline Compressors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Subject Matter Expert on Anti-Surge Valves and Other Compressor Control Valves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Over 25 Years Experience at Solar Turbines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2E233-7C69-4902-B41D-4116360FD2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7" t="3535" r="5516" b="7337"/>
          <a:stretch/>
        </p:blipFill>
        <p:spPr>
          <a:xfrm>
            <a:off x="107576" y="3429000"/>
            <a:ext cx="1676401" cy="1676401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9426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RCVC Stand Alone Program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F6427D-E690-47DA-90CA-308F246CD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1" y="1085785"/>
            <a:ext cx="7700682" cy="32299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AAABF2-D1CE-4AFD-AECA-2C66F1128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974" y="777089"/>
            <a:ext cx="2408884" cy="23457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5FFC10-4307-4678-A3AE-97268A189B2C}"/>
              </a:ext>
            </a:extLst>
          </p:cNvPr>
          <p:cNvGrpSpPr/>
          <p:nvPr/>
        </p:nvGrpSpPr>
        <p:grpSpPr>
          <a:xfrm>
            <a:off x="5593976" y="1004047"/>
            <a:ext cx="3210790" cy="4687087"/>
            <a:chOff x="2980678" y="457200"/>
            <a:chExt cx="3581400" cy="5791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E18206-3F65-4A1F-9DB2-C0AD8C21D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02" b="95591" l="32514" r="71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5211" r="28333" b="5211"/>
            <a:stretch/>
          </p:blipFill>
          <p:spPr>
            <a:xfrm>
              <a:off x="2980678" y="457200"/>
              <a:ext cx="3581400" cy="5791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8A9B75-5233-4C3C-B26E-2A138D23D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483" b="7686"/>
            <a:stretch/>
          </p:blipFill>
          <p:spPr>
            <a:xfrm>
              <a:off x="3782055" y="1856266"/>
              <a:ext cx="713745" cy="523314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</p:grp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4146AE0-A994-426F-A3FC-6E99D017E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773472" y="4397445"/>
            <a:ext cx="3965482" cy="190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70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pilot VPC-BV IOM – Ver. OCT 05 2019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D34E62-EC6D-4A52-89B1-8A2EC1D51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39" y="678637"/>
            <a:ext cx="4254048" cy="55222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E1396D-87E7-4516-9FF4-BBCF9B1033D0}"/>
              </a:ext>
            </a:extLst>
          </p:cNvPr>
          <p:cNvSpPr/>
          <p:nvPr/>
        </p:nvSpPr>
        <p:spPr>
          <a:xfrm>
            <a:off x="4489387" y="678637"/>
            <a:ext cx="47007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Available for Download at </a:t>
            </a:r>
            <a:r>
              <a:rPr lang="en-US" sz="2000" b="1" dirty="0">
                <a:hlinkClick r:id="rId3"/>
              </a:rPr>
              <a:t>www.vrgcontrols.com</a:t>
            </a:r>
            <a:r>
              <a:rPr lang="en-US" sz="2000" b="1" dirty="0"/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Includes NEW QE Quick Exhaust Valve for Rapid Response Monitor Control Valves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Enhanced Field Tuning Settings</a:t>
            </a:r>
          </a:p>
        </p:txBody>
      </p:sp>
    </p:spTree>
    <p:extLst>
      <p:ext uri="{BB962C8B-B14F-4D97-AF65-F5344CB8AC3E}">
        <p14:creationId xmlns:p14="http://schemas.microsoft.com/office/powerpoint/2010/main" val="21522481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VRGSize Station Design Program – VRGSize v4.1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4A0B6-3233-4AD4-A01D-38F44DB6F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197" y="666132"/>
            <a:ext cx="6309541" cy="42653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D48B0C-C847-493F-91AD-470C4524B7F9}"/>
              </a:ext>
            </a:extLst>
          </p:cNvPr>
          <p:cNvSpPr txBox="1"/>
          <p:nvPr/>
        </p:nvSpPr>
        <p:spPr>
          <a:xfrm>
            <a:off x="1899272" y="5010410"/>
            <a:ext cx="4682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NEW 16 in CV-EWT Control Valves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Optimized PRCV-STHP Curves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Minor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Available for Download at VRGControls.com</a:t>
            </a:r>
          </a:p>
        </p:txBody>
      </p:sp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9ABACCF3-5E70-414E-B777-C7FD060665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856" b="23680"/>
          <a:stretch/>
        </p:blipFill>
        <p:spPr>
          <a:xfrm rot="20635429">
            <a:off x="6728166" y="4246452"/>
            <a:ext cx="1621667" cy="9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718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VMO Valve Manual Override </a:t>
            </a:r>
            <a:r>
              <a:rPr lang="en-US" dirty="0"/>
              <a:t>I</a:t>
            </a: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mprovements</a:t>
            </a:r>
            <a:endParaRPr lang="en-US" dirty="0">
              <a:effectLst/>
            </a:endParaRPr>
          </a:p>
        </p:txBody>
      </p:sp>
      <p:pic>
        <p:nvPicPr>
          <p:cNvPr id="3" name="Picture 2" descr="C:\Users\James\AppData\Local\Microsoft\Windows\INetCacheContent.Word\DSC_8650.jpg">
            <a:extLst>
              <a:ext uri="{FF2B5EF4-FFF2-40B4-BE49-F238E27FC236}">
                <a16:creationId xmlns:a16="http://schemas.microsoft.com/office/drawing/2014/main" id="{A908A213-5BD8-4E7A-8547-647C064E117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810"/>
          <a:stretch/>
        </p:blipFill>
        <p:spPr bwMode="auto">
          <a:xfrm>
            <a:off x="0" y="510989"/>
            <a:ext cx="9144000" cy="311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-0050_3">
            <a:extLst>
              <a:ext uri="{FF2B5EF4-FFF2-40B4-BE49-F238E27FC236}">
                <a16:creationId xmlns:a16="http://schemas.microsoft.com/office/drawing/2014/main" id="{FB8CFAB5-1E5A-42AE-A9DF-8D2BF23348A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8552" r="12940" b="22318"/>
          <a:stretch/>
        </p:blipFill>
        <p:spPr>
          <a:xfrm>
            <a:off x="3657601" y="4814889"/>
            <a:ext cx="4783626" cy="2043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F052C0-14C4-4D0E-A3E5-06CE9108235D}"/>
              </a:ext>
            </a:extLst>
          </p:cNvPr>
          <p:cNvSpPr txBox="1"/>
          <p:nvPr/>
        </p:nvSpPr>
        <p:spPr>
          <a:xfrm>
            <a:off x="160468" y="3853807"/>
            <a:ext cx="549146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Now Rated for -40F (-40C) Low Temperature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VMO-250 Redesigned for Improved Performance (Return Springs)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More Thorough Pressure / Leak Testing All VMO’s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2DCEAC-2FD0-468D-8837-D6416EE70ED6}"/>
              </a:ext>
            </a:extLst>
          </p:cNvPr>
          <p:cNvSpPr txBox="1"/>
          <p:nvPr/>
        </p:nvSpPr>
        <p:spPr>
          <a:xfrm>
            <a:off x="1168526" y="6858000"/>
            <a:ext cx="68069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skepticalscience.com/print.php?n=3178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12" name="Picture 11" descr="A clock that is on a white surface&#10;&#10;Description automatically generated">
            <a:extLst>
              <a:ext uri="{FF2B5EF4-FFF2-40B4-BE49-F238E27FC236}">
                <a16:creationId xmlns:a16="http://schemas.microsoft.com/office/drawing/2014/main" id="{7D62AF5F-F227-46C6-9CF5-D3AAB92891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65402" y="3006402"/>
            <a:ext cx="2351625" cy="23692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F70977-00F2-4ED5-9EF0-43D7DB724BB1}"/>
              </a:ext>
            </a:extLst>
          </p:cNvPr>
          <p:cNvSpPr/>
          <p:nvPr/>
        </p:nvSpPr>
        <p:spPr>
          <a:xfrm>
            <a:off x="6887569" y="4727860"/>
            <a:ext cx="941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-40°F</a:t>
            </a:r>
            <a:endParaRPr lang="en-US" sz="2400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E3E49-61A1-40AE-B12E-843B702BC0E8}"/>
              </a:ext>
            </a:extLst>
          </p:cNvPr>
          <p:cNvSpPr txBox="1"/>
          <p:nvPr/>
        </p:nvSpPr>
        <p:spPr>
          <a:xfrm>
            <a:off x="6923737" y="5041962"/>
            <a:ext cx="2059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RATED</a:t>
            </a:r>
            <a:endParaRPr lang="en-US" sz="2400" b="1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822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1DB2A-FB21-4246-8036-B6688E754D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1637"/>
            <a:ext cx="9144000" cy="444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28,000 ft</a:t>
            </a:r>
            <a:r>
              <a:rPr lang="en-US" sz="2000" b="1" kern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Manufacturing – Chicago Metro Area </a:t>
            </a:r>
            <a:endParaRPr lang="en-US" dirty="0"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CB2A7C-732E-4B22-9C31-8D24AC56B6E8}"/>
              </a:ext>
            </a:extLst>
          </p:cNvPr>
          <p:cNvSpPr/>
          <p:nvPr/>
        </p:nvSpPr>
        <p:spPr>
          <a:xfrm>
            <a:off x="3126733" y="5651500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Lake Zurich, Illinois 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165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True Setpoint Readout Module – TSR6800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BAE05D-1B29-4DEF-A48A-7A2E9C43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634" y="536231"/>
            <a:ext cx="3621741" cy="2710013"/>
          </a:xfrm>
          <a:prstGeom prst="rect">
            <a:avLst/>
          </a:prstGeom>
        </p:spPr>
      </p:pic>
      <p:pic>
        <p:nvPicPr>
          <p:cNvPr id="4" name="Picture 4" descr="Image result for ROTORK CMR MOTOR">
            <a:extLst>
              <a:ext uri="{FF2B5EF4-FFF2-40B4-BE49-F238E27FC236}">
                <a16:creationId xmlns:a16="http://schemas.microsoft.com/office/drawing/2014/main" id="{1ADC9C47-60C3-4368-87AE-0A1A6C516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1" y="526554"/>
            <a:ext cx="4817409" cy="271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BEB802-0E35-41AF-8C3D-21777141E77E}"/>
              </a:ext>
            </a:extLst>
          </p:cNvPr>
          <p:cNvGrpSpPr/>
          <p:nvPr/>
        </p:nvGrpSpPr>
        <p:grpSpPr>
          <a:xfrm>
            <a:off x="3469341" y="4212393"/>
            <a:ext cx="2466414" cy="2466414"/>
            <a:chOff x="3338793" y="3611757"/>
            <a:chExt cx="2466414" cy="246641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EB00333-BD28-453C-86F8-1969DD9FF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793" y="3611757"/>
              <a:ext cx="2466414" cy="2466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0525FC-7262-483C-AA99-8FD5897BD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9248" y="4679576"/>
              <a:ext cx="1106040" cy="636495"/>
            </a:xfrm>
            <a:prstGeom prst="rect">
              <a:avLst/>
            </a:prstGeom>
            <a:scene3d>
              <a:camera prst="orthographicFront">
                <a:rot lat="0" lon="1199990" rev="60000"/>
              </a:camera>
              <a:lightRig rig="threePt" dir="t"/>
            </a:scene3d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87A0C77E-7A70-4768-B8EF-7E1E099ACC6B}"/>
              </a:ext>
            </a:extLst>
          </p:cNvPr>
          <p:cNvSpPr/>
          <p:nvPr/>
        </p:nvSpPr>
        <p:spPr>
          <a:xfrm>
            <a:off x="2832847" y="3139698"/>
            <a:ext cx="201326" cy="2013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EBE311-801A-46A9-97BB-ACF2EBE89989}"/>
              </a:ext>
            </a:extLst>
          </p:cNvPr>
          <p:cNvSpPr/>
          <p:nvPr/>
        </p:nvSpPr>
        <p:spPr>
          <a:xfrm>
            <a:off x="3610324" y="5078886"/>
            <a:ext cx="201326" cy="2013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84090A-6F25-4CC6-9889-FF2FAB2CE4E0}"/>
              </a:ext>
            </a:extLst>
          </p:cNvPr>
          <p:cNvSpPr/>
          <p:nvPr/>
        </p:nvSpPr>
        <p:spPr>
          <a:xfrm>
            <a:off x="5492656" y="5078886"/>
            <a:ext cx="201326" cy="2013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314A6B-F327-4E06-B16D-546436B1691A}"/>
              </a:ext>
            </a:extLst>
          </p:cNvPr>
          <p:cNvSpPr/>
          <p:nvPr/>
        </p:nvSpPr>
        <p:spPr>
          <a:xfrm>
            <a:off x="3532094" y="3134536"/>
            <a:ext cx="201326" cy="2013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98751D-CF74-499D-8892-0FF74C85B05D}"/>
              </a:ext>
            </a:extLst>
          </p:cNvPr>
          <p:cNvSpPr txBox="1"/>
          <p:nvPr/>
        </p:nvSpPr>
        <p:spPr>
          <a:xfrm>
            <a:off x="2614452" y="31511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6DB71D-5897-48B2-B130-4DBEE17F824F}"/>
              </a:ext>
            </a:extLst>
          </p:cNvPr>
          <p:cNvSpPr txBox="1"/>
          <p:nvPr/>
        </p:nvSpPr>
        <p:spPr>
          <a:xfrm>
            <a:off x="3285728" y="3137749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91947B-2441-451D-BF68-AF7DCC740B71}"/>
              </a:ext>
            </a:extLst>
          </p:cNvPr>
          <p:cNvSpPr txBox="1"/>
          <p:nvPr/>
        </p:nvSpPr>
        <p:spPr>
          <a:xfrm>
            <a:off x="3511568" y="47300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77FB6D-328D-487D-ACC6-A575BB5EEEEF}"/>
              </a:ext>
            </a:extLst>
          </p:cNvPr>
          <p:cNvSpPr txBox="1"/>
          <p:nvPr/>
        </p:nvSpPr>
        <p:spPr>
          <a:xfrm>
            <a:off x="5559671" y="4753096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773A28-1730-4759-8F4F-D5FEEC957FDD}"/>
              </a:ext>
            </a:extLst>
          </p:cNvPr>
          <p:cNvSpPr/>
          <p:nvPr/>
        </p:nvSpPr>
        <p:spPr>
          <a:xfrm>
            <a:off x="7379413" y="3795652"/>
            <a:ext cx="833718" cy="833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C57236-C115-4EA0-BD3A-0AE235510A8E}"/>
              </a:ext>
            </a:extLst>
          </p:cNvPr>
          <p:cNvSpPr txBox="1"/>
          <p:nvPr/>
        </p:nvSpPr>
        <p:spPr>
          <a:xfrm>
            <a:off x="7059976" y="3947113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6B4ED5-40D4-4196-AA73-038FEF3E83BC}"/>
              </a:ext>
            </a:extLst>
          </p:cNvPr>
          <p:cNvSpPr/>
          <p:nvPr/>
        </p:nvSpPr>
        <p:spPr>
          <a:xfrm>
            <a:off x="7278750" y="4273592"/>
            <a:ext cx="201326" cy="2013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CB056FB-A345-444D-AD45-C36A610EAD45}"/>
              </a:ext>
            </a:extLst>
          </p:cNvPr>
          <p:cNvSpPr/>
          <p:nvPr/>
        </p:nvSpPr>
        <p:spPr>
          <a:xfrm>
            <a:off x="7278750" y="3881197"/>
            <a:ext cx="201326" cy="2013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E7662E-78FA-4E22-9881-9BE06DE5C5F3}"/>
              </a:ext>
            </a:extLst>
          </p:cNvPr>
          <p:cNvSpPr txBox="1"/>
          <p:nvPr/>
        </p:nvSpPr>
        <p:spPr>
          <a:xfrm>
            <a:off x="7066845" y="44119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C2EAEBBA-FEB7-494E-A212-4CB38B5A9F62}"/>
              </a:ext>
            </a:extLst>
          </p:cNvPr>
          <p:cNvCxnSpPr>
            <a:cxnSpLocks/>
            <a:stCxn id="8" idx="4"/>
            <a:endCxn id="9" idx="2"/>
          </p:cNvCxnSpPr>
          <p:nvPr/>
        </p:nvCxnSpPr>
        <p:spPr>
          <a:xfrm rot="16200000" flipH="1">
            <a:off x="2352655" y="3921879"/>
            <a:ext cx="1838525" cy="676814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4BF0144D-1576-408A-8756-F4F156BD950A}"/>
              </a:ext>
            </a:extLst>
          </p:cNvPr>
          <p:cNvCxnSpPr>
            <a:cxnSpLocks/>
            <a:stCxn id="11" idx="4"/>
            <a:endCxn id="19" idx="2"/>
          </p:cNvCxnSpPr>
          <p:nvPr/>
        </p:nvCxnSpPr>
        <p:spPr>
          <a:xfrm rot="16200000" flipH="1">
            <a:off x="5132754" y="1835864"/>
            <a:ext cx="645998" cy="3645993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8C9E3DCE-FABC-476B-B8C9-83E6B47C24EA}"/>
              </a:ext>
            </a:extLst>
          </p:cNvPr>
          <p:cNvCxnSpPr>
            <a:cxnSpLocks/>
            <a:stCxn id="10" idx="6"/>
            <a:endCxn id="18" idx="2"/>
          </p:cNvCxnSpPr>
          <p:nvPr/>
        </p:nvCxnSpPr>
        <p:spPr>
          <a:xfrm flipV="1">
            <a:off x="5693982" y="4374255"/>
            <a:ext cx="1584768" cy="805294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C4E78AC-8A0D-4DD4-A965-205FD2901901}"/>
              </a:ext>
            </a:extLst>
          </p:cNvPr>
          <p:cNvSpPr txBox="1"/>
          <p:nvPr/>
        </p:nvSpPr>
        <p:spPr>
          <a:xfrm>
            <a:off x="1441318" y="5525177"/>
            <a:ext cx="2292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u="sng" dirty="0"/>
              <a:t>True Setpoint Readout Module</a:t>
            </a:r>
          </a:p>
          <a:p>
            <a:pPr algn="ctr"/>
            <a:r>
              <a:rPr lang="en-US" sz="1200" b="1" dirty="0"/>
              <a:t>(Shows Setpoint – PSIG or Other)</a:t>
            </a:r>
          </a:p>
          <a:p>
            <a:pPr algn="ctr"/>
            <a:r>
              <a:rPr lang="en-US" sz="1200" b="1" dirty="0"/>
              <a:t>Scale to Custom Range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E87F71-6C8B-4303-962C-84B959E6061D}"/>
              </a:ext>
            </a:extLst>
          </p:cNvPr>
          <p:cNvSpPr txBox="1"/>
          <p:nvPr/>
        </p:nvSpPr>
        <p:spPr>
          <a:xfrm>
            <a:off x="556623" y="3282286"/>
            <a:ext cx="2122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u="sng" dirty="0"/>
              <a:t>CMR Motor Position Feedback</a:t>
            </a:r>
          </a:p>
          <a:p>
            <a:pPr algn="ctr"/>
            <a:r>
              <a:rPr lang="en-US" sz="1200" b="1" dirty="0"/>
              <a:t>(Shows Percent Motor Travel)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687952-47CA-404B-8BC3-A1B2A06149A2}"/>
              </a:ext>
            </a:extLst>
          </p:cNvPr>
          <p:cNvSpPr txBox="1"/>
          <p:nvPr/>
        </p:nvSpPr>
        <p:spPr>
          <a:xfrm>
            <a:off x="6948915" y="3350338"/>
            <a:ext cx="16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RTU Analog Input Card</a:t>
            </a:r>
          </a:p>
          <a:p>
            <a:pPr algn="ctr"/>
            <a:r>
              <a:rPr lang="en-US" sz="1200" b="1" dirty="0"/>
              <a:t>24 VDC</a:t>
            </a:r>
          </a:p>
        </p:txBody>
      </p:sp>
    </p:spTree>
    <p:extLst>
      <p:ext uri="{BB962C8B-B14F-4D97-AF65-F5344CB8AC3E}">
        <p14:creationId xmlns:p14="http://schemas.microsoft.com/office/powerpoint/2010/main" val="3443582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NAJ Series Noise Attenuating Jackets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59102-187E-4F6D-AF00-40412615B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28" y="874643"/>
            <a:ext cx="2329269" cy="47906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BE6F43-7C93-48B1-AB4A-E23CE6958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970" y="874642"/>
            <a:ext cx="2329269" cy="4790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E540CD-CEA9-4A0B-A9E7-85031EBBC2CA}"/>
              </a:ext>
            </a:extLst>
          </p:cNvPr>
          <p:cNvSpPr txBox="1"/>
          <p:nvPr/>
        </p:nvSpPr>
        <p:spPr>
          <a:xfrm>
            <a:off x="5061412" y="775251"/>
            <a:ext cx="386006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Noise Attenuating Jackets Provide 10 dBA Nominal Noise Attenuation Down to 90 dBA Effective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Durable Teflon Impregnated Fiberglass Cloth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Custom Configured Per Valve and/or Piping Configuration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Reinforced Strapping with Stainless Steel Buckles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Available for Control Valves and Complete Piping Runs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Custom Per Application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Onsite Measurement Services</a:t>
            </a:r>
          </a:p>
        </p:txBody>
      </p:sp>
    </p:spTree>
    <p:extLst>
      <p:ext uri="{BB962C8B-B14F-4D97-AF65-F5344CB8AC3E}">
        <p14:creationId xmlns:p14="http://schemas.microsoft.com/office/powerpoint/2010/main" val="42163942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Large Bore Custom Control Valves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E09810-7737-45F4-830B-59FF191BD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6500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349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Large Bore Custom Control Valves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A9E456-FC3C-45B0-A354-2A9842195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6500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711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Pipeline Pressure Control Valves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243D05-A037-4FCF-9769-A352BC515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59445" y="1479748"/>
            <a:ext cx="5198004" cy="3898503"/>
          </a:xfrm>
          <a:prstGeom prst="rect">
            <a:avLst/>
          </a:prstGeom>
        </p:spPr>
      </p:pic>
      <p:pic>
        <p:nvPicPr>
          <p:cNvPr id="4" name="Picture 3" descr="A picture containing indoor, cabinet, refrigerator, wall&#10;&#10;Description automatically generated">
            <a:extLst>
              <a:ext uri="{FF2B5EF4-FFF2-40B4-BE49-F238E27FC236}">
                <a16:creationId xmlns:a16="http://schemas.microsoft.com/office/drawing/2014/main" id="{4BD89F5C-5439-44C7-8C12-1243C2A10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"/>
          <a:stretch/>
        </p:blipFill>
        <p:spPr>
          <a:xfrm rot="5400000">
            <a:off x="3960732" y="1360582"/>
            <a:ext cx="5198006" cy="41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06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Pipeline Pressure Control Valves</a:t>
            </a:r>
            <a:endParaRPr lang="en-US" dirty="0">
              <a:effectLst/>
            </a:endParaRPr>
          </a:p>
        </p:txBody>
      </p:sp>
      <p:pic>
        <p:nvPicPr>
          <p:cNvPr id="3" name="Picture 2" descr="A close up of a machine&#10;&#10;Description automatically generated">
            <a:extLst>
              <a:ext uri="{FF2B5EF4-FFF2-40B4-BE49-F238E27FC236}">
                <a16:creationId xmlns:a16="http://schemas.microsoft.com/office/drawing/2014/main" id="{4E456280-5265-4F81-916A-C43D7C68B5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05" y="659652"/>
            <a:ext cx="8059271" cy="537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76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Large Inventory on Hand</a:t>
            </a:r>
            <a:endParaRPr lang="en-US" dirty="0">
              <a:effectLst/>
            </a:endParaRPr>
          </a:p>
        </p:txBody>
      </p:sp>
      <p:pic>
        <p:nvPicPr>
          <p:cNvPr id="3" name="Picture 2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1CBF4D24-671E-4482-87BB-23B39293F3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6498"/>
            <a:ext cx="9144000" cy="44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480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PEC Pipeline Equipment Cabinet – New Taller Size – 6 in Taller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A0E1D5-65D5-4A66-A555-621A85591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9601"/>
            <a:ext cx="9144000" cy="4445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F34C7E-5BE8-4213-BCB9-CA597EF5F781}"/>
              </a:ext>
            </a:extLst>
          </p:cNvPr>
          <p:cNvSpPr/>
          <p:nvPr/>
        </p:nvSpPr>
        <p:spPr>
          <a:xfrm>
            <a:off x="2924687" y="5387003"/>
            <a:ext cx="3578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Two (2) Access Methods: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Complete Access by Removal of Entire Top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Front Access by Hinged Lid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25903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PEC Pipeline Equipment Cabinet – New Taller Size 6 in Taller</a:t>
            </a:r>
            <a:endParaRPr lang="en-US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609CAD-4DEE-4239-801F-A83FDFD39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13" b="23518"/>
          <a:stretch/>
        </p:blipFill>
        <p:spPr>
          <a:xfrm>
            <a:off x="118194" y="580447"/>
            <a:ext cx="2444417" cy="3061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BD9B4D-3767-42D0-BD81-4A620138E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13" b="23518"/>
          <a:stretch/>
        </p:blipFill>
        <p:spPr>
          <a:xfrm>
            <a:off x="2673505" y="580446"/>
            <a:ext cx="2444417" cy="3061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201511-45B2-4434-937A-30D06C9CFE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95" t="21449" b="42609"/>
          <a:stretch/>
        </p:blipFill>
        <p:spPr>
          <a:xfrm>
            <a:off x="1759105" y="3912040"/>
            <a:ext cx="1828800" cy="182880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FD9E45-AC32-4885-B10A-F4A874CC0A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09" r="23189" b="42319"/>
          <a:stretch/>
        </p:blipFill>
        <p:spPr>
          <a:xfrm>
            <a:off x="4203522" y="3912040"/>
            <a:ext cx="1828800" cy="182880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5E206A-1262-4D62-A74B-7010FD0443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16" t="24926" r="5273" b="35798"/>
          <a:stretch/>
        </p:blipFill>
        <p:spPr>
          <a:xfrm>
            <a:off x="6647939" y="3912040"/>
            <a:ext cx="1828800" cy="182880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A02E83-8368-40B1-B01D-32B9BA95A3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929" b="23201"/>
          <a:stretch/>
        </p:blipFill>
        <p:spPr>
          <a:xfrm>
            <a:off x="5228816" y="580447"/>
            <a:ext cx="2444416" cy="30612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053A8F-3627-497D-8714-F963F0E880D5}"/>
              </a:ext>
            </a:extLst>
          </p:cNvPr>
          <p:cNvSpPr/>
          <p:nvPr/>
        </p:nvSpPr>
        <p:spPr>
          <a:xfrm>
            <a:off x="2040104" y="5872680"/>
            <a:ext cx="1444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Side Air Vents (2)</a:t>
            </a:r>
            <a:endParaRPr lang="en-US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A9E442-AC85-45BB-A05B-69B77726B011}"/>
              </a:ext>
            </a:extLst>
          </p:cNvPr>
          <p:cNvSpPr/>
          <p:nvPr/>
        </p:nvSpPr>
        <p:spPr>
          <a:xfrm>
            <a:off x="6950790" y="5872679"/>
            <a:ext cx="11160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Air Struts (2)</a:t>
            </a:r>
            <a:endParaRPr lang="en-US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A72559-B97D-47C1-9B69-00C894787F89}"/>
              </a:ext>
            </a:extLst>
          </p:cNvPr>
          <p:cNvSpPr/>
          <p:nvPr/>
        </p:nvSpPr>
        <p:spPr>
          <a:xfrm>
            <a:off x="4395480" y="5872680"/>
            <a:ext cx="1646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Stainless Hinges (2)</a:t>
            </a:r>
            <a:endParaRPr lang="en-US" sz="12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2A1967E-2CED-4C63-9A14-205FFE0F55E3}"/>
              </a:ext>
            </a:extLst>
          </p:cNvPr>
          <p:cNvSpPr/>
          <p:nvPr/>
        </p:nvSpPr>
        <p:spPr>
          <a:xfrm>
            <a:off x="4395480" y="1242392"/>
            <a:ext cx="405521" cy="4055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F483D70-4286-4D7D-9A99-2E13444483FE}"/>
              </a:ext>
            </a:extLst>
          </p:cNvPr>
          <p:cNvSpPr/>
          <p:nvPr/>
        </p:nvSpPr>
        <p:spPr>
          <a:xfrm>
            <a:off x="6248263" y="2111072"/>
            <a:ext cx="405521" cy="4055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AF92EB1-84F8-4072-838B-991DB360C2C3}"/>
              </a:ext>
            </a:extLst>
          </p:cNvPr>
          <p:cNvSpPr/>
          <p:nvPr/>
        </p:nvSpPr>
        <p:spPr>
          <a:xfrm>
            <a:off x="6522976" y="1433225"/>
            <a:ext cx="405521" cy="4055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213F92DB-93C3-41A2-B7EF-3B7A50279D7B}"/>
              </a:ext>
            </a:extLst>
          </p:cNvPr>
          <p:cNvCxnSpPr>
            <a:stCxn id="17" idx="6"/>
            <a:endCxn id="9" idx="6"/>
          </p:cNvCxnSpPr>
          <p:nvPr/>
        </p:nvCxnSpPr>
        <p:spPr>
          <a:xfrm>
            <a:off x="6928497" y="1635986"/>
            <a:ext cx="1548242" cy="3190454"/>
          </a:xfrm>
          <a:prstGeom prst="bentConnector3">
            <a:avLst>
              <a:gd name="adj1" fmla="val 114765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917B63B8-7D2E-4BF2-AD21-A0FBA89BC0E0}"/>
              </a:ext>
            </a:extLst>
          </p:cNvPr>
          <p:cNvCxnSpPr>
            <a:stCxn id="16" idx="4"/>
            <a:endCxn id="8" idx="0"/>
          </p:cNvCxnSpPr>
          <p:nvPr/>
        </p:nvCxnSpPr>
        <p:spPr>
          <a:xfrm rot="5400000">
            <a:off x="5086750" y="2547765"/>
            <a:ext cx="1395447" cy="1333102"/>
          </a:xfrm>
          <a:prstGeom prst="bentConnector3">
            <a:avLst>
              <a:gd name="adj1" fmla="val 86325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D6E1C907-47BC-48FD-AEBD-FB649C3A2DCD}"/>
              </a:ext>
            </a:extLst>
          </p:cNvPr>
          <p:cNvCxnSpPr>
            <a:stCxn id="15" idx="4"/>
            <a:endCxn id="7" idx="0"/>
          </p:cNvCxnSpPr>
          <p:nvPr/>
        </p:nvCxnSpPr>
        <p:spPr>
          <a:xfrm rot="5400000">
            <a:off x="2503810" y="1817608"/>
            <a:ext cx="2264127" cy="1924736"/>
          </a:xfrm>
          <a:prstGeom prst="bentConnector3">
            <a:avLst>
              <a:gd name="adj1" fmla="val 92581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BB63F6E-986E-428E-B282-06DDAF4A03A1}"/>
              </a:ext>
            </a:extLst>
          </p:cNvPr>
          <p:cNvSpPr/>
          <p:nvPr/>
        </p:nvSpPr>
        <p:spPr>
          <a:xfrm>
            <a:off x="90772" y="4408996"/>
            <a:ext cx="163698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Taller Design:</a:t>
            </a:r>
          </a:p>
          <a:p>
            <a:pPr algn="ct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OLD Height: 61 in</a:t>
            </a:r>
          </a:p>
          <a:p>
            <a:pPr algn="ct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Height: 68 in</a:t>
            </a:r>
          </a:p>
          <a:p>
            <a:pPr algn="ctr"/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in More Clearance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958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late&#10;&#10;Description automatically generated">
            <a:extLst>
              <a:ext uri="{FF2B5EF4-FFF2-40B4-BE49-F238E27FC236}">
                <a16:creationId xmlns:a16="http://schemas.microsoft.com/office/drawing/2014/main" id="{C672274A-5CEC-4AB3-9C50-14173B7359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5000" b="31629"/>
          <a:stretch/>
        </p:blipFill>
        <p:spPr>
          <a:xfrm>
            <a:off x="0" y="531743"/>
            <a:ext cx="9144000" cy="5794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Product Sales – Product Quantities Sold To Date MAR 2020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5FA1683-3BBE-40DC-8E1B-BC5C631F5DEB}"/>
              </a:ext>
            </a:extLst>
          </p:cNvPr>
          <p:cNvGraphicFramePr>
            <a:graphicFrameLocks noGrp="1"/>
          </p:cNvGraphicFramePr>
          <p:nvPr/>
        </p:nvGraphicFramePr>
        <p:xfrm>
          <a:off x="176908" y="4413927"/>
          <a:ext cx="8632116" cy="13208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73480">
                  <a:extLst>
                    <a:ext uri="{9D8B030D-6E8A-4147-A177-3AD203B41FA5}">
                      <a16:colId xmlns:a16="http://schemas.microsoft.com/office/drawing/2014/main" val="2508302800"/>
                    </a:ext>
                  </a:extLst>
                </a:gridCol>
                <a:gridCol w="1864659">
                  <a:extLst>
                    <a:ext uri="{9D8B030D-6E8A-4147-A177-3AD203B41FA5}">
                      <a16:colId xmlns:a16="http://schemas.microsoft.com/office/drawing/2014/main" val="923493083"/>
                    </a:ext>
                  </a:extLst>
                </a:gridCol>
                <a:gridCol w="1864659">
                  <a:extLst>
                    <a:ext uri="{9D8B030D-6E8A-4147-A177-3AD203B41FA5}">
                      <a16:colId xmlns:a16="http://schemas.microsoft.com/office/drawing/2014/main" val="3490195940"/>
                    </a:ext>
                  </a:extLst>
                </a:gridCol>
                <a:gridCol w="1864659">
                  <a:extLst>
                    <a:ext uri="{9D8B030D-6E8A-4147-A177-3AD203B41FA5}">
                      <a16:colId xmlns:a16="http://schemas.microsoft.com/office/drawing/2014/main" val="1404558918"/>
                    </a:ext>
                  </a:extLst>
                </a:gridCol>
                <a:gridCol w="1864659">
                  <a:extLst>
                    <a:ext uri="{9D8B030D-6E8A-4147-A177-3AD203B41FA5}">
                      <a16:colId xmlns:a16="http://schemas.microsoft.com/office/drawing/2014/main" val="37165604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VMO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VPC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RCVC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9096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5800</a:t>
                      </a:r>
                      <a:r>
                        <a:rPr lang="en-US" sz="3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</a:t>
                      </a:r>
                      <a:r>
                        <a:rPr lang="en-US" sz="3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en-US" sz="3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r>
                        <a:rPr lang="en-US" sz="3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8498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Since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564842"/>
                  </a:ext>
                </a:extLst>
              </a:tr>
            </a:tbl>
          </a:graphicData>
        </a:graphic>
      </p:graphicFrame>
      <p:pic>
        <p:nvPicPr>
          <p:cNvPr id="7" name="Picture 6" descr="PA-0030 2">
            <a:extLst>
              <a:ext uri="{FF2B5EF4-FFF2-40B4-BE49-F238E27FC236}">
                <a16:creationId xmlns:a16="http://schemas.microsoft.com/office/drawing/2014/main" id="{8013E728-24D1-47DB-B38E-515D5E841EA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9" r="27189" b="1866"/>
          <a:stretch/>
        </p:blipFill>
        <p:spPr>
          <a:xfrm>
            <a:off x="3283148" y="1223709"/>
            <a:ext cx="1546412" cy="2987295"/>
          </a:xfrm>
          <a:prstGeom prst="rect">
            <a:avLst/>
          </a:prstGeom>
        </p:spPr>
      </p:pic>
      <p:pic>
        <p:nvPicPr>
          <p:cNvPr id="8" name="Picture 7" descr="MA-0010_3">
            <a:extLst>
              <a:ext uri="{FF2B5EF4-FFF2-40B4-BE49-F238E27FC236}">
                <a16:creationId xmlns:a16="http://schemas.microsoft.com/office/drawing/2014/main" id="{E04639E8-FA99-4013-A399-DCC25C425D1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5" t="23867" r="20556" b="28266"/>
          <a:stretch/>
        </p:blipFill>
        <p:spPr>
          <a:xfrm>
            <a:off x="1257937" y="3141420"/>
            <a:ext cx="1908251" cy="1171046"/>
          </a:xfrm>
          <a:prstGeom prst="rect">
            <a:avLst/>
          </a:prstGeom>
        </p:spPr>
      </p:pic>
      <p:pic>
        <p:nvPicPr>
          <p:cNvPr id="9" name="Picture 8" descr="AA-5035 ISO">
            <a:extLst>
              <a:ext uri="{FF2B5EF4-FFF2-40B4-BE49-F238E27FC236}">
                <a16:creationId xmlns:a16="http://schemas.microsoft.com/office/drawing/2014/main" id="{2A7EB113-BAF4-478C-890E-22C94877AA2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6" t="10349" r="24004" b="13486"/>
          <a:stretch/>
        </p:blipFill>
        <p:spPr>
          <a:xfrm>
            <a:off x="6311990" y="1029736"/>
            <a:ext cx="2832010" cy="3282729"/>
          </a:xfrm>
          <a:prstGeom prst="rect">
            <a:avLst/>
          </a:prstGeom>
        </p:spPr>
      </p:pic>
      <p:pic>
        <p:nvPicPr>
          <p:cNvPr id="10" name="Picture 9" descr="IS-8015 8">
            <a:extLst>
              <a:ext uri="{FF2B5EF4-FFF2-40B4-BE49-F238E27FC236}">
                <a16:creationId xmlns:a16="http://schemas.microsoft.com/office/drawing/2014/main" id="{0B907393-32D8-4192-A4A7-882D4345D6D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7" t="5734" r="27399" b="6400"/>
          <a:stretch/>
        </p:blipFill>
        <p:spPr>
          <a:xfrm>
            <a:off x="4983933" y="1762919"/>
            <a:ext cx="1454673" cy="254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14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Facilities – Inventory and Product Staging 6,000 ft</a:t>
            </a:r>
            <a:r>
              <a:rPr lang="en-US" sz="2000" b="1" kern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578FE-F5E4-457F-B326-20960D4CB3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6500"/>
            <a:ext cx="9144000" cy="4445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F4CC4D-B260-46C8-AFF5-5947379E8ABC}"/>
              </a:ext>
            </a:extLst>
          </p:cNvPr>
          <p:cNvSpPr/>
          <p:nvPr/>
        </p:nvSpPr>
        <p:spPr>
          <a:xfrm>
            <a:off x="3126733" y="5651500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Lake Zurich, Illinois 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590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Contact Information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719DC1-A300-4282-820D-590281675A0F}"/>
              </a:ext>
            </a:extLst>
          </p:cNvPr>
          <p:cNvGrpSpPr/>
          <p:nvPr/>
        </p:nvGrpSpPr>
        <p:grpSpPr>
          <a:xfrm>
            <a:off x="617192" y="851555"/>
            <a:ext cx="7667638" cy="4031873"/>
            <a:chOff x="335181" y="894284"/>
            <a:chExt cx="7667638" cy="403187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6E5F85-0893-4B3B-8C7A-F0F3DC80D590}"/>
                </a:ext>
              </a:extLst>
            </p:cNvPr>
            <p:cNvSpPr txBox="1"/>
            <p:nvPr/>
          </p:nvSpPr>
          <p:spPr>
            <a:xfrm>
              <a:off x="335181" y="894284"/>
              <a:ext cx="5111015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VRG Controls, LLC</a:t>
              </a:r>
            </a:p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Toll-Free: +844-FLOW-VRG (USA &amp; CANADA)</a:t>
              </a:r>
            </a:p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e-Mail: </a:t>
              </a:r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Sales@VRGControls.com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www.VRGControls.com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VRG Controls, LLC</a:t>
              </a:r>
            </a:p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1199 Flex Court, Unit B</a:t>
              </a:r>
            </a:p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Lake Zurich, Illinois 60047 USA</a:t>
              </a:r>
            </a:p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</a:p>
            <a:p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VRG Controls, LLC</a:t>
              </a:r>
            </a:p>
            <a:p>
              <a:r>
                <a:rPr lang="en-US" sz="1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Solutions for Natural Gas!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/>
            </a:p>
          </p:txBody>
        </p:sp>
        <p:pic>
          <p:nvPicPr>
            <p:cNvPr id="13" name="Picture 12" descr="abs-anab-iso-9001-2015">
              <a:extLst>
                <a:ext uri="{FF2B5EF4-FFF2-40B4-BE49-F238E27FC236}">
                  <a16:creationId xmlns:a16="http://schemas.microsoft.com/office/drawing/2014/main" id="{9470A439-A015-4882-BF1F-35FCEDDB337D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79" y="3383279"/>
              <a:ext cx="1238250" cy="666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>
              <a:hlinkClick r:id="rId5"/>
              <a:extLst>
                <a:ext uri="{FF2B5EF4-FFF2-40B4-BE49-F238E27FC236}">
                  <a16:creationId xmlns:a16="http://schemas.microsoft.com/office/drawing/2014/main" id="{3DD6CCBB-8E2E-4DFE-BB43-1FAF257D4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 t="22035" b="26182"/>
            <a:stretch/>
          </p:blipFill>
          <p:spPr>
            <a:xfrm>
              <a:off x="6174019" y="2763378"/>
              <a:ext cx="1828800" cy="453212"/>
            </a:xfrm>
            <a:prstGeom prst="rect">
              <a:avLst/>
            </a:prstGeom>
          </p:spPr>
        </p:pic>
        <p:pic>
          <p:nvPicPr>
            <p:cNvPr id="15" name="Picture 14">
              <a:hlinkClick r:id="rId8"/>
              <a:extLst>
                <a:ext uri="{FF2B5EF4-FFF2-40B4-BE49-F238E27FC236}">
                  <a16:creationId xmlns:a16="http://schemas.microsoft.com/office/drawing/2014/main" id="{A84E58FE-63E9-4B43-A025-1093A0BAF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6174019" y="1836842"/>
              <a:ext cx="1828800" cy="58887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A7C6D6-4890-4D9D-8C18-0AEA1BD29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6174019" y="3554253"/>
              <a:ext cx="1828800" cy="49577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C724EAE-E19D-4F2A-8007-D716DC5BF74D}"/>
                </a:ext>
              </a:extLst>
            </p:cNvPr>
            <p:cNvSpPr/>
            <p:nvPr/>
          </p:nvSpPr>
          <p:spPr>
            <a:xfrm>
              <a:off x="6174019" y="1298679"/>
              <a:ext cx="13516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Follow Us: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9884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Facilities – Product Training Available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79061-FE6F-4975-9C22-2A94FDA410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5"/>
          <a:stretch/>
        </p:blipFill>
        <p:spPr>
          <a:xfrm>
            <a:off x="-2" y="1206500"/>
            <a:ext cx="9144000" cy="4445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B00F94-AC05-45F4-B95E-29FC5D16405C}"/>
              </a:ext>
            </a:extLst>
          </p:cNvPr>
          <p:cNvSpPr/>
          <p:nvPr/>
        </p:nvSpPr>
        <p:spPr>
          <a:xfrm>
            <a:off x="3126731" y="5651500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Lake Zurich, Illinois 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73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ISO 9001:2015 Accredited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67D4F-50A4-446D-A006-DD0854EAF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4" y="745507"/>
            <a:ext cx="9138006" cy="4445000"/>
          </a:xfrm>
          <a:prstGeom prst="rect">
            <a:avLst/>
          </a:prstGeom>
        </p:spPr>
      </p:pic>
      <p:pic>
        <p:nvPicPr>
          <p:cNvPr id="4" name="Picture 3" descr="abs-anab-iso-9001-2015">
            <a:extLst>
              <a:ext uri="{FF2B5EF4-FFF2-40B4-BE49-F238E27FC236}">
                <a16:creationId xmlns:a16="http://schemas.microsoft.com/office/drawing/2014/main" id="{4B839400-ABAD-489A-AB73-4B5FF83945B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013" y="4641354"/>
            <a:ext cx="2039711" cy="1098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05CC02-3B64-4C7D-80BD-892A05DF76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86" y="4176052"/>
            <a:ext cx="1561890" cy="2028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352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B62-CEC3-4E7F-847F-64A4A3F3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Houston office – Experienced Pipeline Controls Engineer</a:t>
            </a:r>
            <a:endParaRPr lang="en-US" dirty="0">
              <a:effectLst/>
            </a:endParaRPr>
          </a:p>
        </p:txBody>
      </p:sp>
      <p:pic>
        <p:nvPicPr>
          <p:cNvPr id="3" name="Picture 2" descr="A view of a city with tall buildings in the background&#10;&#10;Description automatically generated">
            <a:extLst>
              <a:ext uri="{FF2B5EF4-FFF2-40B4-BE49-F238E27FC236}">
                <a16:creationId xmlns:a16="http://schemas.microsoft.com/office/drawing/2014/main" id="{A7725A31-FB88-44F5-AC71-7FDE246E3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4667"/>
          <a:stretch/>
        </p:blipFill>
        <p:spPr>
          <a:xfrm>
            <a:off x="3281771" y="564776"/>
            <a:ext cx="5777007" cy="5296138"/>
          </a:xfrm>
          <a:prstGeom prst="rect">
            <a:avLst/>
          </a:prstGeom>
        </p:spPr>
      </p:pic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7CC5A664-AB98-4090-A7A1-EE42B3275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185" y="564776"/>
            <a:ext cx="3108960" cy="20736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Image may contain: 1 person, smiling, standing and outdoor">
            <a:extLst>
              <a:ext uri="{FF2B5EF4-FFF2-40B4-BE49-F238E27FC236}">
                <a16:creationId xmlns:a16="http://schemas.microsoft.com/office/drawing/2014/main" id="{EB2AE355-AF5F-431C-B3EE-39E1FB9AF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7813" l="10000" r="94896">
                        <a14:foregroundMark x1="14583" y1="97813" x2="23750" y2="65313"/>
                        <a14:foregroundMark x1="23750" y1="65313" x2="28229" y2="81979"/>
                        <a14:foregroundMark x1="28229" y1="81979" x2="38854" y2="94271"/>
                        <a14:foregroundMark x1="38854" y1="94271" x2="52292" y2="83438"/>
                        <a14:foregroundMark x1="52292" y1="83438" x2="59792" y2="67500"/>
                        <a14:foregroundMark x1="59792" y1="67500" x2="71354" y2="56979"/>
                        <a14:foregroundMark x1="71354" y1="56979" x2="83854" y2="70313"/>
                        <a14:foregroundMark x1="83854" y1="70313" x2="89792" y2="86354"/>
                        <a14:foregroundMark x1="89792" y1="86354" x2="70104" y2="91146"/>
                        <a14:foregroundMark x1="70104" y1="91146" x2="71875" y2="70938"/>
                        <a14:foregroundMark x1="89167" y1="92083" x2="73854" y2="96875"/>
                        <a14:foregroundMark x1="73854" y1="96875" x2="17813" y2="97813"/>
                        <a14:foregroundMark x1="65104" y1="58750" x2="67083" y2="54583"/>
                        <a14:foregroundMark x1="58125" y1="10104" x2="48854" y2="7604"/>
                        <a14:foregroundMark x1="93958" y1="75104" x2="94896" y2="87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427" y="2380011"/>
            <a:ext cx="3496198" cy="34961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air of shoes&#10;&#10;Description automatically generated">
            <a:extLst>
              <a:ext uri="{FF2B5EF4-FFF2-40B4-BE49-F238E27FC236}">
                <a16:creationId xmlns:a16="http://schemas.microsoft.com/office/drawing/2014/main" id="{6248C92C-D701-4E72-8867-31AC913B242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1398515">
            <a:off x="399221" y="1887229"/>
            <a:ext cx="2268901" cy="170538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56BAD5-534A-4392-B0A0-EAE68F5646FB}"/>
              </a:ext>
            </a:extLst>
          </p:cNvPr>
          <p:cNvSpPr txBox="1"/>
          <p:nvPr/>
        </p:nvSpPr>
        <p:spPr>
          <a:xfrm>
            <a:off x="9939" y="6858000"/>
            <a:ext cx="91241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9" tooltip="http://www.allwhitebackground.com/cowboy-hat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0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819023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BD1270CEEB1F4DA1DA0F7456899640" ma:contentTypeVersion="17" ma:contentTypeDescription="Create a new document." ma:contentTypeScope="" ma:versionID="2cc8010b9ed8752d177a3a4303154fd5">
  <xsd:schema xmlns:xsd="http://www.w3.org/2001/XMLSchema" xmlns:xs="http://www.w3.org/2001/XMLSchema" xmlns:p="http://schemas.microsoft.com/office/2006/metadata/properties" xmlns:ns2="594ccc29-8b8d-4e88-a335-ae3dcc58542c" xmlns:ns3="cd76c63a-6689-420e-93f7-204fe579ce79" targetNamespace="http://schemas.microsoft.com/office/2006/metadata/properties" ma:root="true" ma:fieldsID="ea99e30f1731ccd01c05a99619dd4ea2" ns2:_="" ns3:_="">
    <xsd:import namespace="594ccc29-8b8d-4e88-a335-ae3dcc58542c"/>
    <xsd:import namespace="cd76c63a-6689-420e-93f7-204fe579ce79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4ccc29-8b8d-4e88-a335-ae3dcc58542c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6c63a-6689-420e-93f7-204fe579ce7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SecurityGroups xmlns="594ccc29-8b8d-4e88-a335-ae3dcc58542c" xsi:nil="true"/>
    <MigrationWizIdPermissionLevels xmlns="594ccc29-8b8d-4e88-a335-ae3dcc58542c" xsi:nil="true"/>
    <MigrationWizId xmlns="594ccc29-8b8d-4e88-a335-ae3dcc58542c" xsi:nil="true"/>
    <MigrationWizIdPermissions xmlns="594ccc29-8b8d-4e88-a335-ae3dcc58542c" xsi:nil="true"/>
    <MigrationWizIdDocumentLibraryPermissions xmlns="594ccc29-8b8d-4e88-a335-ae3dcc58542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40784F-D4D7-486C-9EB5-0D1971EB86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4ccc29-8b8d-4e88-a335-ae3dcc58542c"/>
    <ds:schemaRef ds:uri="cd76c63a-6689-420e-93f7-204fe579ce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D79815-B4E7-41A0-929D-CC72E6C375E8}">
  <ds:schemaRefs>
    <ds:schemaRef ds:uri="http://schemas.openxmlformats.org/package/2006/metadata/core-properties"/>
    <ds:schemaRef ds:uri="cd76c63a-6689-420e-93f7-204fe579ce79"/>
    <ds:schemaRef ds:uri="594ccc29-8b8d-4e88-a335-ae3dcc58542c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D95E95F-385B-4053-9150-20564A68A6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1514</TotalTime>
  <Words>1746</Words>
  <Application>Microsoft Office PowerPoint</Application>
  <PresentationFormat>On-screen Show (4:3)</PresentationFormat>
  <Paragraphs>394</Paragraphs>
  <Slides>60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 Theme</vt:lpstr>
      <vt:lpstr>What’s New VRG Controls</vt:lpstr>
      <vt:lpstr>New Look – Revamped Image</vt:lpstr>
      <vt:lpstr>VRG Controls - A “Market Leader” in Eight Years</vt:lpstr>
      <vt:lpstr>New Facilities - 28,000 ft2 Manufacturing – Chicago Metro Area </vt:lpstr>
      <vt:lpstr>28,000 ft2 Manufacturing – Chicago Metro Area </vt:lpstr>
      <vt:lpstr>New Facilities – Inventory and Product Staging 6,000 ft2</vt:lpstr>
      <vt:lpstr>New Facilities – Product Training Available</vt:lpstr>
      <vt:lpstr>ISO 9001:2015 Accredited</vt:lpstr>
      <vt:lpstr>New Houston office – Experienced Pipeline Controls Engineer</vt:lpstr>
      <vt:lpstr>Our Customers – Across the USA</vt:lpstr>
      <vt:lpstr>ATEX &amp; PED European Certification Achieved</vt:lpstr>
      <vt:lpstr>Our Customers – Around the World</vt:lpstr>
      <vt:lpstr>Sales &amp; Field Service Support - Mexico</vt:lpstr>
      <vt:lpstr>Sales &amp; Field Service Support – Argentina, Chile, Peru</vt:lpstr>
      <vt:lpstr>Sales &amp; Field Service Support – United Kingdom</vt:lpstr>
      <vt:lpstr>RCVC – New More Stable USB Connection – In Testing</vt:lpstr>
      <vt:lpstr>RCVC – New Flexible Cable for Electrical Connections</vt:lpstr>
      <vt:lpstr>RCVC – New Onboard Transmitter – Linear Type</vt:lpstr>
      <vt:lpstr>RCVC – New Onboard Transmitter – Quarter Turn Rotary Type</vt:lpstr>
      <vt:lpstr>New Vibration Resistant Gages – Non-Liquid Filled</vt:lpstr>
      <vt:lpstr>Solidworks Visualize System Implemented</vt:lpstr>
      <vt:lpstr>VPC Valve Pilot Controllers</vt:lpstr>
      <vt:lpstr>PSE&amp;G Replacing All Becker VRP Pilots</vt:lpstr>
      <vt:lpstr>RCVC Red Circle Valve Controller</vt:lpstr>
      <vt:lpstr>Globe Control Valves – Size 1.0 to 12 in Bore</vt:lpstr>
      <vt:lpstr>PRCV Pipeline Rotary Control Valves</vt:lpstr>
      <vt:lpstr>New PRCV-STHP – Ultimate PRCV Performance</vt:lpstr>
      <vt:lpstr>New PRCV-STHP – Ultimate PRCV Performance</vt:lpstr>
      <vt:lpstr>New VP Series – Bigger, Bolder Design</vt:lpstr>
      <vt:lpstr>New VP Series – Top Quality Performance at Competitive Price</vt:lpstr>
      <vt:lpstr>New VP Series – Top Quality Performance at Competitive Price</vt:lpstr>
      <vt:lpstr>New VP Series – Top Quality Performance at Competitive Price</vt:lpstr>
      <vt:lpstr>New VP Series – Top Quality Performance at Competitive Price</vt:lpstr>
      <vt:lpstr>New Revised Capacity and Curve for PRCV-STHP</vt:lpstr>
      <vt:lpstr>Revised Capacity and Curve for PRCV-STHP 2020</vt:lpstr>
      <vt:lpstr>NEW – 4.0 Bore PRCV-STHP Noise Attenuating Control Valves</vt:lpstr>
      <vt:lpstr>Litigation with GE / Dresser Regarding QTCV-T4 vs. PRCV-STHP Resolved</vt:lpstr>
      <vt:lpstr>New RHPA Actuator Cylinder Supplier</vt:lpstr>
      <vt:lpstr>New Control Valve Data Sheet for Easier Specs Presentation</vt:lpstr>
      <vt:lpstr>New Improved Balanced Seat – Increased Performance + Stainless Steel</vt:lpstr>
      <vt:lpstr>New BV Seat Design Improves VPC-BV Sensitivity</vt:lpstr>
      <vt:lpstr>Quick Exhaust Monitor Design</vt:lpstr>
      <vt:lpstr>ASV Anti-Surge Valve</vt:lpstr>
      <vt:lpstr>Full Array of Pipeline Compressor Valves Available</vt:lpstr>
      <vt:lpstr>Pipeline Compressor Subject Matter Expert on Staff</vt:lpstr>
      <vt:lpstr>RCVC Stand Alone Program</vt:lpstr>
      <vt:lpstr>New pilot VPC-BV IOM – Ver. OCT 05 2019</vt:lpstr>
      <vt:lpstr>New VRGSize Station Design Program – VRGSize v4.1</vt:lpstr>
      <vt:lpstr>VMO Valve Manual Override Improvements</vt:lpstr>
      <vt:lpstr>True Setpoint Readout Module – TSR6800</vt:lpstr>
      <vt:lpstr>NAJ Series Noise Attenuating Jackets</vt:lpstr>
      <vt:lpstr>Large Bore Custom Control Valves</vt:lpstr>
      <vt:lpstr>Large Bore Custom Control Valves</vt:lpstr>
      <vt:lpstr>Pipeline Pressure Control Valves</vt:lpstr>
      <vt:lpstr>Pipeline Pressure Control Valves</vt:lpstr>
      <vt:lpstr>Large Inventory on Hand</vt:lpstr>
      <vt:lpstr>PEC Pipeline Equipment Cabinet – New Taller Size – 6 in Taller</vt:lpstr>
      <vt:lpstr>PEC Pipeline Equipment Cabinet – New Taller Size 6 in Taller</vt:lpstr>
      <vt:lpstr>Product Sales – Product Quantities Sold To Date MAR 2020</vt:lpstr>
      <vt:lpstr>Our 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Garvey</dc:creator>
  <cp:lastModifiedBy>Michael Garvey</cp:lastModifiedBy>
  <cp:revision>4</cp:revision>
  <dcterms:created xsi:type="dcterms:W3CDTF">2020-03-07T14:47:42Z</dcterms:created>
  <dcterms:modified xsi:type="dcterms:W3CDTF">2021-01-19T15:34:04Z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0x01010010BD1270CEEB1F4DA1DA0F7456899640</vt:lpwstr>
  </property>
</Properties>
</file>