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9" r:id="rId6"/>
    <p:sldId id="260" r:id="rId7"/>
    <p:sldId id="261" r:id="rId8"/>
    <p:sldId id="263" r:id="rId9"/>
    <p:sldId id="264" r:id="rId10"/>
    <p:sldId id="262" r:id="rId11"/>
    <p:sldId id="265" r:id="rId12"/>
    <p:sldId id="266" r:id="rId13"/>
    <p:sldId id="267" r:id="rId14"/>
    <p:sldId id="268" r:id="rId15"/>
    <p:sldId id="270" r:id="rId16"/>
    <p:sldId id="256" r:id="rId17"/>
    <p:sldId id="269" r:id="rId18"/>
    <p:sldId id="272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57" r:id="rId32"/>
    <p:sldId id="286" r:id="rId33"/>
    <p:sldId id="27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FA62-EA5F-935B-7F83-955710161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8C02D-9F42-4724-87F8-9BDF1E4CF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E8044-5096-C93C-54A5-8E82C459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D89AD-4D55-F062-6700-E23C5B82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DD13A-5228-6B6F-AB55-F808A50F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3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3C0B-A7FB-D40C-038C-983F342B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C4621E-913C-AC14-10A0-7A7FF6020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17A77-C72B-6892-2E6A-96423829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E5807-AB64-5A62-C8C2-5D9EDE3BC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90EA-534B-33E0-BE79-04E7CF38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B6603-74DF-D9F2-FA65-D6ECA819C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ED444-5779-7BEE-D25A-A42B2C76F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7DC1C-DE4E-A65B-0FB7-9AF30C11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1B626-2952-8FB6-72BC-A52A3F41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5E682-505C-69A6-9FCD-F5E13148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2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09103-AC9E-B3B4-9909-2D92E539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8725F-198B-9B36-6688-CE5B347DB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BD5C6-04DB-C01E-C8A0-3095A4AA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7590F-EE01-BC70-A3C8-386EFA858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A4A46-4C98-D34D-90FE-E9658354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1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7130-5FD0-2E07-6F50-451BD873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61457-50C5-DFF7-6D6E-7999250EE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971F7-6CE9-35F4-5A1B-962F03499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EFC6A-B3E6-F9D0-2F00-A3A35A4B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AAF7E-6D4A-6AE3-242E-EDADBD79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ED3C-58E1-F199-3AFC-477BE8CC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878A-3532-43CD-3B24-4E2C504DD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BE538-B177-9D19-CFA7-7E0BEB679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85752-4716-650C-36EB-5AB121E02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1EC86-D79B-4AE0-2533-6BB5B7C1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B7580-38F8-6E20-5DBC-6FDDD046A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3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F73C-FE6B-95D6-8078-8BBA3AAF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D3AE6-D0DA-2F29-3D60-7446019CA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828DB-FF56-CE3E-76D3-AA35B3D2D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40FECE-14D5-4812-3FEB-E6BAD5E4B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1658CD-B408-9E7F-D8B5-5B6996F46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9F32D3-6178-7210-7425-755CBC90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68F74C-DAB0-FC0C-1355-0F0F8198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E479A-6495-1EE6-15F7-843C1BF2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1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52B5-6DA1-07AF-85FA-543A5C03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FF333-BB7C-25F9-7FC9-4ABE80CEE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46483-0D6F-2BFD-97C6-F93A5EC4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75F4E-0E17-6D6C-F456-845050A53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1FB77-2E7F-7A23-3B29-6D6AEFC9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72A33-0411-9C62-4F7C-F4D0FC5D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97E54-1C29-F546-60A9-AFFAC70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5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57F0-9475-F709-6383-BDF7F16C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CAEF-3188-42C1-6961-779F07EF6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A433C-BB7F-52FC-4470-584C17F0C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1264F-A12F-417D-CF78-D75365D9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B8CF7-D929-2F19-A718-18B7F8C8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A7A7D-3688-322C-0E18-3D6CA124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DC687-D6C4-CBE2-E8D5-87FEA0D1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6BE6C-A3FA-5A60-D078-1C3041FAD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24605-93C8-DD45-D375-72597B6CE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DB845-F84C-06BE-9770-020CD9C9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4B634-4125-2399-F043-A91F4FBD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FFB4A-FED4-7E6A-464D-5CCC40F0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9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565B8-7A0B-D02B-6FC7-64402DC1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35B02-1A8D-0797-D912-E2FC93CEE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099D6-E830-49A3-529F-DE9468B6E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EE027-0AC8-4C92-AEF5-BFF9C346BA46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614EA-3D76-4233-EDD0-D9CCC20C5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F0EA-B567-3597-BF65-E52109124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47B65-51EA-4C98-86CC-2EA262A9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5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eimpact.npr.org/pennsylvania/2015/07/30/pjm-pipelines-agree-to-share-more-information-about-gas-supply-and-demand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hyperlink" Target="mailto:Sales@VRGControls.com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hyperlink" Target="http://www.vrgcontrol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82D9EB48-8F4E-B6A5-3D26-76977FDFA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alphaModFix amt="17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197" r="38077" b="35363"/>
          <a:stretch/>
        </p:blipFill>
        <p:spPr>
          <a:xfrm rot="10800000">
            <a:off x="3715224" y="0"/>
            <a:ext cx="8472196" cy="3229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A2554-542C-9B35-0C0B-64CF9E449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9235" y="1219"/>
            <a:ext cx="12192000" cy="68567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A7BA-848C-EE5E-6ACD-E7D38DFFB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768" y="3836102"/>
            <a:ext cx="5249514" cy="90489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Zero Emission EH Control Valves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ACD7C-3CDD-C488-92AF-74AD42853236}"/>
              </a:ext>
            </a:extLst>
          </p:cNvPr>
          <p:cNvSpPr txBox="1"/>
          <p:nvPr/>
        </p:nvSpPr>
        <p:spPr>
          <a:xfrm>
            <a:off x="6562768" y="4288548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PRCV Pipeline Rotary Control Valve</a:t>
            </a: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With Hawk EH Modulating Actuator </a:t>
            </a: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and Modulating Control System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4C8A13-D686-55AA-25C4-C65344983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436" y="2883235"/>
            <a:ext cx="2733041" cy="5565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1431FE-6287-C965-F2B2-BDEBA2DB0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031" y="2790279"/>
            <a:ext cx="742490" cy="742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3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E54A1D-2AF5-4DB3-346B-AF57AAC047A6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528825" y="176546"/>
            <a:ext cx="6395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Interchangeable Linear Power Modules Crank Arm Actuators – Above Ground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Content Placeholder 9" descr="A close up of a device&#10;&#10;Description automatically generated">
            <a:extLst>
              <a:ext uri="{FF2B5EF4-FFF2-40B4-BE49-F238E27FC236}">
                <a16:creationId xmlns:a16="http://schemas.microsoft.com/office/drawing/2014/main" id="{5F0585CB-55DE-B04D-E971-75231860F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56" y="2510837"/>
            <a:ext cx="2103067" cy="2803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D6901-97F8-B368-A65E-E139D2111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85" y="2375804"/>
            <a:ext cx="2094760" cy="34747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2D9071-8BFA-9333-F229-9D069EDAC657}"/>
              </a:ext>
            </a:extLst>
          </p:cNvPr>
          <p:cNvSpPr/>
          <p:nvPr/>
        </p:nvSpPr>
        <p:spPr>
          <a:xfrm>
            <a:off x="1993103" y="2274798"/>
            <a:ext cx="1140903" cy="1711354"/>
          </a:xfrm>
          <a:prstGeom prst="roundRect">
            <a:avLst>
              <a:gd name="adj" fmla="val 10049"/>
            </a:avLst>
          </a:prstGeom>
          <a:solidFill>
            <a:srgbClr val="BFBFBF">
              <a:alpha val="25098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49B3295B-B3EB-3D8A-59BB-819D48DEB21E}"/>
              </a:ext>
            </a:extLst>
          </p:cNvPr>
          <p:cNvSpPr/>
          <p:nvPr/>
        </p:nvSpPr>
        <p:spPr>
          <a:xfrm>
            <a:off x="6790511" y="4736530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7B8B27DB-E881-BCD2-B3EB-D3AC62CCCCC0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 flipH="1">
            <a:off x="4603285" y="1674569"/>
            <a:ext cx="2464733" cy="5369649"/>
          </a:xfrm>
          <a:prstGeom prst="bentConnector4">
            <a:avLst>
              <a:gd name="adj1" fmla="val -14671"/>
              <a:gd name="adj2" fmla="val 7285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9AE523D-CD24-5BF7-0CFF-D00C8A4A3F59}"/>
              </a:ext>
            </a:extLst>
          </p:cNvPr>
          <p:cNvSpPr/>
          <p:nvPr/>
        </p:nvSpPr>
        <p:spPr>
          <a:xfrm>
            <a:off x="8244121" y="5546040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7781A-D874-2B92-FD0D-BF02B9433BC9}"/>
              </a:ext>
            </a:extLst>
          </p:cNvPr>
          <p:cNvSpPr/>
          <p:nvPr/>
        </p:nvSpPr>
        <p:spPr>
          <a:xfrm>
            <a:off x="6493336" y="5539141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3701277-99CB-640D-3CEA-176500D6D3FA}"/>
              </a:ext>
            </a:extLst>
          </p:cNvPr>
          <p:cNvCxnSpPr>
            <a:cxnSpLocks/>
            <a:stCxn id="8" idx="2"/>
            <a:endCxn id="4" idx="0"/>
          </p:cNvCxnSpPr>
          <p:nvPr/>
        </p:nvCxnSpPr>
        <p:spPr>
          <a:xfrm rot="5400000" flipH="1">
            <a:off x="3011592" y="1826761"/>
            <a:ext cx="3310062" cy="4206136"/>
          </a:xfrm>
          <a:prstGeom prst="bentConnector5">
            <a:avLst>
              <a:gd name="adj1" fmla="val -6153"/>
              <a:gd name="adj2" fmla="val 46504"/>
              <a:gd name="adj3" fmla="val 10690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12">
            <a:extLst>
              <a:ext uri="{FF2B5EF4-FFF2-40B4-BE49-F238E27FC236}">
                <a16:creationId xmlns:a16="http://schemas.microsoft.com/office/drawing/2014/main" id="{1A2D6593-AE74-BE52-9CC1-7B35878DB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187023"/>
              </p:ext>
            </p:extLst>
          </p:nvPr>
        </p:nvGraphicFramePr>
        <p:xfrm>
          <a:off x="5707450" y="1896087"/>
          <a:ext cx="4053236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618">
                  <a:extLst>
                    <a:ext uri="{9D8B030D-6E8A-4147-A177-3AD203B41FA5}">
                      <a16:colId xmlns:a16="http://schemas.microsoft.com/office/drawing/2014/main" val="2796440936"/>
                    </a:ext>
                  </a:extLst>
                </a:gridCol>
                <a:gridCol w="2026618">
                  <a:extLst>
                    <a:ext uri="{9D8B030D-6E8A-4147-A177-3AD203B41FA5}">
                      <a16:colId xmlns:a16="http://schemas.microsoft.com/office/drawing/2014/main" val="2956553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ELECTRO-HYDRAULIC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PNEUMATIC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0571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0786BE5-3606-B1CD-EDC6-609EAB77A1DA}"/>
              </a:ext>
            </a:extLst>
          </p:cNvPr>
          <p:cNvSpPr txBox="1"/>
          <p:nvPr/>
        </p:nvSpPr>
        <p:spPr>
          <a:xfrm>
            <a:off x="1637407" y="1466543"/>
            <a:ext cx="23054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VRG Controls RHPA Actuator</a:t>
            </a:r>
          </a:p>
          <a:p>
            <a:pPr algn="ctr"/>
            <a:r>
              <a:rPr lang="en-US" sz="800" b="1" i="1" dirty="0">
                <a:solidFill>
                  <a:srgbClr val="C00000"/>
                </a:solidFill>
              </a:rPr>
              <a:t>*Compatible w Becker RPDA Actuators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55137-37CC-E190-9DA2-615AC2A018E2}"/>
              </a:ext>
            </a:extLst>
          </p:cNvPr>
          <p:cNvSpPr txBox="1"/>
          <p:nvPr/>
        </p:nvSpPr>
        <p:spPr>
          <a:xfrm>
            <a:off x="1698906" y="1184383"/>
            <a:ext cx="2138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C00000"/>
                </a:solidFill>
              </a:rPr>
              <a:t>Above Ground Installation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8A9744-6E5E-2E06-306E-22727C9A83A7}"/>
              </a:ext>
            </a:extLst>
          </p:cNvPr>
          <p:cNvGrpSpPr/>
          <p:nvPr/>
        </p:nvGrpSpPr>
        <p:grpSpPr>
          <a:xfrm>
            <a:off x="7970659" y="3020559"/>
            <a:ext cx="1082351" cy="2334843"/>
            <a:chOff x="7970659" y="3020559"/>
            <a:chExt cx="1082351" cy="23348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E2B337-6578-2A09-4C02-2D47D73B8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516" r="36814" b="64192"/>
            <a:stretch/>
          </p:blipFill>
          <p:spPr>
            <a:xfrm>
              <a:off x="7970659" y="3020559"/>
              <a:ext cx="1082351" cy="124422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788592-030A-6ED8-492B-BF676286230C}"/>
                </a:ext>
              </a:extLst>
            </p:cNvPr>
            <p:cNvSpPr/>
            <p:nvPr/>
          </p:nvSpPr>
          <p:spPr>
            <a:xfrm>
              <a:off x="8475258" y="5227386"/>
              <a:ext cx="73152" cy="128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0667AE-98A9-0EC8-BB00-119DC817367F}"/>
                </a:ext>
              </a:extLst>
            </p:cNvPr>
            <p:cNvSpPr/>
            <p:nvPr/>
          </p:nvSpPr>
          <p:spPr>
            <a:xfrm>
              <a:off x="8461542" y="4256470"/>
              <a:ext cx="100584" cy="96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Hawk Logo.png">
            <a:extLst>
              <a:ext uri="{FF2B5EF4-FFF2-40B4-BE49-F238E27FC236}">
                <a16:creationId xmlns:a16="http://schemas.microsoft.com/office/drawing/2014/main" id="{6BBCFE8D-AD2D-C31E-DA0A-0CC4CE00DE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8101" y="3743542"/>
            <a:ext cx="539121" cy="53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MEA Logo.png">
            <a:extLst>
              <a:ext uri="{FF2B5EF4-FFF2-40B4-BE49-F238E27FC236}">
                <a16:creationId xmlns:a16="http://schemas.microsoft.com/office/drawing/2014/main" id="{E1844937-3F24-E7FA-6805-16BC379254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0437" y="2878895"/>
            <a:ext cx="734225" cy="69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CFFBADC4-37CE-C152-956D-D840711F3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0" y="2546514"/>
            <a:ext cx="785767" cy="1209166"/>
          </a:xfrm>
          <a:prstGeom prst="rect">
            <a:avLst/>
          </a:prstGeom>
        </p:spPr>
      </p:pic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26FEDE0D-E994-2C92-4EA2-CFBBA0609708}"/>
              </a:ext>
            </a:extLst>
          </p:cNvPr>
          <p:cNvSpPr/>
          <p:nvPr/>
        </p:nvSpPr>
        <p:spPr>
          <a:xfrm>
            <a:off x="8444721" y="4710323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B5AA0B1-35E5-0A2C-D2C3-C00EAAF14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61" y="3055617"/>
            <a:ext cx="785767" cy="1209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142BDF-EC77-4F54-7EE5-679ED9A722F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D81702-DA7E-236B-DC24-0058BF79F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75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2E0BBB-3EE8-D8FF-BABF-C05E5C72A393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554625" y="159957"/>
            <a:ext cx="6395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Interchangeable Linear Power Modules Crank Arm Actuators – Below Ground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Content Placeholder 9" descr="A close up of a device&#10;&#10;Description automatically generated">
            <a:extLst>
              <a:ext uri="{FF2B5EF4-FFF2-40B4-BE49-F238E27FC236}">
                <a16:creationId xmlns:a16="http://schemas.microsoft.com/office/drawing/2014/main" id="{27667491-1ED8-D5F3-BC35-B57BE1F67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05" y="2669029"/>
            <a:ext cx="1866361" cy="2488147"/>
          </a:xfrm>
          <a:prstGeom prst="rect">
            <a:avLst/>
          </a:prstGeom>
        </p:spPr>
      </p:pic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315494F3-382F-2A08-8A53-58BA19E03B6D}"/>
              </a:ext>
            </a:extLst>
          </p:cNvPr>
          <p:cNvSpPr/>
          <p:nvPr/>
        </p:nvSpPr>
        <p:spPr>
          <a:xfrm>
            <a:off x="7157861" y="4658064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7D6B6AB-26BA-7C78-B0D7-0227FB0AB703}"/>
              </a:ext>
            </a:extLst>
          </p:cNvPr>
          <p:cNvCxnSpPr>
            <a:cxnSpLocks/>
            <a:stCxn id="25" idx="2"/>
            <a:endCxn id="41" idx="3"/>
          </p:cNvCxnSpPr>
          <p:nvPr/>
        </p:nvCxnSpPr>
        <p:spPr>
          <a:xfrm rot="5400000" flipH="1">
            <a:off x="4296872" y="723461"/>
            <a:ext cx="3541459" cy="5681798"/>
          </a:xfrm>
          <a:prstGeom prst="bentConnector4">
            <a:avLst>
              <a:gd name="adj1" fmla="val -15140"/>
              <a:gd name="adj2" fmla="val 7232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6FBA85A-D52F-BC58-29A8-0D2CAD2CA246}"/>
              </a:ext>
            </a:extLst>
          </p:cNvPr>
          <p:cNvSpPr/>
          <p:nvPr/>
        </p:nvSpPr>
        <p:spPr>
          <a:xfrm>
            <a:off x="8632146" y="5289370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E543F2-6382-C13A-7B41-CFF33CAC52B7}"/>
              </a:ext>
            </a:extLst>
          </p:cNvPr>
          <p:cNvSpPr/>
          <p:nvPr/>
        </p:nvSpPr>
        <p:spPr>
          <a:xfrm>
            <a:off x="6944668" y="5278667"/>
            <a:ext cx="5527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258AB5F-2237-F492-8A76-07B337142ACC}"/>
              </a:ext>
            </a:extLst>
          </p:cNvPr>
          <p:cNvCxnSpPr>
            <a:cxnSpLocks/>
            <a:stCxn id="26" idx="2"/>
            <a:endCxn id="41" idx="0"/>
          </p:cNvCxnSpPr>
          <p:nvPr/>
        </p:nvCxnSpPr>
        <p:spPr>
          <a:xfrm rot="5400000" flipH="1">
            <a:off x="2894593" y="997957"/>
            <a:ext cx="4088089" cy="4564771"/>
          </a:xfrm>
          <a:prstGeom prst="bentConnector5">
            <a:avLst>
              <a:gd name="adj1" fmla="val -5592"/>
              <a:gd name="adj2" fmla="val 46779"/>
              <a:gd name="adj3" fmla="val 1055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12">
            <a:extLst>
              <a:ext uri="{FF2B5EF4-FFF2-40B4-BE49-F238E27FC236}">
                <a16:creationId xmlns:a16="http://schemas.microsoft.com/office/drawing/2014/main" id="{21974A00-A80E-CF35-5A43-C944E294F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735976"/>
              </p:ext>
            </p:extLst>
          </p:nvPr>
        </p:nvGraphicFramePr>
        <p:xfrm>
          <a:off x="6075656" y="2007318"/>
          <a:ext cx="4053236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618">
                  <a:extLst>
                    <a:ext uri="{9D8B030D-6E8A-4147-A177-3AD203B41FA5}">
                      <a16:colId xmlns:a16="http://schemas.microsoft.com/office/drawing/2014/main" val="2796440936"/>
                    </a:ext>
                  </a:extLst>
                </a:gridCol>
                <a:gridCol w="2026618">
                  <a:extLst>
                    <a:ext uri="{9D8B030D-6E8A-4147-A177-3AD203B41FA5}">
                      <a16:colId xmlns:a16="http://schemas.microsoft.com/office/drawing/2014/main" val="2956553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ELECTRO-HYDRAULIC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PNEUMATIC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(LINEAR OUTPUT)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05710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F36AB217-7551-DE34-E8F4-7396FC1C0AD3}"/>
              </a:ext>
            </a:extLst>
          </p:cNvPr>
          <p:cNvSpPr txBox="1"/>
          <p:nvPr/>
        </p:nvSpPr>
        <p:spPr>
          <a:xfrm>
            <a:off x="2931111" y="3069187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VRG Controls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RHPA Actuator</a:t>
            </a:r>
          </a:p>
          <a:p>
            <a:pPr algn="ctr"/>
            <a:r>
              <a:rPr lang="en-US" sz="800" b="1" i="1" dirty="0">
                <a:solidFill>
                  <a:srgbClr val="C00000"/>
                </a:solidFill>
              </a:rPr>
              <a:t>*Compatible w Becker RPDA Actuators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08F5A7-464B-F932-8FF5-D7F03F20FE99}"/>
              </a:ext>
            </a:extLst>
          </p:cNvPr>
          <p:cNvSpPr txBox="1"/>
          <p:nvPr/>
        </p:nvSpPr>
        <p:spPr>
          <a:xfrm>
            <a:off x="3194668" y="2511854"/>
            <a:ext cx="1249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C00000"/>
                </a:solidFill>
              </a:rPr>
              <a:t>Below Ground</a:t>
            </a:r>
          </a:p>
          <a:p>
            <a:pPr algn="ctr"/>
            <a:r>
              <a:rPr lang="en-US" sz="1400" b="1" u="sng" dirty="0">
                <a:solidFill>
                  <a:srgbClr val="C00000"/>
                </a:solidFill>
              </a:rPr>
              <a:t>Installation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BC7A66-0CB2-A044-CD7B-C41E8536E906}"/>
              </a:ext>
            </a:extLst>
          </p:cNvPr>
          <p:cNvGrpSpPr/>
          <p:nvPr/>
        </p:nvGrpSpPr>
        <p:grpSpPr>
          <a:xfrm>
            <a:off x="8472051" y="3274159"/>
            <a:ext cx="872900" cy="1883017"/>
            <a:chOff x="7629565" y="1350326"/>
            <a:chExt cx="1082351" cy="23348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637BABB-D03F-7CCC-7B9A-24BAB5F57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516" r="36814" b="64192"/>
            <a:stretch/>
          </p:blipFill>
          <p:spPr>
            <a:xfrm>
              <a:off x="7629565" y="1350326"/>
              <a:ext cx="1082351" cy="124422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5C45953-17B3-466B-4932-FC7DA22C7D83}"/>
                </a:ext>
              </a:extLst>
            </p:cNvPr>
            <p:cNvSpPr/>
            <p:nvPr/>
          </p:nvSpPr>
          <p:spPr>
            <a:xfrm>
              <a:off x="8134164" y="3557153"/>
              <a:ext cx="73152" cy="128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CBBFF0-D640-E5AB-7D7C-B72A9821CECD}"/>
                </a:ext>
              </a:extLst>
            </p:cNvPr>
            <p:cNvSpPr/>
            <p:nvPr/>
          </p:nvSpPr>
          <p:spPr>
            <a:xfrm>
              <a:off x="8120448" y="2586237"/>
              <a:ext cx="100584" cy="96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F89C6CA-15C1-4C9A-8DD3-2DD5B2C41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455" y="2116215"/>
            <a:ext cx="1798476" cy="46455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AA399FF-F535-3665-7915-31BB7B4D40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11436" r="37104" b="13570"/>
          <a:stretch/>
        </p:blipFill>
        <p:spPr>
          <a:xfrm>
            <a:off x="2278641" y="1307731"/>
            <a:ext cx="804676" cy="171582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A1AB885-C854-E33C-F18F-FC8429938AA2}"/>
              </a:ext>
            </a:extLst>
          </p:cNvPr>
          <p:cNvSpPr/>
          <p:nvPr/>
        </p:nvSpPr>
        <p:spPr>
          <a:xfrm>
            <a:off x="2085800" y="1236297"/>
            <a:ext cx="1140903" cy="1114666"/>
          </a:xfrm>
          <a:prstGeom prst="roundRect">
            <a:avLst>
              <a:gd name="adj" fmla="val 10049"/>
            </a:avLst>
          </a:prstGeom>
          <a:solidFill>
            <a:srgbClr val="BFBFBF">
              <a:alpha val="25098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Hawk Logo.png">
            <a:extLst>
              <a:ext uri="{FF2B5EF4-FFF2-40B4-BE49-F238E27FC236}">
                <a16:creationId xmlns:a16="http://schemas.microsoft.com/office/drawing/2014/main" id="{60BA105D-B7AF-E122-4B5F-5C78BF7EC0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6283" y="4461786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MEA Logo.png">
            <a:extLst>
              <a:ext uri="{FF2B5EF4-FFF2-40B4-BE49-F238E27FC236}">
                <a16:creationId xmlns:a16="http://schemas.microsoft.com/office/drawing/2014/main" id="{A486DD6F-DD5E-3C7B-E7BB-DE175E29C3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727" y="3851406"/>
            <a:ext cx="498126" cy="47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Logo, company name&#10;&#10;Description automatically generated">
            <a:extLst>
              <a:ext uri="{FF2B5EF4-FFF2-40B4-BE49-F238E27FC236}">
                <a16:creationId xmlns:a16="http://schemas.microsoft.com/office/drawing/2014/main" id="{6FB71A52-FF92-73D8-DAB7-6900A6CB6A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67" y="3681313"/>
            <a:ext cx="766280" cy="1179179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704C2109-0808-5784-32EE-6313AE70C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56" y="2511854"/>
            <a:ext cx="647425" cy="996281"/>
          </a:xfrm>
          <a:prstGeom prst="rect">
            <a:avLst/>
          </a:prstGeom>
        </p:spPr>
      </p:pic>
      <p:sp>
        <p:nvSpPr>
          <p:cNvPr id="46" name="Arrow: Up-Down 45">
            <a:extLst>
              <a:ext uri="{FF2B5EF4-FFF2-40B4-BE49-F238E27FC236}">
                <a16:creationId xmlns:a16="http://schemas.microsoft.com/office/drawing/2014/main" id="{6FBB4312-8118-1244-F34C-AC3DD2E5B546}"/>
              </a:ext>
            </a:extLst>
          </p:cNvPr>
          <p:cNvSpPr/>
          <p:nvPr/>
        </p:nvSpPr>
        <p:spPr>
          <a:xfrm>
            <a:off x="8850280" y="4658064"/>
            <a:ext cx="134226" cy="35233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7E7D3-B23D-A7C9-A0A6-6E3C48F737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3102EE-4904-C93C-5735-C056D7588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316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hite machine with a red box&#10;&#10;Description automatically generated">
            <a:extLst>
              <a:ext uri="{FF2B5EF4-FFF2-40B4-BE49-F238E27FC236}">
                <a16:creationId xmlns:a16="http://schemas.microsoft.com/office/drawing/2014/main" id="{54E1C13C-7FA9-EAAB-DE75-58E7B85F3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57" y="1431845"/>
            <a:ext cx="9648213" cy="5426155"/>
          </a:xfrm>
          <a:prstGeom prst="rect">
            <a:avLst/>
          </a:prstGeom>
        </p:spPr>
      </p:pic>
      <p:pic>
        <p:nvPicPr>
          <p:cNvPr id="7" name="Picture 6" descr="A machine with a red box&#10;&#10;Description automatically generated">
            <a:extLst>
              <a:ext uri="{FF2B5EF4-FFF2-40B4-BE49-F238E27FC236}">
                <a16:creationId xmlns:a16="http://schemas.microsoft.com/office/drawing/2014/main" id="{4C0B2B47-CB46-E659-DA64-BFB8EE008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6"/>
          <a:stretch/>
        </p:blipFill>
        <p:spPr>
          <a:xfrm>
            <a:off x="-2683796" y="1230621"/>
            <a:ext cx="6670178" cy="54261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BA9EC5-07D9-85E1-F53C-7B7ABD02BB36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9CDAC-4AB3-3E8D-BA5F-218E0CB47DE4}"/>
              </a:ext>
            </a:extLst>
          </p:cNvPr>
          <p:cNvSpPr txBox="1"/>
          <p:nvPr/>
        </p:nvSpPr>
        <p:spPr>
          <a:xfrm>
            <a:off x="651293" y="171253"/>
            <a:ext cx="5291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ZERO Emissions Electronic Control + Simple Backup Power</a:t>
            </a:r>
          </a:p>
        </p:txBody>
      </p:sp>
      <p:graphicFrame>
        <p:nvGraphicFramePr>
          <p:cNvPr id="10" name="Table 12">
            <a:extLst>
              <a:ext uri="{FF2B5EF4-FFF2-40B4-BE49-F238E27FC236}">
                <a16:creationId xmlns:a16="http://schemas.microsoft.com/office/drawing/2014/main" id="{EDB9C38C-0926-C290-A0CF-AFB38F615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361626"/>
              </p:ext>
            </p:extLst>
          </p:nvPr>
        </p:nvGraphicFramePr>
        <p:xfrm>
          <a:off x="2183657" y="1325876"/>
          <a:ext cx="647487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7437">
                  <a:extLst>
                    <a:ext uri="{9D8B030D-6E8A-4147-A177-3AD203B41FA5}">
                      <a16:colId xmlns:a16="http://schemas.microsoft.com/office/drawing/2014/main" val="2796440936"/>
                    </a:ext>
                  </a:extLst>
                </a:gridCol>
                <a:gridCol w="3237437">
                  <a:extLst>
                    <a:ext uri="{9D8B030D-6E8A-4147-A177-3AD203B41FA5}">
                      <a16:colId xmlns:a16="http://schemas.microsoft.com/office/drawing/2014/main" val="2956553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ELECTRO-HYDRAULIC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l"/>
                      <a:r>
                        <a:rPr lang="en-US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SINGLE ACTUATOR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057108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9815C62-AE83-CC95-843D-81B01B4D2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63220"/>
              </p:ext>
            </p:extLst>
          </p:nvPr>
        </p:nvGraphicFramePr>
        <p:xfrm>
          <a:off x="6844861" y="1325876"/>
          <a:ext cx="435515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576">
                  <a:extLst>
                    <a:ext uri="{9D8B030D-6E8A-4147-A177-3AD203B41FA5}">
                      <a16:colId xmlns:a16="http://schemas.microsoft.com/office/drawing/2014/main" val="2796440936"/>
                    </a:ext>
                  </a:extLst>
                </a:gridCol>
                <a:gridCol w="2177576">
                  <a:extLst>
                    <a:ext uri="{9D8B030D-6E8A-4147-A177-3AD203B41FA5}">
                      <a16:colId xmlns:a16="http://schemas.microsoft.com/office/drawing/2014/main" val="2956553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ELECTRO-HYDRAULIC</a:t>
                      </a:r>
                    </a:p>
                    <a:p>
                      <a:pPr algn="l"/>
                      <a:r>
                        <a:rPr lang="en-US" sz="1000" dirty="0">
                          <a:solidFill>
                            <a:srgbClr val="C00000"/>
                          </a:solidFill>
                        </a:rPr>
                        <a:t>ACTUATOR POWER MODULE</a:t>
                      </a:r>
                    </a:p>
                    <a:p>
                      <a:pPr algn="l"/>
                      <a:r>
                        <a:rPr lang="en-US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DUAL ACTUATOR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05710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E1FA61D-37E1-FF0A-056D-5625DBB0EA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90215-71A9-DAF7-5EF3-FCA0E18D9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24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B7AB33-4B49-EC44-06DF-2342D89FF738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4244A0-1195-CF4E-62D9-CAEA3C4D03E4}"/>
              </a:ext>
            </a:extLst>
          </p:cNvPr>
          <p:cNvGrpSpPr/>
          <p:nvPr/>
        </p:nvGrpSpPr>
        <p:grpSpPr>
          <a:xfrm>
            <a:off x="329572" y="879128"/>
            <a:ext cx="11189565" cy="6247203"/>
            <a:chOff x="0" y="609"/>
            <a:chExt cx="12281400" cy="6856781"/>
          </a:xfrm>
        </p:grpSpPr>
        <p:pic>
          <p:nvPicPr>
            <p:cNvPr id="5" name="Picture 4" descr="A large white machine with a red box&#10;&#10;Description automatically generated">
              <a:extLst>
                <a:ext uri="{FF2B5EF4-FFF2-40B4-BE49-F238E27FC236}">
                  <a16:creationId xmlns:a16="http://schemas.microsoft.com/office/drawing/2014/main" id="{10BB58B6-A0A0-F437-DB75-A24E04172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9"/>
              <a:ext cx="12192000" cy="6856781"/>
            </a:xfrm>
            <a:prstGeom prst="rect">
              <a:avLst/>
            </a:prstGeom>
          </p:spPr>
        </p:pic>
        <p:pic>
          <p:nvPicPr>
            <p:cNvPr id="65" name="Picture 64" descr="A close up of a device&#10;&#10;Description automatically generated">
              <a:extLst>
                <a:ext uri="{FF2B5EF4-FFF2-40B4-BE49-F238E27FC236}">
                  <a16:creationId xmlns:a16="http://schemas.microsoft.com/office/drawing/2014/main" id="{EC961C06-B1A5-55A6-13CB-C71B22496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148" y="302501"/>
              <a:ext cx="2743199" cy="27431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EB31E8-6217-7FB1-87C1-30DCF923764A}"/>
                </a:ext>
              </a:extLst>
            </p:cNvPr>
            <p:cNvSpPr txBox="1"/>
            <p:nvPr/>
          </p:nvSpPr>
          <p:spPr>
            <a:xfrm>
              <a:off x="243056" y="2295151"/>
              <a:ext cx="20762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Balluff Linear Position Transmitter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72698F-F0AA-6B3C-5F91-DA33EB486F6F}"/>
                </a:ext>
              </a:extLst>
            </p:cNvPr>
            <p:cNvSpPr txBox="1"/>
            <p:nvPr/>
          </p:nvSpPr>
          <p:spPr>
            <a:xfrm>
              <a:off x="1428997" y="2943986"/>
              <a:ext cx="14157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Visual Travel Indicator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97FCA7-AE45-6DE7-19D1-1ECD0FCA2FAE}"/>
                </a:ext>
              </a:extLst>
            </p:cNvPr>
            <p:cNvSpPr txBox="1"/>
            <p:nvPr/>
          </p:nvSpPr>
          <p:spPr>
            <a:xfrm>
              <a:off x="9797065" y="4301431"/>
              <a:ext cx="21531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PRCV Pipeline Rotary Control Valve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92EC1C-01B3-1ECF-9EFF-2D9353314B2B}"/>
                </a:ext>
              </a:extLst>
            </p:cNvPr>
            <p:cNvSpPr txBox="1"/>
            <p:nvPr/>
          </p:nvSpPr>
          <p:spPr>
            <a:xfrm>
              <a:off x="1829992" y="5812971"/>
              <a:ext cx="17107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RHPA Crank Arm Assembly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BD7899-2B5F-B0FA-51BA-B21B20AB91A9}"/>
                </a:ext>
              </a:extLst>
            </p:cNvPr>
            <p:cNvSpPr txBox="1"/>
            <p:nvPr/>
          </p:nvSpPr>
          <p:spPr>
            <a:xfrm>
              <a:off x="7068927" y="1852574"/>
              <a:ext cx="21916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Hawk Hydraulic Power Source (HPS)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6FC9E5-1B28-E3D0-12D6-545FD608B8E7}"/>
                </a:ext>
              </a:extLst>
            </p:cNvPr>
            <p:cNvSpPr txBox="1"/>
            <p:nvPr/>
          </p:nvSpPr>
          <p:spPr>
            <a:xfrm>
              <a:off x="2209178" y="4373968"/>
              <a:ext cx="13452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Hydraulic Handpump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A3180D-9913-C506-4D87-A0E70C79282A}"/>
                </a:ext>
              </a:extLst>
            </p:cNvPr>
            <p:cNvSpPr txBox="1"/>
            <p:nvPr/>
          </p:nvSpPr>
          <p:spPr>
            <a:xfrm>
              <a:off x="5719665" y="254468"/>
              <a:ext cx="23519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RHPA-EH Hydraulic Cylinders (Pistons)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9D196E-B9F9-9774-5B51-F2330D9D92E6}"/>
                </a:ext>
              </a:extLst>
            </p:cNvPr>
            <p:cNvSpPr txBox="1"/>
            <p:nvPr/>
          </p:nvSpPr>
          <p:spPr>
            <a:xfrm>
              <a:off x="10873642" y="85108"/>
              <a:ext cx="14077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Control Enclosure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B9A2AC-246E-0B93-F1EF-3C84CDECDB4C}"/>
                </a:ext>
              </a:extLst>
            </p:cNvPr>
            <p:cNvSpPr txBox="1"/>
            <p:nvPr/>
          </p:nvSpPr>
          <p:spPr>
            <a:xfrm>
              <a:off x="6861109" y="1144771"/>
              <a:ext cx="120417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External Reservoir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C8192E-D3E8-F6CA-9435-8081562AD712}"/>
                </a:ext>
              </a:extLst>
            </p:cNvPr>
            <p:cNvSpPr/>
            <p:nvPr/>
          </p:nvSpPr>
          <p:spPr>
            <a:xfrm>
              <a:off x="3292538" y="1198796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FE9E1A1-FEA7-D1BC-6D7E-9702D1227753}"/>
                </a:ext>
              </a:extLst>
            </p:cNvPr>
            <p:cNvSpPr/>
            <p:nvPr/>
          </p:nvSpPr>
          <p:spPr>
            <a:xfrm>
              <a:off x="4550530" y="445969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EF0D761-C940-3219-0E66-2F8E3C9D9000}"/>
                </a:ext>
              </a:extLst>
            </p:cNvPr>
            <p:cNvSpPr/>
            <p:nvPr/>
          </p:nvSpPr>
          <p:spPr>
            <a:xfrm>
              <a:off x="5287592" y="708345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8C1EEE-A434-2528-8F4C-1AE3C98EEA7C}"/>
                </a:ext>
              </a:extLst>
            </p:cNvPr>
            <p:cNvSpPr/>
            <p:nvPr/>
          </p:nvSpPr>
          <p:spPr>
            <a:xfrm>
              <a:off x="5132421" y="1667079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5E6DFA-51C9-6907-4154-4A0C012449FF}"/>
                </a:ext>
              </a:extLst>
            </p:cNvPr>
            <p:cNvSpPr/>
            <p:nvPr/>
          </p:nvSpPr>
          <p:spPr>
            <a:xfrm>
              <a:off x="6407040" y="1584295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375A03-3682-9089-BF86-726C28A0D49B}"/>
                </a:ext>
              </a:extLst>
            </p:cNvPr>
            <p:cNvSpPr/>
            <p:nvPr/>
          </p:nvSpPr>
          <p:spPr>
            <a:xfrm>
              <a:off x="3251146" y="3347807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9C9C68-A8E1-D9D0-D1F1-A6E194598A20}"/>
                </a:ext>
              </a:extLst>
            </p:cNvPr>
            <p:cNvSpPr/>
            <p:nvPr/>
          </p:nvSpPr>
          <p:spPr>
            <a:xfrm>
              <a:off x="4849789" y="3559804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F90224-1E70-1C36-F243-46AD372BDE43}"/>
                </a:ext>
              </a:extLst>
            </p:cNvPr>
            <p:cNvSpPr/>
            <p:nvPr/>
          </p:nvSpPr>
          <p:spPr>
            <a:xfrm>
              <a:off x="3933829" y="5113245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7DD876D-6CCD-3ADF-7FD1-87E1A44B491F}"/>
                </a:ext>
              </a:extLst>
            </p:cNvPr>
            <p:cNvSpPr/>
            <p:nvPr/>
          </p:nvSpPr>
          <p:spPr>
            <a:xfrm>
              <a:off x="9011695" y="3518412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44D291EA-F8AD-DAE2-D747-F3F2912B2A33}"/>
                </a:ext>
              </a:extLst>
            </p:cNvPr>
            <p:cNvCxnSpPr>
              <a:stCxn id="6" idx="3"/>
              <a:endCxn id="16" idx="2"/>
            </p:cNvCxnSpPr>
            <p:nvPr/>
          </p:nvCxnSpPr>
          <p:spPr>
            <a:xfrm flipV="1">
              <a:off x="2319265" y="1240188"/>
              <a:ext cx="973273" cy="1170379"/>
            </a:xfrm>
            <a:prstGeom prst="bentConnector3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76DAAD53-A97C-2F67-C1FA-C6DA22CB4EC9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5215205" y="1260187"/>
              <a:ext cx="1645904" cy="448284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5BC145FD-9E26-ACF7-D4B1-6960FB683884}"/>
                </a:ext>
              </a:extLst>
            </p:cNvPr>
            <p:cNvCxnSpPr>
              <a:cxnSpLocks/>
              <a:stCxn id="22" idx="0"/>
              <a:endCxn id="10" idx="1"/>
            </p:cNvCxnSpPr>
            <p:nvPr/>
          </p:nvCxnSpPr>
          <p:spPr>
            <a:xfrm rot="16200000" flipH="1">
              <a:off x="6566831" y="1465895"/>
              <a:ext cx="383695" cy="620495"/>
            </a:xfrm>
            <a:prstGeom prst="bentConnector4">
              <a:avLst>
                <a:gd name="adj1" fmla="val -59579"/>
                <a:gd name="adj2" fmla="val 53335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EDDB88BC-2C0D-CBF3-544E-99F86A23BA70}"/>
                </a:ext>
              </a:extLst>
            </p:cNvPr>
            <p:cNvCxnSpPr>
              <a:cxnSpLocks/>
              <a:stCxn id="11" idx="3"/>
              <a:endCxn id="24" idx="2"/>
            </p:cNvCxnSpPr>
            <p:nvPr/>
          </p:nvCxnSpPr>
          <p:spPr>
            <a:xfrm flipV="1">
              <a:off x="3554418" y="3601196"/>
              <a:ext cx="1295371" cy="888188"/>
            </a:xfrm>
            <a:prstGeom prst="bentConnector3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D83EE683-F428-3D75-EE24-0F02EFE9C05A}"/>
                </a:ext>
              </a:extLst>
            </p:cNvPr>
            <p:cNvCxnSpPr>
              <a:cxnSpLocks/>
              <a:stCxn id="26" idx="6"/>
              <a:endCxn id="8" idx="1"/>
            </p:cNvCxnSpPr>
            <p:nvPr/>
          </p:nvCxnSpPr>
          <p:spPr>
            <a:xfrm>
              <a:off x="9094479" y="3559804"/>
              <a:ext cx="702586" cy="857043"/>
            </a:xfrm>
            <a:prstGeom prst="bentConnector3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492846B9-72AA-B07B-9672-57CB6C6F9D4C}"/>
                </a:ext>
              </a:extLst>
            </p:cNvPr>
            <p:cNvCxnSpPr>
              <a:cxnSpLocks/>
              <a:stCxn id="7" idx="3"/>
              <a:endCxn id="23" idx="2"/>
            </p:cNvCxnSpPr>
            <p:nvPr/>
          </p:nvCxnSpPr>
          <p:spPr>
            <a:xfrm>
              <a:off x="2844769" y="3059402"/>
              <a:ext cx="406377" cy="329797"/>
            </a:xfrm>
            <a:prstGeom prst="bentConnector3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3B45C7B1-DAA2-AFC0-01D0-E223C60EB1AB}"/>
                </a:ext>
              </a:extLst>
            </p:cNvPr>
            <p:cNvCxnSpPr>
              <a:cxnSpLocks/>
              <a:stCxn id="9" idx="3"/>
              <a:endCxn id="25" idx="3"/>
            </p:cNvCxnSpPr>
            <p:nvPr/>
          </p:nvCxnSpPr>
          <p:spPr>
            <a:xfrm flipV="1">
              <a:off x="3540717" y="5183906"/>
              <a:ext cx="405235" cy="744481"/>
            </a:xfrm>
            <a:prstGeom prst="bentConnector2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AFD10B54-A822-F6D9-C5AB-14D364E048A0}"/>
                </a:ext>
              </a:extLst>
            </p:cNvPr>
            <p:cNvCxnSpPr>
              <a:cxnSpLocks/>
              <a:stCxn id="18" idx="0"/>
              <a:endCxn id="12" idx="1"/>
            </p:cNvCxnSpPr>
            <p:nvPr/>
          </p:nvCxnSpPr>
          <p:spPr>
            <a:xfrm rot="5400000" flipH="1" flipV="1">
              <a:off x="5117751" y="-155944"/>
              <a:ext cx="76085" cy="1127743"/>
            </a:xfrm>
            <a:prstGeom prst="bentConnector2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5C94B703-F923-E8CF-DE2C-0D09B855DFDF}"/>
                </a:ext>
              </a:extLst>
            </p:cNvPr>
            <p:cNvCxnSpPr>
              <a:cxnSpLocks/>
              <a:stCxn id="20" idx="0"/>
              <a:endCxn id="12" idx="1"/>
            </p:cNvCxnSpPr>
            <p:nvPr/>
          </p:nvCxnSpPr>
          <p:spPr>
            <a:xfrm rot="5400000" flipH="1" flipV="1">
              <a:off x="5355094" y="343775"/>
              <a:ext cx="338461" cy="390681"/>
            </a:xfrm>
            <a:prstGeom prst="bentConnector2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E73B5BA-A068-0563-6A66-BCD0AE6A6149}"/>
                </a:ext>
              </a:extLst>
            </p:cNvPr>
            <p:cNvSpPr/>
            <p:nvPr/>
          </p:nvSpPr>
          <p:spPr>
            <a:xfrm>
              <a:off x="10647267" y="865311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0B90EE4C-2B6B-8B1A-6136-77662BC5B068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rot="5400000" flipH="1" flipV="1">
              <a:off x="10445022" y="459550"/>
              <a:ext cx="672256" cy="184983"/>
            </a:xfrm>
            <a:prstGeom prst="bentConnector2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0744BE5-1990-7FCA-C4E0-8D426D3001DF}"/>
                </a:ext>
              </a:extLst>
            </p:cNvPr>
            <p:cNvSpPr/>
            <p:nvPr/>
          </p:nvSpPr>
          <p:spPr>
            <a:xfrm>
              <a:off x="10113839" y="1714009"/>
              <a:ext cx="82784" cy="8278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Connector: Elbow 68">
              <a:extLst>
                <a:ext uri="{FF2B5EF4-FFF2-40B4-BE49-F238E27FC236}">
                  <a16:creationId xmlns:a16="http://schemas.microsoft.com/office/drawing/2014/main" id="{8C1889A7-4E21-38CA-529A-8AC96338758E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 rot="5400000">
              <a:off x="9066971" y="1913223"/>
              <a:ext cx="1181832" cy="994688"/>
            </a:xfrm>
            <a:prstGeom prst="bentConnector4">
              <a:avLst>
                <a:gd name="adj1" fmla="val 44466"/>
                <a:gd name="adj2" fmla="val 122982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95BE966-B95E-9D5A-8B9E-B3D119DBDE54}"/>
                </a:ext>
              </a:extLst>
            </p:cNvPr>
            <p:cNvSpPr txBox="1"/>
            <p:nvPr/>
          </p:nvSpPr>
          <p:spPr>
            <a:xfrm>
              <a:off x="9160543" y="2870678"/>
              <a:ext cx="16546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HMI Interface / Screen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8A213C-A8A3-B75E-F87E-E484F762ADFD}"/>
              </a:ext>
            </a:extLst>
          </p:cNvPr>
          <p:cNvSpPr txBox="1"/>
          <p:nvPr/>
        </p:nvSpPr>
        <p:spPr>
          <a:xfrm>
            <a:off x="651293" y="171253"/>
            <a:ext cx="5291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ZERO Emissions Electronic Control + Simple Backup Power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640587-58C4-09E5-99D5-B6713C361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A6476E-2EFD-6CBC-4896-BF72AF4C9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05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F10DCB-4AF0-0F25-0E0F-3C4D8650123B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BCEB7-7FA3-B5A7-B298-08DDFC60011E}"/>
              </a:ext>
            </a:extLst>
          </p:cNvPr>
          <p:cNvSpPr txBox="1"/>
          <p:nvPr/>
        </p:nvSpPr>
        <p:spPr>
          <a:xfrm>
            <a:off x="418179" y="184968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Gas Pipeline Applications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6C8FB639-073C-8C68-1334-D12D700AE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99" b="22260"/>
          <a:stretch/>
        </p:blipFill>
        <p:spPr>
          <a:xfrm>
            <a:off x="0" y="739267"/>
            <a:ext cx="1219200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9" name="Table 16">
            <a:extLst>
              <a:ext uri="{FF2B5EF4-FFF2-40B4-BE49-F238E27FC236}">
                <a16:creationId xmlns:a16="http://schemas.microsoft.com/office/drawing/2014/main" id="{D5C782FB-3B43-518F-97DC-975EF8D60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698471"/>
              </p:ext>
            </p:extLst>
          </p:nvPr>
        </p:nvGraphicFramePr>
        <p:xfrm>
          <a:off x="590974" y="4593840"/>
          <a:ext cx="8786553" cy="1925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851">
                  <a:extLst>
                    <a:ext uri="{9D8B030D-6E8A-4147-A177-3AD203B41FA5}">
                      <a16:colId xmlns:a16="http://schemas.microsoft.com/office/drawing/2014/main" val="2104523819"/>
                    </a:ext>
                  </a:extLst>
                </a:gridCol>
                <a:gridCol w="2928851">
                  <a:extLst>
                    <a:ext uri="{9D8B030D-6E8A-4147-A177-3AD203B41FA5}">
                      <a16:colId xmlns:a16="http://schemas.microsoft.com/office/drawing/2014/main" val="3623335734"/>
                    </a:ext>
                  </a:extLst>
                </a:gridCol>
                <a:gridCol w="2928851">
                  <a:extLst>
                    <a:ext uri="{9D8B030D-6E8A-4147-A177-3AD203B41FA5}">
                      <a16:colId xmlns:a16="http://schemas.microsoft.com/office/drawing/2014/main" val="42142978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rgbClr val="C00000"/>
                          </a:solidFill>
                        </a:rPr>
                        <a:t>M&amp;R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rgbClr val="C00000"/>
                          </a:solidFill>
                        </a:rPr>
                        <a:t>Pipeline Compressors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rgbClr val="C00000"/>
                          </a:solidFill>
                        </a:rPr>
                        <a:t>Mainline Facilities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470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Volumetric Control</a:t>
                      </a:r>
                    </a:p>
                    <a:p>
                      <a:pPr algn="ctr"/>
                      <a:r>
                        <a:rPr lang="en-US" sz="1600" b="1" dirty="0"/>
                        <a:t>Electronic Pressure Control</a:t>
                      </a:r>
                    </a:p>
                    <a:p>
                      <a:pPr algn="ctr"/>
                      <a:r>
                        <a:rPr lang="en-US" sz="1600" b="1" dirty="0"/>
                        <a:t>Power Plant Fuel Gas Feed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Anti-Surge Control</a:t>
                      </a:r>
                    </a:p>
                    <a:p>
                      <a:pPr algn="ctr"/>
                      <a:r>
                        <a:rPr lang="en-US" sz="1600" b="1" dirty="0"/>
                        <a:t>Station Recycle</a:t>
                      </a:r>
                    </a:p>
                    <a:p>
                      <a:pPr algn="ctr"/>
                      <a:r>
                        <a:rPr lang="en-US" sz="1600" b="1" dirty="0"/>
                        <a:t>Hot Gas Bypass</a:t>
                      </a:r>
                    </a:p>
                    <a:p>
                      <a:pPr algn="ctr"/>
                      <a:r>
                        <a:rPr lang="en-US" sz="1600" b="1" dirty="0"/>
                        <a:t>Compressor Fuel Gas Feed</a:t>
                      </a:r>
                    </a:p>
                    <a:p>
                      <a:pPr algn="ctr"/>
                      <a:r>
                        <a:rPr lang="en-US" sz="1600" b="1" dirty="0"/>
                        <a:t>Inlet Guide Vane</a:t>
                      </a:r>
                    </a:p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Mainline OPP</a:t>
                      </a:r>
                    </a:p>
                    <a:p>
                      <a:pPr algn="ctr"/>
                      <a:r>
                        <a:rPr lang="en-US" sz="1600" b="1" dirty="0"/>
                        <a:t>Mainline Isolation</a:t>
                      </a:r>
                    </a:p>
                    <a:p>
                      <a:pPr algn="ctr"/>
                      <a:r>
                        <a:rPr lang="en-US" sz="1600" b="1" dirty="0"/>
                        <a:t>Crossover Flow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57858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8AC26B9-CD30-D9C5-6610-93E1AF90B2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B841EA-8296-8992-F579-56FB6F7B7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8578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BB9F321-9E80-4693-465C-ECE5DF11A8C3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763164" y="292473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Other Applications – Active Customer List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C34A0-E551-77B7-C9CD-5D3D88AFDF58}"/>
              </a:ext>
            </a:extLst>
          </p:cNvPr>
          <p:cNvSpPr txBox="1"/>
          <p:nvPr/>
        </p:nvSpPr>
        <p:spPr>
          <a:xfrm>
            <a:off x="763164" y="930010"/>
            <a:ext cx="4692534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Buckeye Partners 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Energy Transfer 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Enterprise Products Partners LP 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Epic Midstream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Kinder Morgan Inc.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Magellan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Mark West (AML expected)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Plains Midstream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Sonatrach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Suncor Energy 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TC Energy (AML expected)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Trans Mountain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Valero Energy Corp.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820814-87F0-1B60-6C93-6C5DAA0488A5}"/>
              </a:ext>
            </a:extLst>
          </p:cNvPr>
          <p:cNvSpPr txBox="1"/>
          <p:nvPr/>
        </p:nvSpPr>
        <p:spPr>
          <a:xfrm>
            <a:off x="4823552" y="930010"/>
            <a:ext cx="6639791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Akron Energy (Power generation)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Alyeska Pipeline Service Co. (Power generation for terminal)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Arcelor Mittal SA (Steel milling)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Asarco (Mining)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CAP </a:t>
            </a:r>
            <a:r>
              <a:rPr lang="en-US" dirty="0" err="1"/>
              <a:t>Acero</a:t>
            </a:r>
            <a:r>
              <a:rPr lang="en-US" dirty="0"/>
              <a:t> (Steel milling)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Cenovus Energy (Upstream oil and gas)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ConocoPhillips Co. (Upstream oil and gas)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Dakota Gasification Co. (Carbon capture via injection)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Exxon Mobil Corp. (Refining)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Formosa Plastics Corp. (Chemical refining)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Freeport LNG Development LP (LNG terminal gas flow control)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2B09D-E467-0D10-BB2F-7BB6515A8126}"/>
              </a:ext>
            </a:extLst>
          </p:cNvPr>
          <p:cNvSpPr txBox="1"/>
          <p:nvPr/>
        </p:nvSpPr>
        <p:spPr>
          <a:xfrm>
            <a:off x="4387454" y="5863164"/>
            <a:ext cx="2076105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/>
              <a:t>*Denotes Formal AML Listing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ED6B4E-A2DD-C78C-61A6-80F6E1C640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3B0FBC-CB53-91FB-6515-69D4B8AA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740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A picture containing building, fence, ground, train&#10;&#10;Description automatically generated">
            <a:extLst>
              <a:ext uri="{FF2B5EF4-FFF2-40B4-BE49-F238E27FC236}">
                <a16:creationId xmlns:a16="http://schemas.microsoft.com/office/drawing/2014/main" id="{FA818C42-8F3B-35C5-64CA-381F8B2F1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7" y="1238647"/>
            <a:ext cx="5573164" cy="417987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BB9F321-9E80-4693-465C-ECE5DF11A8C3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732972" y="308637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Other Applications – Active Customer List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2B09D-E467-0D10-BB2F-7BB6515A8126}"/>
              </a:ext>
            </a:extLst>
          </p:cNvPr>
          <p:cNvSpPr txBox="1"/>
          <p:nvPr/>
        </p:nvSpPr>
        <p:spPr>
          <a:xfrm>
            <a:off x="732972" y="5757772"/>
            <a:ext cx="2076105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/>
              <a:t>*Denotes Formal AML Listing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63B41-F070-0483-CC7A-B07FD383E140}"/>
              </a:ext>
            </a:extLst>
          </p:cNvPr>
          <p:cNvSpPr txBox="1"/>
          <p:nvPr/>
        </p:nvSpPr>
        <p:spPr>
          <a:xfrm>
            <a:off x="732972" y="994004"/>
            <a:ext cx="4692534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Freeport-McMoRan Inc. (Mining)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HF Sinclair Corp. (Refining)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Little Rock AR Water District (Wastewater)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Pertamina</a:t>
            </a:r>
            <a:r>
              <a:rPr lang="en-US" dirty="0"/>
              <a:t> Corp. (Refining)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Procter and Gamble Co. (Power generation for manufacturing facility)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Singapore Refining Co. (Refining)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Taiwan Power Co. (Power generation)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Teck Resources (Mining)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TotalEnergies</a:t>
            </a:r>
            <a:r>
              <a:rPr lang="en-US" dirty="0"/>
              <a:t> SE (Refining)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U.S. Navy (Propellant flow control)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6F318-E16D-C894-AD5D-65FDB8538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00350-C6D0-4A73-2E34-79AE4AD49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6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A24564-6232-8AD7-CAEE-3C2EECDE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747" y="1151900"/>
            <a:ext cx="5303521" cy="4432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807517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MEA – Active Customer List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ED011-38D6-E3FF-006E-2DE708DD8B0C}"/>
              </a:ext>
            </a:extLst>
          </p:cNvPr>
          <p:cNvSpPr txBox="1"/>
          <p:nvPr/>
        </p:nvSpPr>
        <p:spPr>
          <a:xfrm>
            <a:off x="901720" y="6098506"/>
            <a:ext cx="2076105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/>
              <a:t>*Denotes Formal AML Listing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12328-5340-DDA2-FA2B-C9E1A0867FEE}"/>
              </a:ext>
            </a:extLst>
          </p:cNvPr>
          <p:cNvSpPr txBox="1"/>
          <p:nvPr/>
        </p:nvSpPr>
        <p:spPr>
          <a:xfrm>
            <a:off x="901720" y="1047798"/>
            <a:ext cx="4692534" cy="5035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BP PLC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CEPSA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Chevron Corp.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Citgo Petroleum Corp.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Colombian Petroleum Co. (</a:t>
            </a:r>
            <a:r>
              <a:rPr lang="en-US" dirty="0" err="1"/>
              <a:t>Ecopetrol</a:t>
            </a:r>
            <a:r>
              <a:rPr lang="en-US" dirty="0"/>
              <a:t>)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Delek</a:t>
            </a:r>
            <a:r>
              <a:rPr lang="en-US" dirty="0"/>
              <a:t> Group Ltd.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Flint Hills Resources LLC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Hindustan Petroleum Corp. Ltd.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Imperial Oil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Indian Oil Corp. Ltd.*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 Pipeline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Irving Oil *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D9FF88-9161-8CC2-91C0-63072EC85A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50520-3053-7269-E931-48C452784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555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A24564-6232-8AD7-CAEE-3C2EECDE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747" y="1151900"/>
            <a:ext cx="5303521" cy="4432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753729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MEA – Active Customer List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ED011-38D6-E3FF-006E-2DE708DD8B0C}"/>
              </a:ext>
            </a:extLst>
          </p:cNvPr>
          <p:cNvSpPr txBox="1"/>
          <p:nvPr/>
        </p:nvSpPr>
        <p:spPr>
          <a:xfrm>
            <a:off x="753729" y="6050974"/>
            <a:ext cx="2076105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/>
              <a:t>*Denotes Formal AML Listing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FD104-BB73-236E-DA89-BBBBCB77B1FF}"/>
              </a:ext>
            </a:extLst>
          </p:cNvPr>
          <p:cNvSpPr txBox="1"/>
          <p:nvPr/>
        </p:nvSpPr>
        <p:spPr>
          <a:xfrm>
            <a:off x="753729" y="1057999"/>
            <a:ext cx="4692534" cy="5035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KazMunayGas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Marathon Petroleum Corp.*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Pemex*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Petróleo</a:t>
            </a:r>
            <a:r>
              <a:rPr lang="en-US" dirty="0"/>
              <a:t> </a:t>
            </a:r>
            <a:r>
              <a:rPr lang="en-US" dirty="0" err="1"/>
              <a:t>Brasileiro</a:t>
            </a:r>
            <a:r>
              <a:rPr lang="en-US" dirty="0"/>
              <a:t> SA (Petrobras)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Petroliam Nasional </a:t>
            </a:r>
            <a:r>
              <a:rPr lang="en-US" dirty="0" err="1"/>
              <a:t>Berhad</a:t>
            </a:r>
            <a:r>
              <a:rPr lang="en-US" dirty="0"/>
              <a:t> (PETRONAS)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Phillips 66 Co.*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PJSC Gazprom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REPSOL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S-Oil Corp.*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Shell PLC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Ssandyong</a:t>
            </a:r>
            <a:r>
              <a:rPr lang="en-US" dirty="0"/>
              <a:t> Oil Refining Co. Ltd.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Wyoming Pipeline Co. LLC*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57DBC-C8D6-1E90-E940-B537B365EE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78A9A-527D-D1EC-451B-446E8AB7A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53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Gas Pipeline 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F3415-3A8F-4BD7-120D-107F2990240F}"/>
              </a:ext>
            </a:extLst>
          </p:cNvPr>
          <p:cNvSpPr txBox="1"/>
          <p:nvPr/>
        </p:nvSpPr>
        <p:spPr>
          <a:xfrm>
            <a:off x="6522360" y="2097605"/>
            <a:ext cx="46385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 User:  </a:t>
            </a:r>
            <a:r>
              <a:rPr lang="en-US" dirty="0"/>
              <a:t>Suncor</a:t>
            </a:r>
          </a:p>
          <a:p>
            <a:endParaRPr lang="en-US" dirty="0"/>
          </a:p>
          <a:p>
            <a:r>
              <a:rPr lang="en-US" b="1" dirty="0"/>
              <a:t>Application:  </a:t>
            </a:r>
            <a:r>
              <a:rPr lang="en-US" dirty="0"/>
              <a:t>Flow Control</a:t>
            </a:r>
          </a:p>
          <a:p>
            <a:endParaRPr lang="en-US" dirty="0"/>
          </a:p>
          <a:p>
            <a:r>
              <a:rPr lang="en-US" b="1" dirty="0"/>
              <a:t>Background:  </a:t>
            </a:r>
            <a:r>
              <a:rPr lang="en-US" dirty="0"/>
              <a:t>Eliminates need for traditional HPCU and associated preventative maintenance.  </a:t>
            </a:r>
          </a:p>
          <a:p>
            <a:endParaRPr lang="en-US" dirty="0"/>
          </a:p>
          <a:p>
            <a:r>
              <a:rPr lang="en-US" b="1" dirty="0"/>
              <a:t>Valve:</a:t>
            </a:r>
            <a:r>
              <a:rPr lang="en-US" dirty="0"/>
              <a:t> </a:t>
            </a:r>
            <a:r>
              <a:rPr lang="en-US" dirty="0" err="1"/>
              <a:t>Slurryflo</a:t>
            </a:r>
            <a:r>
              <a:rPr lang="en-US" dirty="0"/>
              <a:t> 24 in Gate Valve</a:t>
            </a:r>
          </a:p>
        </p:txBody>
      </p:sp>
      <p:pic>
        <p:nvPicPr>
          <p:cNvPr id="8" name="Content Placeholder 4" descr="A picture containing outdoor, red, fire, sitting&#10;&#10;Description automatically generated">
            <a:extLst>
              <a:ext uri="{FF2B5EF4-FFF2-40B4-BE49-F238E27FC236}">
                <a16:creationId xmlns:a16="http://schemas.microsoft.com/office/drawing/2014/main" id="{0C2DCED7-CEFF-3D18-4CBF-CE9973A4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b="26187"/>
          <a:stretch/>
        </p:blipFill>
        <p:spPr>
          <a:xfrm>
            <a:off x="0" y="930011"/>
            <a:ext cx="5669642" cy="592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5E0218-68F5-3F64-5130-6106A700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D4F15-FC75-048C-A8A9-A204E0D25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297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018C87-EB3C-CF8C-CF7C-779F16A09004}"/>
              </a:ext>
            </a:extLst>
          </p:cNvPr>
          <p:cNvSpPr txBox="1"/>
          <p:nvPr/>
        </p:nvSpPr>
        <p:spPr>
          <a:xfrm>
            <a:off x="5616423" y="513250"/>
            <a:ext cx="6498475" cy="554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Electro-Hydraulic “EH” Actuators and Control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Modulating Control Valve Applications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On-Off Isolation Valve Applications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New or Retrofit Installations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ZERO Emissions Electronic Control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Superior Valve Positioning Accuracy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24 VDC Power Primary Solution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Easy Interface to UPS / Battery Backup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Low Power Consumption Ensures Service Reliability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Easy Interface with VRG Controls Control Valves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Compatible with Rotary or Linear Control Valves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Manual Override Standard Accessory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Accumulator Systems Available for Extended Operation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Eliminate Supply Gas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18BBA-C4BD-5674-FE9D-A1CE3A214A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1954" y="701431"/>
            <a:ext cx="828552" cy="12740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B3087-0E9E-D873-52C8-45876CA8BFC8}"/>
              </a:ext>
            </a:extLst>
          </p:cNvPr>
          <p:cNvSpPr txBox="1"/>
          <p:nvPr/>
        </p:nvSpPr>
        <p:spPr>
          <a:xfrm>
            <a:off x="344627" y="2163659"/>
            <a:ext cx="60975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Setting The Trend for Emissions Elimination in Natural Gas Pipelines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D0B34B9-5D46-8328-E5FA-D726D65FF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alphaModFix amt="17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197" r="38077" b="35363"/>
          <a:stretch/>
        </p:blipFill>
        <p:spPr>
          <a:xfrm>
            <a:off x="0" y="3628565"/>
            <a:ext cx="8472196" cy="3229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7ED245-B888-60E6-0CE6-CC10693FD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263" y="862204"/>
            <a:ext cx="952500" cy="952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BA9AE-6ED0-7449-9E97-D0F16B0D17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36FBB8-A6DF-165A-83E9-90D5A2EFB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39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Gas Pipeline 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 descr="A picture containing text, sky, green, outdoor&#10;&#10;Description automatically generated">
            <a:extLst>
              <a:ext uri="{FF2B5EF4-FFF2-40B4-BE49-F238E27FC236}">
                <a16:creationId xmlns:a16="http://schemas.microsoft.com/office/drawing/2014/main" id="{C3BF273E-4F91-865D-F05B-8D7F5A9D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010"/>
            <a:ext cx="8744987" cy="5829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1D973-7A9D-ECBC-252C-C305603387F3}"/>
              </a:ext>
            </a:extLst>
          </p:cNvPr>
          <p:cNvSpPr txBox="1"/>
          <p:nvPr/>
        </p:nvSpPr>
        <p:spPr>
          <a:xfrm>
            <a:off x="784171" y="5667600"/>
            <a:ext cx="2566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BEFORE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Fisher E-Body Control Valve w 667 Actuator / DVC Controller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F6CFD-2127-E790-B3CB-EA1AA60ADB29}"/>
              </a:ext>
            </a:extLst>
          </p:cNvPr>
          <p:cNvSpPr txBox="1"/>
          <p:nvPr/>
        </p:nvSpPr>
        <p:spPr>
          <a:xfrm>
            <a:off x="4242827" y="5638250"/>
            <a:ext cx="4081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AFTER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Fisher E-Body Control Valve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MEA Hawk Actuator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Content Placeholder 9" descr="A close up of a device&#10;&#10;Description automatically generated">
            <a:extLst>
              <a:ext uri="{FF2B5EF4-FFF2-40B4-BE49-F238E27FC236}">
                <a16:creationId xmlns:a16="http://schemas.microsoft.com/office/drawing/2014/main" id="{8879B4F9-ED94-0A9E-7AB1-32BE37256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03" y="1083652"/>
            <a:ext cx="3323176" cy="4430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D61C07-ACBC-5920-67F7-098B100C64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56876-1B1F-3C2E-A492-FBD597A5B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055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Liquids Pipeline 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Content Placeholder 4" descr="A picture containing outdoor, red, fire, sitting&#10;&#10;Description automatically generated">
            <a:extLst>
              <a:ext uri="{FF2B5EF4-FFF2-40B4-BE49-F238E27FC236}">
                <a16:creationId xmlns:a16="http://schemas.microsoft.com/office/drawing/2014/main" id="{0C2DCED7-CEFF-3D18-4CBF-CE9973A4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b="26187"/>
          <a:stretch/>
        </p:blipFill>
        <p:spPr>
          <a:xfrm>
            <a:off x="0" y="930011"/>
            <a:ext cx="5669642" cy="5927990"/>
          </a:xfrm>
          <a:prstGeom prst="rect">
            <a:avLst/>
          </a:prstGeom>
        </p:spPr>
      </p:pic>
      <p:pic>
        <p:nvPicPr>
          <p:cNvPr id="2" name="Content Placeholder 6" descr="A picture containing outdoor, photo, fire, dog&#10;&#10;Description automatically generated">
            <a:extLst>
              <a:ext uri="{FF2B5EF4-FFF2-40B4-BE49-F238E27FC236}">
                <a16:creationId xmlns:a16="http://schemas.microsoft.com/office/drawing/2014/main" id="{2C5998EE-E8C8-B48E-F3DF-BBC501641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21689" r="2506" b="8191"/>
          <a:stretch/>
        </p:blipFill>
        <p:spPr>
          <a:xfrm>
            <a:off x="0" y="930010"/>
            <a:ext cx="5669641" cy="592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8ED37-3BD8-01DD-E282-9DBE49B4D10A}"/>
              </a:ext>
            </a:extLst>
          </p:cNvPr>
          <p:cNvSpPr txBox="1"/>
          <p:nvPr/>
        </p:nvSpPr>
        <p:spPr>
          <a:xfrm>
            <a:off x="6522359" y="2097605"/>
            <a:ext cx="40815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 User:  </a:t>
            </a:r>
            <a:r>
              <a:rPr lang="en-US" dirty="0"/>
              <a:t>Enterprise Products</a:t>
            </a:r>
          </a:p>
          <a:p>
            <a:endParaRPr lang="en-US" b="1" dirty="0"/>
          </a:p>
          <a:p>
            <a:r>
              <a:rPr lang="en-US" b="1" dirty="0"/>
              <a:t>Application:  </a:t>
            </a:r>
            <a:r>
              <a:rPr lang="en-US" dirty="0"/>
              <a:t>Flow Control Valve</a:t>
            </a:r>
          </a:p>
          <a:p>
            <a:endParaRPr lang="en-US" b="1" dirty="0"/>
          </a:p>
          <a:p>
            <a:r>
              <a:rPr lang="en-US" b="1" dirty="0"/>
              <a:t>Background: </a:t>
            </a:r>
            <a:r>
              <a:rPr lang="en-US" dirty="0"/>
              <a:t>Replacement of the obsolete </a:t>
            </a:r>
            <a:r>
              <a:rPr lang="en-US" dirty="0" err="1"/>
              <a:t>Rexa</a:t>
            </a:r>
            <a:r>
              <a:rPr lang="en-US" dirty="0"/>
              <a:t> actuator</a:t>
            </a:r>
          </a:p>
          <a:p>
            <a:endParaRPr lang="en-US" b="1" dirty="0"/>
          </a:p>
          <a:p>
            <a:r>
              <a:rPr lang="en-US" b="1" dirty="0"/>
              <a:t>Valve: </a:t>
            </a:r>
            <a:r>
              <a:rPr lang="en-US" dirty="0"/>
              <a:t>6” Samson 3241 series Globe Valve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3190D-DD01-7DAD-F15E-113275D608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F4884A-9A0D-1758-0DB0-DB4EB506E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979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Liquids Terminal 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Content Placeholder 4" descr="A picture containing outdoor, red, fire, sitting&#10;&#10;Description automatically generated">
            <a:extLst>
              <a:ext uri="{FF2B5EF4-FFF2-40B4-BE49-F238E27FC236}">
                <a16:creationId xmlns:a16="http://schemas.microsoft.com/office/drawing/2014/main" id="{0C2DCED7-CEFF-3D18-4CBF-CE9973A4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b="26187"/>
          <a:stretch/>
        </p:blipFill>
        <p:spPr>
          <a:xfrm>
            <a:off x="0" y="930011"/>
            <a:ext cx="5669642" cy="5927990"/>
          </a:xfrm>
          <a:prstGeom prst="rect">
            <a:avLst/>
          </a:prstGeom>
        </p:spPr>
      </p:pic>
      <p:pic>
        <p:nvPicPr>
          <p:cNvPr id="2" name="Content Placeholder 6" descr="A picture containing outdoor, photo, fire, dog&#10;&#10;Description automatically generated">
            <a:extLst>
              <a:ext uri="{FF2B5EF4-FFF2-40B4-BE49-F238E27FC236}">
                <a16:creationId xmlns:a16="http://schemas.microsoft.com/office/drawing/2014/main" id="{2C5998EE-E8C8-B48E-F3DF-BBC501641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21689" r="2506" b="8191"/>
          <a:stretch/>
        </p:blipFill>
        <p:spPr>
          <a:xfrm>
            <a:off x="0" y="930010"/>
            <a:ext cx="5669641" cy="5927990"/>
          </a:xfrm>
          <a:prstGeom prst="rect">
            <a:avLst/>
          </a:prstGeom>
        </p:spPr>
      </p:pic>
      <p:pic>
        <p:nvPicPr>
          <p:cNvPr id="3" name="Content Placeholder 7" descr="A picture containing building, fence, ground, train&#10;&#10;Description automatically generated">
            <a:extLst>
              <a:ext uri="{FF2B5EF4-FFF2-40B4-BE49-F238E27FC236}">
                <a16:creationId xmlns:a16="http://schemas.microsoft.com/office/drawing/2014/main" id="{86C59581-1A4D-E054-B286-C6A5A6E09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0009"/>
            <a:ext cx="7903988" cy="5927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4310F-2FC7-FB71-3237-ABF110837751}"/>
              </a:ext>
            </a:extLst>
          </p:cNvPr>
          <p:cNvSpPr txBox="1"/>
          <p:nvPr/>
        </p:nvSpPr>
        <p:spPr>
          <a:xfrm>
            <a:off x="8532789" y="2690336"/>
            <a:ext cx="3341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 User:  </a:t>
            </a:r>
            <a:r>
              <a:rPr lang="en-US" dirty="0"/>
              <a:t>Energy Transfer</a:t>
            </a:r>
          </a:p>
          <a:p>
            <a:endParaRPr lang="en-US" b="1" dirty="0"/>
          </a:p>
          <a:p>
            <a:r>
              <a:rPr lang="en-US" b="1" dirty="0"/>
              <a:t>Application:  </a:t>
            </a:r>
            <a:r>
              <a:rPr lang="en-US" dirty="0"/>
              <a:t>Pump Recirculation</a:t>
            </a:r>
          </a:p>
          <a:p>
            <a:endParaRPr lang="en-US" b="1" dirty="0"/>
          </a:p>
          <a:p>
            <a:r>
              <a:rPr lang="en-US" b="1" dirty="0"/>
              <a:t>Valve: </a:t>
            </a:r>
            <a:r>
              <a:rPr lang="en-US" dirty="0"/>
              <a:t>Fisher 12” V300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0A52A-49C9-159A-CCC9-8C5C88C334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BF9D1-C557-7D6C-D675-BB2810E91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25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Gas Pipeline 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5E8D91-A38B-62FA-0DE3-3DD0CA2CC37F}"/>
              </a:ext>
            </a:extLst>
          </p:cNvPr>
          <p:cNvGrpSpPr/>
          <p:nvPr/>
        </p:nvGrpSpPr>
        <p:grpSpPr>
          <a:xfrm>
            <a:off x="0" y="930010"/>
            <a:ext cx="12192000" cy="3946868"/>
            <a:chOff x="456945" y="600793"/>
            <a:chExt cx="8133380" cy="2632987"/>
          </a:xfrm>
        </p:grpSpPr>
        <p:pic>
          <p:nvPicPr>
            <p:cNvPr id="8" name="Picture 7" descr="A picture containing green, sitting, table, water&#10;&#10;Description automatically generated">
              <a:extLst>
                <a:ext uri="{FF2B5EF4-FFF2-40B4-BE49-F238E27FC236}">
                  <a16:creationId xmlns:a16="http://schemas.microsoft.com/office/drawing/2014/main" id="{E05BF22C-E4C4-5CE7-060F-D9B17B981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7824" y="929914"/>
              <a:ext cx="2632963" cy="1974722"/>
            </a:xfrm>
            <a:prstGeom prst="rect">
              <a:avLst/>
            </a:prstGeom>
          </p:spPr>
        </p:pic>
        <p:pic>
          <p:nvPicPr>
            <p:cNvPr id="9" name="Picture 8" descr="A close up of an engine&#10;&#10;Description automatically generated">
              <a:extLst>
                <a:ext uri="{FF2B5EF4-FFF2-40B4-BE49-F238E27FC236}">
                  <a16:creationId xmlns:a16="http://schemas.microsoft.com/office/drawing/2014/main" id="{3D00AA73-1261-B9BE-9A3D-D59BA7566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25" y="600793"/>
              <a:ext cx="1974741" cy="2632987"/>
            </a:xfrm>
            <a:prstGeom prst="rect">
              <a:avLst/>
            </a:prstGeom>
          </p:spPr>
        </p:pic>
        <p:pic>
          <p:nvPicPr>
            <p:cNvPr id="10" name="Picture 9" descr="A picture containing outdoor, sitting, small, train&#10;&#10;Description automatically generated">
              <a:extLst>
                <a:ext uri="{FF2B5EF4-FFF2-40B4-BE49-F238E27FC236}">
                  <a16:creationId xmlns:a16="http://schemas.microsoft.com/office/drawing/2014/main" id="{FB743722-D9C0-851F-B8A5-84AFD41DA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724" y="600793"/>
              <a:ext cx="1974722" cy="2632962"/>
            </a:xfrm>
            <a:prstGeom prst="rect">
              <a:avLst/>
            </a:prstGeom>
          </p:spPr>
        </p:pic>
        <p:pic>
          <p:nvPicPr>
            <p:cNvPr id="11" name="Picture 10" descr="A picture containing outdoor, green, train, track&#10;&#10;Description automatically generated">
              <a:extLst>
                <a:ext uri="{FF2B5EF4-FFF2-40B4-BE49-F238E27FC236}">
                  <a16:creationId xmlns:a16="http://schemas.microsoft.com/office/drawing/2014/main" id="{C0D7BADA-4B78-0145-42A6-5E69CA336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604" y="600793"/>
              <a:ext cx="1974721" cy="26329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75BDB77-2B1B-70FA-988F-09ED2A1A1ABC}"/>
              </a:ext>
            </a:extLst>
          </p:cNvPr>
          <p:cNvSpPr txBox="1"/>
          <p:nvPr/>
        </p:nvSpPr>
        <p:spPr>
          <a:xfrm>
            <a:off x="2960123" y="5157180"/>
            <a:ext cx="3341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 User:  </a:t>
            </a:r>
            <a:r>
              <a:rPr lang="en-US" dirty="0"/>
              <a:t>Mark West</a:t>
            </a:r>
          </a:p>
          <a:p>
            <a:endParaRPr lang="en-US" b="1" dirty="0"/>
          </a:p>
          <a:p>
            <a:r>
              <a:rPr lang="en-US" b="1" dirty="0"/>
              <a:t>Application:  </a:t>
            </a:r>
            <a:r>
              <a:rPr lang="en-US" dirty="0"/>
              <a:t>Flow Control Valves</a:t>
            </a:r>
          </a:p>
          <a:p>
            <a:endParaRPr lang="en-US" b="1" dirty="0"/>
          </a:p>
          <a:p>
            <a:r>
              <a:rPr lang="en-US" b="1" dirty="0"/>
              <a:t>Valve: </a:t>
            </a:r>
            <a:r>
              <a:rPr lang="en-US" dirty="0"/>
              <a:t>Various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9286D9-959D-AE55-EA03-FB6E531C1B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71365-680C-0235-4533-3AA788BCD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2122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Liquids Pipeline 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878A5-9179-0CB6-DD65-95CC31EEB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9"/>
          <a:stretch/>
        </p:blipFill>
        <p:spPr>
          <a:xfrm>
            <a:off x="0" y="944641"/>
            <a:ext cx="3464357" cy="592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3C357-6DB9-9902-C7DA-597E49C1A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99" y="930010"/>
            <a:ext cx="4445993" cy="592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E498-9F93-3662-52D1-7CB42CC3282D}"/>
              </a:ext>
            </a:extLst>
          </p:cNvPr>
          <p:cNvSpPr txBox="1"/>
          <p:nvPr/>
        </p:nvSpPr>
        <p:spPr>
          <a:xfrm>
            <a:off x="8532789" y="2873873"/>
            <a:ext cx="3341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 User:  </a:t>
            </a:r>
            <a:r>
              <a:rPr lang="en-US" dirty="0"/>
              <a:t>Energy Transfer</a:t>
            </a:r>
          </a:p>
          <a:p>
            <a:endParaRPr lang="en-US" b="1" dirty="0"/>
          </a:p>
          <a:p>
            <a:r>
              <a:rPr lang="en-US" b="1" dirty="0"/>
              <a:t>Application:  </a:t>
            </a:r>
            <a:r>
              <a:rPr lang="en-US" dirty="0"/>
              <a:t>Terminal Inlet Valve</a:t>
            </a:r>
          </a:p>
          <a:p>
            <a:endParaRPr lang="en-US" b="1" dirty="0"/>
          </a:p>
          <a:p>
            <a:r>
              <a:rPr lang="en-US" b="1" dirty="0"/>
              <a:t>Valve: </a:t>
            </a:r>
            <a:r>
              <a:rPr lang="en-US" dirty="0"/>
              <a:t>36” Grove Ball Valve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77409-A230-FA9C-47F7-A762F831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1F687-E2EB-4BCA-2DE2-0F16CF997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366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Refining Oil Sands-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A32023C-8772-36BA-C828-11A035D26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9257" y="2229267"/>
            <a:ext cx="5940230" cy="3341716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C2C4018-A4BB-61C9-AF37-549BA3045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23262" r="52775" b="36144"/>
          <a:stretch/>
        </p:blipFill>
        <p:spPr>
          <a:xfrm rot="5400000">
            <a:off x="2060898" y="2388523"/>
            <a:ext cx="5919439" cy="3002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98D7E-C544-670A-530D-5B57962B61A8}"/>
              </a:ext>
            </a:extLst>
          </p:cNvPr>
          <p:cNvSpPr txBox="1"/>
          <p:nvPr/>
        </p:nvSpPr>
        <p:spPr>
          <a:xfrm>
            <a:off x="6853805" y="2382672"/>
            <a:ext cx="52740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 User:  </a:t>
            </a:r>
            <a:r>
              <a:rPr lang="en-US" dirty="0"/>
              <a:t>Suncor</a:t>
            </a:r>
          </a:p>
          <a:p>
            <a:endParaRPr lang="en-US" b="1" dirty="0"/>
          </a:p>
          <a:p>
            <a:r>
              <a:rPr lang="en-US" b="1" dirty="0"/>
              <a:t>Application:  </a:t>
            </a:r>
            <a:r>
              <a:rPr lang="en-US" dirty="0"/>
              <a:t>Flow Control</a:t>
            </a:r>
          </a:p>
          <a:p>
            <a:endParaRPr lang="en-US" b="1" dirty="0"/>
          </a:p>
          <a:p>
            <a:r>
              <a:rPr lang="en-US" b="1" dirty="0"/>
              <a:t>Background:  </a:t>
            </a:r>
            <a:r>
              <a:rPr lang="en-US" dirty="0"/>
              <a:t>Eliminates need for traditional HPCU </a:t>
            </a:r>
          </a:p>
          <a:p>
            <a:r>
              <a:rPr lang="en-US" dirty="0"/>
              <a:t>and associated preventative maintenance.  </a:t>
            </a:r>
          </a:p>
          <a:p>
            <a:endParaRPr lang="en-US" b="1" dirty="0"/>
          </a:p>
          <a:p>
            <a:r>
              <a:rPr lang="en-US" b="1" dirty="0"/>
              <a:t>Valve: </a:t>
            </a:r>
            <a:r>
              <a:rPr lang="en-US" dirty="0" err="1"/>
              <a:t>Slurryflo</a:t>
            </a:r>
            <a:r>
              <a:rPr lang="en-US" dirty="0"/>
              <a:t> 24” Gate Valve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C02B-B1BB-1A20-0EDC-697E10135A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7067A3-037D-B8F5-05FE-01ED31EED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43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Liquids Pipeline 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 descr="A close up of an engine&#10;&#10;Description automatically generated">
            <a:extLst>
              <a:ext uri="{FF2B5EF4-FFF2-40B4-BE49-F238E27FC236}">
                <a16:creationId xmlns:a16="http://schemas.microsoft.com/office/drawing/2014/main" id="{8BD4CCAE-1222-1A31-E940-D10EB1359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r="12328"/>
          <a:stretch/>
        </p:blipFill>
        <p:spPr>
          <a:xfrm rot="5400000">
            <a:off x="-72878" y="1002888"/>
            <a:ext cx="5927990" cy="5782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68CBC-5156-4F86-3CFB-CE57F5300E17}"/>
              </a:ext>
            </a:extLst>
          </p:cNvPr>
          <p:cNvSpPr txBox="1"/>
          <p:nvPr/>
        </p:nvSpPr>
        <p:spPr>
          <a:xfrm>
            <a:off x="6580442" y="2690336"/>
            <a:ext cx="46651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 User:  </a:t>
            </a:r>
            <a:r>
              <a:rPr lang="en-US" dirty="0"/>
              <a:t>TransCanada</a:t>
            </a:r>
          </a:p>
          <a:p>
            <a:endParaRPr lang="en-US" b="1" dirty="0"/>
          </a:p>
          <a:p>
            <a:r>
              <a:rPr lang="en-US" b="1" dirty="0"/>
              <a:t>Application:  </a:t>
            </a:r>
            <a:r>
              <a:rPr lang="en-US" dirty="0"/>
              <a:t>Pressure / Flow Control </a:t>
            </a:r>
          </a:p>
          <a:p>
            <a:endParaRPr lang="en-US" b="1" dirty="0"/>
          </a:p>
          <a:p>
            <a:r>
              <a:rPr lang="en-US" b="1" dirty="0"/>
              <a:t>Valve: </a:t>
            </a:r>
            <a:r>
              <a:rPr lang="en-US" dirty="0"/>
              <a:t>Metso Neles 16” Q-Ball Valve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D6C8C-B8AB-83EC-91A1-E320536A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DAE36C-5DF9-F0A1-483E-4B13A7A6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4959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731E7-ACCB-59A8-D58F-42F17CDB093E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57893" y="280339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Oil Sands Refining- Installation Example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Content Placeholder 4" descr="A construction site&#10;&#10;Description automatically generated">
            <a:extLst>
              <a:ext uri="{FF2B5EF4-FFF2-40B4-BE49-F238E27FC236}">
                <a16:creationId xmlns:a16="http://schemas.microsoft.com/office/drawing/2014/main" id="{B7DA5A8F-2713-A643-540D-8784B4B4CF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49230"/>
          <a:stretch/>
        </p:blipFill>
        <p:spPr>
          <a:xfrm>
            <a:off x="0" y="930010"/>
            <a:ext cx="12192000" cy="3617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B2ED10-3CA4-3B5F-7447-C94840C7221B}"/>
              </a:ext>
            </a:extLst>
          </p:cNvPr>
          <p:cNvSpPr txBox="1"/>
          <p:nvPr/>
        </p:nvSpPr>
        <p:spPr>
          <a:xfrm>
            <a:off x="1336598" y="4939189"/>
            <a:ext cx="46385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 User:  </a:t>
            </a:r>
            <a:r>
              <a:rPr lang="en-US" dirty="0"/>
              <a:t>Suncor</a:t>
            </a:r>
          </a:p>
          <a:p>
            <a:endParaRPr lang="en-US" b="1" dirty="0"/>
          </a:p>
          <a:p>
            <a:r>
              <a:rPr lang="en-US" b="1" dirty="0"/>
              <a:t>Application:  </a:t>
            </a:r>
            <a:r>
              <a:rPr lang="en-US" dirty="0"/>
              <a:t>Pump Recirculation</a:t>
            </a:r>
          </a:p>
          <a:p>
            <a:endParaRPr lang="en-US" b="1" dirty="0"/>
          </a:p>
          <a:p>
            <a:r>
              <a:rPr lang="en-US" b="1" dirty="0"/>
              <a:t>Valve: </a:t>
            </a:r>
            <a:r>
              <a:rPr lang="en-US" dirty="0"/>
              <a:t>Fisher 16” V250, Ball Valve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665B0-1C80-7450-2AD0-B65FF0178C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E2C469-3B1D-DD70-C370-900D97ADD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771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E4567-22C8-B8C2-EC40-88D5F6629A1A}"/>
              </a:ext>
            </a:extLst>
          </p:cNvPr>
          <p:cNvSpPr txBox="1"/>
          <p:nvPr/>
        </p:nvSpPr>
        <p:spPr>
          <a:xfrm>
            <a:off x="751421" y="1238854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Privately Held &amp; Founded 1965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49CB72-7067-AA10-9D3F-23E5B6A180AD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EF0F5-145F-C65A-582C-1BBC8744CCE3}"/>
              </a:ext>
            </a:extLst>
          </p:cNvPr>
          <p:cNvSpPr txBox="1"/>
          <p:nvPr/>
        </p:nvSpPr>
        <p:spPr>
          <a:xfrm>
            <a:off x="751421" y="28033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About Us – VRG Control, LLC</a:t>
            </a:r>
          </a:p>
        </p:txBody>
      </p:sp>
      <p:pic>
        <p:nvPicPr>
          <p:cNvPr id="22" name="Picture 21" descr="A picture containing outdoor, sitting, small, train&#10;&#10;Description automatically generated">
            <a:extLst>
              <a:ext uri="{FF2B5EF4-FFF2-40B4-BE49-F238E27FC236}">
                <a16:creationId xmlns:a16="http://schemas.microsoft.com/office/drawing/2014/main" id="{8518A814-AC1A-B66D-0D6C-EAD4B28FE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8237"/>
            <a:ext cx="4454823" cy="59397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3B2917-9535-9714-D16B-951BCB34E427}"/>
              </a:ext>
            </a:extLst>
          </p:cNvPr>
          <p:cNvSpPr txBox="1"/>
          <p:nvPr/>
        </p:nvSpPr>
        <p:spPr>
          <a:xfrm>
            <a:off x="4892560" y="1225521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Privately Held &amp; Founded 2012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54F4B4-6A8A-4DCF-61D4-3013DA88B102}"/>
              </a:ext>
            </a:extLst>
          </p:cNvPr>
          <p:cNvSpPr txBox="1"/>
          <p:nvPr/>
        </p:nvSpPr>
        <p:spPr>
          <a:xfrm>
            <a:off x="4892560" y="1585740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Located Chicago Metro Area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1DC9F6-10DC-D1C7-C0D6-55DACC0DED0B}"/>
              </a:ext>
            </a:extLst>
          </p:cNvPr>
          <p:cNvSpPr txBox="1"/>
          <p:nvPr/>
        </p:nvSpPr>
        <p:spPr>
          <a:xfrm>
            <a:off x="4892560" y="1954270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Focused on Natural Gas Transmission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2F590F-57EA-1CBD-727E-006CB4753725}"/>
              </a:ext>
            </a:extLst>
          </p:cNvPr>
          <p:cNvSpPr txBox="1"/>
          <p:nvPr/>
        </p:nvSpPr>
        <p:spPr>
          <a:xfrm>
            <a:off x="4892560" y="2320032"/>
            <a:ext cx="522939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Leader Emissions Reduction Technologies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84B81B-EE69-ACED-2ED6-ADF191C1B11F}"/>
              </a:ext>
            </a:extLst>
          </p:cNvPr>
          <p:cNvSpPr txBox="1"/>
          <p:nvPr/>
        </p:nvSpPr>
        <p:spPr>
          <a:xfrm>
            <a:off x="4892560" y="2696877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Direct Factory Support for NICOR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1C171B-C3B7-82CA-9E41-16B31E094ADC}"/>
              </a:ext>
            </a:extLst>
          </p:cNvPr>
          <p:cNvSpPr txBox="1"/>
          <p:nvPr/>
        </p:nvSpPr>
        <p:spPr>
          <a:xfrm>
            <a:off x="4882137" y="3065408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Global Support Network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C8481C-00AE-E027-D7D1-54C5CD8988F9}"/>
              </a:ext>
            </a:extLst>
          </p:cNvPr>
          <p:cNvSpPr txBox="1"/>
          <p:nvPr/>
        </p:nvSpPr>
        <p:spPr>
          <a:xfrm>
            <a:off x="4892560" y="3442248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Control Valves from 2 in to 42 in Bore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8B1AF7-17BB-B215-13D2-B06CC82543C0}"/>
              </a:ext>
            </a:extLst>
          </p:cNvPr>
          <p:cNvSpPr txBox="1"/>
          <p:nvPr/>
        </p:nvSpPr>
        <p:spPr>
          <a:xfrm>
            <a:off x="4882137" y="3819091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Natural Gas Regulation Products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CCAFA2-AC36-B52D-D404-87CF55A091FA}"/>
              </a:ext>
            </a:extLst>
          </p:cNvPr>
          <p:cNvSpPr txBox="1"/>
          <p:nvPr/>
        </p:nvSpPr>
        <p:spPr>
          <a:xfrm>
            <a:off x="4885161" y="4176540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Rapid Response Experienced Support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1776256-09F5-E6DE-7DA5-1E4B04ADB505}"/>
              </a:ext>
            </a:extLst>
          </p:cNvPr>
          <p:cNvSpPr txBox="1"/>
          <p:nvPr/>
        </p:nvSpPr>
        <p:spPr>
          <a:xfrm>
            <a:off x="4897668" y="4561697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Large Inventory of Parts in Stock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9AF0FA-FF90-8ABE-02F8-522E17A51584}"/>
              </a:ext>
            </a:extLst>
          </p:cNvPr>
          <p:cNvSpPr txBox="1"/>
          <p:nvPr/>
        </p:nvSpPr>
        <p:spPr>
          <a:xfrm>
            <a:off x="4910175" y="4921916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Most Qualified Support for Becker Products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391FA4-242A-1647-90E4-A26F5B000FB6}"/>
              </a:ext>
            </a:extLst>
          </p:cNvPr>
          <p:cNvSpPr txBox="1"/>
          <p:nvPr/>
        </p:nvSpPr>
        <p:spPr>
          <a:xfrm>
            <a:off x="4922682" y="5287676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Becker Compatible Parts in Stock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3B2628-707B-CD19-DA0B-BB9CBB97C75D}"/>
              </a:ext>
            </a:extLst>
          </p:cNvPr>
          <p:cNvSpPr txBox="1"/>
          <p:nvPr/>
        </p:nvSpPr>
        <p:spPr>
          <a:xfrm>
            <a:off x="4922682" y="5664520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Factory and Onsite Training Available</a:t>
            </a:r>
          </a:p>
        </p:txBody>
      </p:sp>
      <p:pic>
        <p:nvPicPr>
          <p:cNvPr id="49" name="Picture 48" descr="A close up of an engine&#10;&#10;Description automatically generated">
            <a:extLst>
              <a:ext uri="{FF2B5EF4-FFF2-40B4-BE49-F238E27FC236}">
                <a16:creationId xmlns:a16="http://schemas.microsoft.com/office/drawing/2014/main" id="{4C334FEF-F1F0-4C36-8152-8A43A7317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" r="53534" b="1274"/>
          <a:stretch/>
        </p:blipFill>
        <p:spPr>
          <a:xfrm>
            <a:off x="-4726" y="918238"/>
            <a:ext cx="4469971" cy="593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D728F-15BB-A4C4-0269-35012890A1E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05B6DE-76BF-B577-1C2E-564E6C5A3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976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E4567-22C8-B8C2-EC40-88D5F6629A1A}"/>
              </a:ext>
            </a:extLst>
          </p:cNvPr>
          <p:cNvSpPr txBox="1"/>
          <p:nvPr/>
        </p:nvSpPr>
        <p:spPr>
          <a:xfrm>
            <a:off x="751421" y="1238854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Privately Held &amp; Founded 1965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DFC1-DE95-C54A-02E8-C4D7BF6A23A7}"/>
              </a:ext>
            </a:extLst>
          </p:cNvPr>
          <p:cNvSpPr txBox="1"/>
          <p:nvPr/>
        </p:nvSpPr>
        <p:spPr>
          <a:xfrm>
            <a:off x="4892560" y="1389743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Located Chicago Metro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F312E-2C5A-5198-0C3A-9EF2A286F9DB}"/>
              </a:ext>
            </a:extLst>
          </p:cNvPr>
          <p:cNvSpPr txBox="1"/>
          <p:nvPr/>
        </p:nvSpPr>
        <p:spPr>
          <a:xfrm>
            <a:off x="4892560" y="1758273"/>
            <a:ext cx="53624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Teamed with VRG Controls to Support NICOR / AGL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53D53-AC15-E76A-9132-AC702C90D551}"/>
              </a:ext>
            </a:extLst>
          </p:cNvPr>
          <p:cNvSpPr txBox="1"/>
          <p:nvPr/>
        </p:nvSpPr>
        <p:spPr>
          <a:xfrm>
            <a:off x="4892560" y="2124035"/>
            <a:ext cx="522939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Leader Electro-Hydraulic Valve Actuation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8F36E-EECB-E2F9-A42B-AB9FBB55C9DE}"/>
              </a:ext>
            </a:extLst>
          </p:cNvPr>
          <p:cNvSpPr txBox="1"/>
          <p:nvPr/>
        </p:nvSpPr>
        <p:spPr>
          <a:xfrm>
            <a:off x="4892560" y="2500880"/>
            <a:ext cx="575863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Direct Factory Support in Tandem w VRG for NICOR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AB35C-EAF7-01B4-110F-A59583093322}"/>
              </a:ext>
            </a:extLst>
          </p:cNvPr>
          <p:cNvSpPr txBox="1"/>
          <p:nvPr/>
        </p:nvSpPr>
        <p:spPr>
          <a:xfrm>
            <a:off x="4892560" y="2869411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Global Support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2A94D4-881D-B902-3933-E3B9AF977A4F}"/>
              </a:ext>
            </a:extLst>
          </p:cNvPr>
          <p:cNvSpPr txBox="1"/>
          <p:nvPr/>
        </p:nvSpPr>
        <p:spPr>
          <a:xfrm>
            <a:off x="4892560" y="3246251"/>
            <a:ext cx="575863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Modulating Control and On-Off Isolation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EE160-7B58-DE32-C643-EB84E4F88980}"/>
              </a:ext>
            </a:extLst>
          </p:cNvPr>
          <p:cNvSpPr txBox="1"/>
          <p:nvPr/>
        </p:nvSpPr>
        <p:spPr>
          <a:xfrm>
            <a:off x="4892560" y="3623094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Natural Gas Regulation Products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3764D-5948-4894-0C20-28D6C2578A65}"/>
              </a:ext>
            </a:extLst>
          </p:cNvPr>
          <p:cNvSpPr txBox="1"/>
          <p:nvPr/>
        </p:nvSpPr>
        <p:spPr>
          <a:xfrm>
            <a:off x="4892560" y="3980543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Rapid Response Experienced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17EFD0-F54F-883E-4C4A-5F4E90D28673}"/>
              </a:ext>
            </a:extLst>
          </p:cNvPr>
          <p:cNvSpPr txBox="1"/>
          <p:nvPr/>
        </p:nvSpPr>
        <p:spPr>
          <a:xfrm>
            <a:off x="4892560" y="4365700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Large Inventory of Parts in Stock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574CD-D061-469D-862F-C7CE1FE027A5}"/>
              </a:ext>
            </a:extLst>
          </p:cNvPr>
          <p:cNvSpPr txBox="1"/>
          <p:nvPr/>
        </p:nvSpPr>
        <p:spPr>
          <a:xfrm>
            <a:off x="4892560" y="4725919"/>
            <a:ext cx="598585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“Unlimited” Size / Type Valve Automation Capabilities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0C363-07BD-02B8-1D03-FC32078C79BF}"/>
              </a:ext>
            </a:extLst>
          </p:cNvPr>
          <p:cNvSpPr txBox="1"/>
          <p:nvPr/>
        </p:nvSpPr>
        <p:spPr>
          <a:xfrm>
            <a:off x="4892560" y="5091679"/>
            <a:ext cx="608560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Retrofit or New Valve Automation Applications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1474E-F196-6229-7BF6-CD719EDD890E}"/>
              </a:ext>
            </a:extLst>
          </p:cNvPr>
          <p:cNvSpPr txBox="1"/>
          <p:nvPr/>
        </p:nvSpPr>
        <p:spPr>
          <a:xfrm>
            <a:off x="4892560" y="5468523"/>
            <a:ext cx="46925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Factory and Onsite Training Available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49CB72-7067-AA10-9D3F-23E5B6A180AD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EF0F5-145F-C65A-582C-1BBC8744CCE3}"/>
              </a:ext>
            </a:extLst>
          </p:cNvPr>
          <p:cNvSpPr txBox="1"/>
          <p:nvPr/>
        </p:nvSpPr>
        <p:spPr>
          <a:xfrm>
            <a:off x="751421" y="28033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About Us – MEA, Inc.</a:t>
            </a:r>
          </a:p>
        </p:txBody>
      </p:sp>
      <p:pic>
        <p:nvPicPr>
          <p:cNvPr id="22" name="Picture 21" descr="A picture containing outdoor, sitting, small, train&#10;&#10;Description automatically generated">
            <a:extLst>
              <a:ext uri="{FF2B5EF4-FFF2-40B4-BE49-F238E27FC236}">
                <a16:creationId xmlns:a16="http://schemas.microsoft.com/office/drawing/2014/main" id="{8518A814-AC1A-B66D-0D6C-EAD4B28FE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8237"/>
            <a:ext cx="4454823" cy="59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73203-EC03-81C5-33F6-538B2FE236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683D3D-A49B-F8FE-67DA-1CFBD42D5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39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3F442-20C6-A376-43ED-07DD9CBE50DD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29697-1D06-6ED4-9897-10C61E9EF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r="31802"/>
          <a:stretch/>
        </p:blipFill>
        <p:spPr>
          <a:xfrm>
            <a:off x="1758902" y="743813"/>
            <a:ext cx="3956858" cy="6114187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350CA2D6-D0CA-DA19-F84B-39954B09E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70" y="1372872"/>
            <a:ext cx="2743199" cy="27431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D80E413-ED0F-08BC-40E3-948E24C0A708}"/>
              </a:ext>
            </a:extLst>
          </p:cNvPr>
          <p:cNvSpPr/>
          <p:nvPr/>
        </p:nvSpPr>
        <p:spPr>
          <a:xfrm>
            <a:off x="4006111" y="167689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15E7F54A-32D6-11EF-C696-CB265B39D720}"/>
              </a:ext>
            </a:extLst>
          </p:cNvPr>
          <p:cNvCxnSpPr>
            <a:cxnSpLocks/>
            <a:stCxn id="6" idx="0"/>
            <a:endCxn id="8" idx="4"/>
          </p:cNvCxnSpPr>
          <p:nvPr/>
        </p:nvCxnSpPr>
        <p:spPr>
          <a:xfrm rot="16200000" flipH="1">
            <a:off x="3751609" y="2159992"/>
            <a:ext cx="2178050" cy="1211847"/>
          </a:xfrm>
          <a:prstGeom prst="bentConnector5">
            <a:avLst>
              <a:gd name="adj1" fmla="val -10496"/>
              <a:gd name="adj2" fmla="val 50000"/>
              <a:gd name="adj3" fmla="val 110496"/>
            </a:avLst>
          </a:prstGeom>
          <a:ln w="1905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E5815AB-96DC-6B48-CEE4-206EB0ABC34B}"/>
              </a:ext>
            </a:extLst>
          </p:cNvPr>
          <p:cNvSpPr/>
          <p:nvPr/>
        </p:nvSpPr>
        <p:spPr>
          <a:xfrm>
            <a:off x="5217958" y="339774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96BF23-A72A-7502-4909-D93DBB0B5FC8}"/>
              </a:ext>
            </a:extLst>
          </p:cNvPr>
          <p:cNvSpPr txBox="1"/>
          <p:nvPr/>
        </p:nvSpPr>
        <p:spPr>
          <a:xfrm>
            <a:off x="7791427" y="968717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4-20 mA Command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9EF00-98ED-C6F5-D276-28B205FB1C92}"/>
              </a:ext>
            </a:extLst>
          </p:cNvPr>
          <p:cNvSpPr txBox="1"/>
          <p:nvPr/>
        </p:nvSpPr>
        <p:spPr>
          <a:xfrm>
            <a:off x="7815264" y="1338318"/>
            <a:ext cx="1912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4-20 mA Position Feedback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E120F-0997-AC1F-967B-44D9FFA1ED13}"/>
              </a:ext>
            </a:extLst>
          </p:cNvPr>
          <p:cNvSpPr txBox="1"/>
          <p:nvPr/>
        </p:nvSpPr>
        <p:spPr>
          <a:xfrm>
            <a:off x="7956733" y="2284239"/>
            <a:ext cx="2000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24 VDC Power</a:t>
            </a:r>
          </a:p>
          <a:p>
            <a:pPr algn="ctr"/>
            <a:r>
              <a:rPr lang="en-US" sz="1000" b="1" i="1" dirty="0"/>
              <a:t>*Other DC / AC Voltages Available</a:t>
            </a:r>
          </a:p>
        </p:txBody>
      </p:sp>
      <p:pic>
        <p:nvPicPr>
          <p:cNvPr id="12" name="Picture 2" descr="Electric apparatus, emergency power system, uninterruptible power source,  uninterruptible power supply, ups icon - Download on Iconfinder">
            <a:extLst>
              <a:ext uri="{FF2B5EF4-FFF2-40B4-BE49-F238E27FC236}">
                <a16:creationId xmlns:a16="http://schemas.microsoft.com/office/drawing/2014/main" id="{176767ED-790D-19F9-DDB3-B30A0A96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363" y="3026046"/>
            <a:ext cx="1200588" cy="12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5DA07-00BB-4B32-48F7-239CD73AB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160" y="4665692"/>
            <a:ext cx="1397669" cy="129439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4399489-1695-857A-5030-BA94CBDC32C9}"/>
              </a:ext>
            </a:extLst>
          </p:cNvPr>
          <p:cNvSpPr/>
          <p:nvPr/>
        </p:nvSpPr>
        <p:spPr>
          <a:xfrm>
            <a:off x="6880034" y="2524805"/>
            <a:ext cx="84836" cy="8483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12CE52-41CF-01EC-14A9-9B16259FFDBB}"/>
              </a:ext>
            </a:extLst>
          </p:cNvPr>
          <p:cNvSpPr/>
          <p:nvPr/>
        </p:nvSpPr>
        <p:spPr>
          <a:xfrm>
            <a:off x="6880034" y="2860085"/>
            <a:ext cx="84836" cy="8483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D92CA0-2EB8-84C1-621E-69D16C2861CE}"/>
              </a:ext>
            </a:extLst>
          </p:cNvPr>
          <p:cNvSpPr/>
          <p:nvPr/>
        </p:nvSpPr>
        <p:spPr>
          <a:xfrm>
            <a:off x="6880034" y="3153864"/>
            <a:ext cx="84836" cy="8483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C131A6-E9DA-7C15-8AF3-37DF7BA7F5E8}"/>
              </a:ext>
            </a:extLst>
          </p:cNvPr>
          <p:cNvSpPr/>
          <p:nvPr/>
        </p:nvSpPr>
        <p:spPr>
          <a:xfrm>
            <a:off x="8298036" y="5118439"/>
            <a:ext cx="84836" cy="8483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A823F5-A554-A1FA-13E4-CF367A754D17}"/>
              </a:ext>
            </a:extLst>
          </p:cNvPr>
          <p:cNvSpPr/>
          <p:nvPr/>
        </p:nvSpPr>
        <p:spPr>
          <a:xfrm>
            <a:off x="8867385" y="4184216"/>
            <a:ext cx="84836" cy="8483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BEB99E-957F-C1C6-6253-00CF14E5C245}"/>
              </a:ext>
            </a:extLst>
          </p:cNvPr>
          <p:cNvSpPr/>
          <p:nvPr/>
        </p:nvSpPr>
        <p:spPr>
          <a:xfrm>
            <a:off x="8867385" y="2983628"/>
            <a:ext cx="84836" cy="8483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5AD433B-4C2B-DCA4-CADF-3FCAD5838A4C}"/>
              </a:ext>
            </a:extLst>
          </p:cNvPr>
          <p:cNvCxnSpPr>
            <a:cxnSpLocks/>
            <a:stCxn id="14" idx="6"/>
            <a:endCxn id="9" idx="1"/>
          </p:cNvCxnSpPr>
          <p:nvPr/>
        </p:nvCxnSpPr>
        <p:spPr>
          <a:xfrm flipV="1">
            <a:off x="6964870" y="1107217"/>
            <a:ext cx="826557" cy="1460006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93133C26-0C71-66FB-8032-F57F231D4077}"/>
              </a:ext>
            </a:extLst>
          </p:cNvPr>
          <p:cNvCxnSpPr>
            <a:cxnSpLocks/>
            <a:stCxn id="15" idx="6"/>
            <a:endCxn id="10" idx="1"/>
          </p:cNvCxnSpPr>
          <p:nvPr/>
        </p:nvCxnSpPr>
        <p:spPr>
          <a:xfrm flipV="1">
            <a:off x="6964870" y="1476818"/>
            <a:ext cx="850394" cy="1425685"/>
          </a:xfrm>
          <a:prstGeom prst="bentConnector3">
            <a:avLst>
              <a:gd name="adj1" fmla="val 84213"/>
            </a:avLst>
          </a:prstGeom>
          <a:ln w="1905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791721A5-8A70-770A-0A54-40BD7E8476A5}"/>
              </a:ext>
            </a:extLst>
          </p:cNvPr>
          <p:cNvCxnSpPr>
            <a:cxnSpLocks/>
            <a:stCxn id="16" idx="6"/>
            <a:endCxn id="19" idx="0"/>
          </p:cNvCxnSpPr>
          <p:nvPr/>
        </p:nvCxnSpPr>
        <p:spPr>
          <a:xfrm flipV="1">
            <a:off x="6964870" y="2983628"/>
            <a:ext cx="1944933" cy="212654"/>
          </a:xfrm>
          <a:prstGeom prst="bentConnector4">
            <a:avLst>
              <a:gd name="adj1" fmla="val 48909"/>
              <a:gd name="adj2" fmla="val 207499"/>
            </a:avLst>
          </a:prstGeom>
          <a:ln w="1905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A1EAA286-B748-7ED6-7B5A-46F0BE0463ED}"/>
              </a:ext>
            </a:extLst>
          </p:cNvPr>
          <p:cNvCxnSpPr>
            <a:cxnSpLocks/>
            <a:stCxn id="17" idx="0"/>
            <a:endCxn id="18" idx="3"/>
          </p:cNvCxnSpPr>
          <p:nvPr/>
        </p:nvCxnSpPr>
        <p:spPr>
          <a:xfrm rot="5400000" flipH="1" flipV="1">
            <a:off x="8179226" y="4417857"/>
            <a:ext cx="861811" cy="539355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DA49BB9-85F8-968B-3DD0-BA1BAB3C57CB}"/>
              </a:ext>
            </a:extLst>
          </p:cNvPr>
          <p:cNvSpPr txBox="1"/>
          <p:nvPr/>
        </p:nvSpPr>
        <p:spPr>
          <a:xfrm>
            <a:off x="4315349" y="4397540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VRG Controls</a:t>
            </a:r>
          </a:p>
          <a:p>
            <a:pPr algn="ctr"/>
            <a:r>
              <a:rPr lang="en-US" sz="1000" b="1" dirty="0"/>
              <a:t>PRCV Control Valve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8149D1-3AE1-B422-74F6-7896B0DB2279}"/>
              </a:ext>
            </a:extLst>
          </p:cNvPr>
          <p:cNvSpPr txBox="1"/>
          <p:nvPr/>
        </p:nvSpPr>
        <p:spPr>
          <a:xfrm>
            <a:off x="1837544" y="1615317"/>
            <a:ext cx="821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MEA Hawk</a:t>
            </a:r>
          </a:p>
          <a:p>
            <a:pPr algn="ctr"/>
            <a:r>
              <a:rPr lang="en-US" sz="1000" b="1" dirty="0"/>
              <a:t>EH Actuator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BD6C48-E1D5-ED07-C508-A6D2614AFACD}"/>
              </a:ext>
            </a:extLst>
          </p:cNvPr>
          <p:cNvSpPr txBox="1"/>
          <p:nvPr/>
        </p:nvSpPr>
        <p:spPr>
          <a:xfrm>
            <a:off x="3726725" y="3649046"/>
            <a:ext cx="588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Hawk</a:t>
            </a:r>
          </a:p>
          <a:p>
            <a:pPr algn="ctr"/>
            <a:r>
              <a:rPr lang="en-US" sz="1000" b="1" dirty="0"/>
              <a:t>EH HPU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3F211E-833C-8765-B86F-76B099333681}"/>
              </a:ext>
            </a:extLst>
          </p:cNvPr>
          <p:cNvSpPr txBox="1"/>
          <p:nvPr/>
        </p:nvSpPr>
        <p:spPr>
          <a:xfrm>
            <a:off x="1451799" y="2479672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EH Manual</a:t>
            </a:r>
          </a:p>
          <a:p>
            <a:pPr algn="ctr"/>
            <a:r>
              <a:rPr lang="en-US" sz="1000" b="1" dirty="0"/>
              <a:t>Override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3503FF-16B0-5CE6-01C0-D79A778FD1DC}"/>
              </a:ext>
            </a:extLst>
          </p:cNvPr>
          <p:cNvSpPr txBox="1"/>
          <p:nvPr/>
        </p:nvSpPr>
        <p:spPr>
          <a:xfrm>
            <a:off x="1330739" y="3455591"/>
            <a:ext cx="8563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Non-Contact</a:t>
            </a:r>
          </a:p>
          <a:p>
            <a:pPr algn="ctr"/>
            <a:r>
              <a:rPr lang="en-US" sz="1000" b="1" dirty="0"/>
              <a:t>Position</a:t>
            </a:r>
          </a:p>
          <a:p>
            <a:pPr algn="ctr"/>
            <a:r>
              <a:rPr lang="en-US" sz="1000" b="1" dirty="0"/>
              <a:t>Feedback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285A3-AB84-F998-C938-8460B318280F}"/>
              </a:ext>
            </a:extLst>
          </p:cNvPr>
          <p:cNvSpPr txBox="1"/>
          <p:nvPr/>
        </p:nvSpPr>
        <p:spPr>
          <a:xfrm>
            <a:off x="1517459" y="5737119"/>
            <a:ext cx="10021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VRG Crank Arm</a:t>
            </a:r>
          </a:p>
          <a:p>
            <a:pPr algn="ctr"/>
            <a:r>
              <a:rPr lang="en-US" sz="1000" b="1" dirty="0"/>
              <a:t>Actuator</a:t>
            </a:r>
          </a:p>
          <a:p>
            <a:pPr algn="ctr"/>
            <a:r>
              <a:rPr lang="en-US" sz="1000" b="1" dirty="0"/>
              <a:t>Interface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651293" y="171253"/>
            <a:ext cx="5291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ZERO Emissions Electronic Control + Simple Backup Power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C4119-C03F-1175-9D59-07BDECA401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E1D4B4-C4FD-FF4C-350A-5FE9664EA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200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1A2554-542C-9B35-0C0B-64CF9E449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9235" y="1219"/>
            <a:ext cx="12192000" cy="6856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1F967-E2A8-F677-CC43-0594D5C9B60F}"/>
              </a:ext>
            </a:extLst>
          </p:cNvPr>
          <p:cNvSpPr txBox="1"/>
          <p:nvPr/>
        </p:nvSpPr>
        <p:spPr>
          <a:xfrm>
            <a:off x="7080985" y="1732429"/>
            <a:ext cx="511101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Toll-Free: +844-FLOW-VRG (USA &amp; CANADA)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Sales@VRGControls.com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www.VRGControls.com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1199 Flex Court, Unit B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Lake Zurich, Illinois 60047 USA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More Experience.  Less Emissions!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FDA4034-16D2-80F5-BCF3-169949A932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3367"/>
          <a:stretch/>
        </p:blipFill>
        <p:spPr>
          <a:xfrm>
            <a:off x="7060270" y="4350616"/>
            <a:ext cx="1922365" cy="17404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3F70228-23BB-A369-B2A8-486E81FA57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  <a:alphaModFix amt="17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4197" r="38077" b="52331"/>
          <a:stretch/>
        </p:blipFill>
        <p:spPr>
          <a:xfrm rot="10800000">
            <a:off x="3715224" y="-1"/>
            <a:ext cx="8472196" cy="23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2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DB29F5-014C-D777-4680-2C2EBBA7D4AC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578935" y="142104"/>
            <a:ext cx="5291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Crank Arm Interface Ideal for Modulating (Control) Applications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8017B7-AB5C-794B-15D9-9915920FCED5}"/>
              </a:ext>
            </a:extLst>
          </p:cNvPr>
          <p:cNvSpPr txBox="1"/>
          <p:nvPr/>
        </p:nvSpPr>
        <p:spPr>
          <a:xfrm>
            <a:off x="3886039" y="4138680"/>
            <a:ext cx="1119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VRG Controls</a:t>
            </a:r>
          </a:p>
          <a:p>
            <a:pPr algn="ctr"/>
            <a:r>
              <a:rPr lang="en-US" sz="1000" b="1" dirty="0"/>
              <a:t>PRCV Control Valve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96D10C5-3302-3374-F309-D5F63436A361}"/>
              </a:ext>
            </a:extLst>
          </p:cNvPr>
          <p:cNvSpPr txBox="1"/>
          <p:nvPr/>
        </p:nvSpPr>
        <p:spPr>
          <a:xfrm>
            <a:off x="1147665" y="1406548"/>
            <a:ext cx="1324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MEA Hawk</a:t>
            </a:r>
          </a:p>
          <a:p>
            <a:pPr algn="ctr"/>
            <a:r>
              <a:rPr lang="en-US" sz="1000" b="1" dirty="0"/>
              <a:t>EH Actuator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C76B443-11AD-099C-D71D-EF0F51A8A3B4}"/>
              </a:ext>
            </a:extLst>
          </p:cNvPr>
          <p:cNvSpPr txBox="1"/>
          <p:nvPr/>
        </p:nvSpPr>
        <p:spPr>
          <a:xfrm>
            <a:off x="3865578" y="2470958"/>
            <a:ext cx="77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Hawk</a:t>
            </a:r>
          </a:p>
          <a:p>
            <a:pPr algn="ctr"/>
            <a:r>
              <a:rPr lang="en-US" sz="1000" b="1" dirty="0"/>
              <a:t>EH HPS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754E462-CDFC-3FF2-306B-07AA9E1019B1}"/>
              </a:ext>
            </a:extLst>
          </p:cNvPr>
          <p:cNvSpPr txBox="1"/>
          <p:nvPr/>
        </p:nvSpPr>
        <p:spPr>
          <a:xfrm>
            <a:off x="1112005" y="2270903"/>
            <a:ext cx="92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EH Manual</a:t>
            </a:r>
          </a:p>
          <a:p>
            <a:pPr algn="ctr"/>
            <a:r>
              <a:rPr lang="en-US" sz="1000" b="1" dirty="0"/>
              <a:t>Override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805724-D513-3F0F-E9C9-543E52391554}"/>
              </a:ext>
            </a:extLst>
          </p:cNvPr>
          <p:cNvSpPr txBox="1"/>
          <p:nvPr/>
        </p:nvSpPr>
        <p:spPr>
          <a:xfrm>
            <a:off x="801024" y="3186210"/>
            <a:ext cx="1028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Non-Contact</a:t>
            </a:r>
          </a:p>
          <a:p>
            <a:pPr algn="ctr"/>
            <a:r>
              <a:rPr lang="en-US" sz="1000" b="1" dirty="0"/>
              <a:t>Position</a:t>
            </a:r>
          </a:p>
          <a:p>
            <a:pPr algn="ctr"/>
            <a:r>
              <a:rPr lang="en-US" sz="1000" b="1" dirty="0"/>
              <a:t>Feedback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5E2A5B-6297-BD71-7CB9-BBCD7A34210A}"/>
              </a:ext>
            </a:extLst>
          </p:cNvPr>
          <p:cNvSpPr txBox="1"/>
          <p:nvPr/>
        </p:nvSpPr>
        <p:spPr>
          <a:xfrm>
            <a:off x="1162233" y="5540692"/>
            <a:ext cx="1156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VRG Crank Arm</a:t>
            </a:r>
          </a:p>
          <a:p>
            <a:pPr algn="ctr"/>
            <a:r>
              <a:rPr lang="en-US" sz="1000" b="1" dirty="0"/>
              <a:t>Actuator</a:t>
            </a:r>
          </a:p>
          <a:p>
            <a:pPr algn="ctr"/>
            <a:r>
              <a:rPr lang="en-US" sz="1000" b="1" dirty="0"/>
              <a:t>Interface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31B3B96-C8D1-2FB0-3787-D129A6DC8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5618" y="1192012"/>
            <a:ext cx="2829053" cy="448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083783C-23F0-5308-3AD5-05D63A260354}"/>
              </a:ext>
            </a:extLst>
          </p:cNvPr>
          <p:cNvGrpSpPr/>
          <p:nvPr/>
        </p:nvGrpSpPr>
        <p:grpSpPr>
          <a:xfrm>
            <a:off x="4981704" y="1213414"/>
            <a:ext cx="1699848" cy="1402087"/>
            <a:chOff x="3558204" y="1134951"/>
            <a:chExt cx="1848053" cy="1524331"/>
          </a:xfrm>
        </p:grpSpPr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8A6DC408-B3AF-9BBB-147E-314B8A76841B}"/>
                </a:ext>
              </a:extLst>
            </p:cNvPr>
            <p:cNvSpPr/>
            <p:nvPr/>
          </p:nvSpPr>
          <p:spPr>
            <a:xfrm>
              <a:off x="3881926" y="1134951"/>
              <a:ext cx="1524331" cy="1524331"/>
            </a:xfrm>
            <a:prstGeom prst="blockArc">
              <a:avLst>
                <a:gd name="adj1" fmla="val 16076200"/>
                <a:gd name="adj2" fmla="val 71809"/>
                <a:gd name="adj3" fmla="val 2116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044F9DB-9A5F-E331-A648-53945C91A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587104">
              <a:off x="3953540" y="1215030"/>
              <a:ext cx="972536" cy="1763207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06B15F8E-B4A2-2EFC-A6E6-1FC59B14F201}"/>
              </a:ext>
            </a:extLst>
          </p:cNvPr>
          <p:cNvSpPr txBox="1"/>
          <p:nvPr/>
        </p:nvSpPr>
        <p:spPr>
          <a:xfrm>
            <a:off x="4301105" y="1258699"/>
            <a:ext cx="1401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Torque Arm Actuator Mechanism Provides Optimum Torque Performance w/ ZERO Lost Motion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D326092-A1DC-B342-57AD-17ADC44B67C0}"/>
              </a:ext>
            </a:extLst>
          </p:cNvPr>
          <p:cNvSpPr txBox="1"/>
          <p:nvPr/>
        </p:nvSpPr>
        <p:spPr>
          <a:xfrm>
            <a:off x="10412446" y="4747916"/>
            <a:ext cx="140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Dual High Tolerance Torque Arm Bearings Prevent Valve Stem Side Load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BD0FBB8-C450-0E10-1509-2244BCEEA908}"/>
              </a:ext>
            </a:extLst>
          </p:cNvPr>
          <p:cNvSpPr txBox="1"/>
          <p:nvPr/>
        </p:nvSpPr>
        <p:spPr>
          <a:xfrm>
            <a:off x="5316738" y="3181244"/>
            <a:ext cx="1401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Tight Tolerance Clevis Pin w/ Spherical Bearing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8CC9F3C-9870-D71D-E2D3-E69141A24BDC}"/>
              </a:ext>
            </a:extLst>
          </p:cNvPr>
          <p:cNvSpPr txBox="1"/>
          <p:nvPr/>
        </p:nvSpPr>
        <p:spPr>
          <a:xfrm>
            <a:off x="6347527" y="5353388"/>
            <a:ext cx="140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Tight Tolerance Torque Arm Pin w/ Spherical Bearing and Retainer System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AB0B1DB-D3D4-7D11-5834-BF07CCAFA686}"/>
              </a:ext>
            </a:extLst>
          </p:cNvPr>
          <p:cNvSpPr txBox="1"/>
          <p:nvPr/>
        </p:nvSpPr>
        <p:spPr>
          <a:xfrm>
            <a:off x="5940759" y="2372929"/>
            <a:ext cx="14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4-Position Stem Keyway for Maximum Installation Flexibility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337FC0B-8C30-F54A-13F5-81D7BE9CC056}"/>
              </a:ext>
            </a:extLst>
          </p:cNvPr>
          <p:cNvSpPr/>
          <p:nvPr/>
        </p:nvSpPr>
        <p:spPr>
          <a:xfrm>
            <a:off x="8196406" y="4997662"/>
            <a:ext cx="350446" cy="35044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74" name="Elbow Connector 72">
            <a:extLst>
              <a:ext uri="{FF2B5EF4-FFF2-40B4-BE49-F238E27FC236}">
                <a16:creationId xmlns:a16="http://schemas.microsoft.com/office/drawing/2014/main" id="{A55391D0-8657-7E9F-A410-5184E2C2DBAD}"/>
              </a:ext>
            </a:extLst>
          </p:cNvPr>
          <p:cNvCxnSpPr>
            <a:cxnSpLocks/>
            <a:stCxn id="73" idx="0"/>
            <a:endCxn id="71" idx="0"/>
          </p:cNvCxnSpPr>
          <p:nvPr/>
        </p:nvCxnSpPr>
        <p:spPr>
          <a:xfrm rot="16200000" flipH="1" flipV="1">
            <a:off x="7532161" y="4513920"/>
            <a:ext cx="355726" cy="1323210"/>
          </a:xfrm>
          <a:prstGeom prst="bentConnector3">
            <a:avLst>
              <a:gd name="adj1" fmla="val -64263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CC63C837-C9A9-69EC-2B0B-8FD1F37D0F0B}"/>
              </a:ext>
            </a:extLst>
          </p:cNvPr>
          <p:cNvSpPr/>
          <p:nvPr/>
        </p:nvSpPr>
        <p:spPr>
          <a:xfrm>
            <a:off x="8683334" y="4572693"/>
            <a:ext cx="350446" cy="35044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76" name="Elbow Connector 72">
            <a:extLst>
              <a:ext uri="{FF2B5EF4-FFF2-40B4-BE49-F238E27FC236}">
                <a16:creationId xmlns:a16="http://schemas.microsoft.com/office/drawing/2014/main" id="{43EB2435-224E-2D81-1509-3BA460D6DF04}"/>
              </a:ext>
            </a:extLst>
          </p:cNvPr>
          <p:cNvCxnSpPr>
            <a:cxnSpLocks/>
            <a:stCxn id="75" idx="4"/>
            <a:endCxn id="69" idx="0"/>
          </p:cNvCxnSpPr>
          <p:nvPr/>
        </p:nvCxnSpPr>
        <p:spPr>
          <a:xfrm rot="5400000" flipH="1" flipV="1">
            <a:off x="9898335" y="3708137"/>
            <a:ext cx="175223" cy="2254781"/>
          </a:xfrm>
          <a:prstGeom prst="bentConnector5">
            <a:avLst>
              <a:gd name="adj1" fmla="val -130462"/>
              <a:gd name="adj2" fmla="val 38343"/>
              <a:gd name="adj3" fmla="val 23046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6FE10A60-E8A6-BA3D-B73C-BB92886620F2}"/>
              </a:ext>
            </a:extLst>
          </p:cNvPr>
          <p:cNvSpPr/>
          <p:nvPr/>
        </p:nvSpPr>
        <p:spPr>
          <a:xfrm>
            <a:off x="8093130" y="3849486"/>
            <a:ext cx="350446" cy="35044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78" name="Elbow Connector 72">
            <a:extLst>
              <a:ext uri="{FF2B5EF4-FFF2-40B4-BE49-F238E27FC236}">
                <a16:creationId xmlns:a16="http://schemas.microsoft.com/office/drawing/2014/main" id="{90D45114-6979-6D31-83F2-A4471292B337}"/>
              </a:ext>
            </a:extLst>
          </p:cNvPr>
          <p:cNvCxnSpPr>
            <a:cxnSpLocks/>
            <a:stCxn id="77" idx="0"/>
            <a:endCxn id="70" idx="3"/>
          </p:cNvCxnSpPr>
          <p:nvPr/>
        </p:nvCxnSpPr>
        <p:spPr>
          <a:xfrm rot="16200000" flipV="1">
            <a:off x="7243956" y="2825088"/>
            <a:ext cx="498965" cy="1549831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7D2BA6A-6DED-55CF-00B5-C6B028431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r="31802"/>
          <a:stretch/>
        </p:blipFill>
        <p:spPr>
          <a:xfrm>
            <a:off x="1519660" y="848605"/>
            <a:ext cx="3797077" cy="5867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BAA7-DCF9-4001-6C5B-C7506BBBEB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F2589-8BBC-7A18-33C1-33B69A356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67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9CCAE28-15C9-6DA2-3C1A-69D3098CD860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454CF-0BCA-3C93-92D0-64FB0D957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r="31802"/>
          <a:stretch/>
        </p:blipFill>
        <p:spPr>
          <a:xfrm>
            <a:off x="4409770" y="1463890"/>
            <a:ext cx="3334587" cy="515264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606458" y="318358"/>
            <a:ext cx="5291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Manual Override Options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E9B9FDE5-EF8B-8366-E20F-E3C093F32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7747587" y="1216159"/>
            <a:ext cx="2744787" cy="3226374"/>
          </a:xfrm>
          <a:prstGeom prst="rect">
            <a:avLst/>
          </a:prstGeom>
        </p:spPr>
      </p:pic>
      <p:pic>
        <p:nvPicPr>
          <p:cNvPr id="3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44A42E-638A-F12C-F092-00A5E22FD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0" y="4134978"/>
            <a:ext cx="3071344" cy="18337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EF3F39D4-29F9-C8A0-5102-39FAD2265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715816"/>
              </p:ext>
            </p:extLst>
          </p:nvPr>
        </p:nvGraphicFramePr>
        <p:xfrm>
          <a:off x="590974" y="1088144"/>
          <a:ext cx="10438794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598">
                  <a:extLst>
                    <a:ext uri="{9D8B030D-6E8A-4147-A177-3AD203B41FA5}">
                      <a16:colId xmlns:a16="http://schemas.microsoft.com/office/drawing/2014/main" val="2104523819"/>
                    </a:ext>
                  </a:extLst>
                </a:gridCol>
                <a:gridCol w="3479598">
                  <a:extLst>
                    <a:ext uri="{9D8B030D-6E8A-4147-A177-3AD203B41FA5}">
                      <a16:colId xmlns:a16="http://schemas.microsoft.com/office/drawing/2014/main" val="3623335734"/>
                    </a:ext>
                  </a:extLst>
                </a:gridCol>
                <a:gridCol w="3479598">
                  <a:extLst>
                    <a:ext uri="{9D8B030D-6E8A-4147-A177-3AD203B41FA5}">
                      <a16:colId xmlns:a16="http://schemas.microsoft.com/office/drawing/2014/main" val="42142978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rgbClr val="C00000"/>
                          </a:solidFill>
                        </a:rPr>
                        <a:t>Touchscreen (HMI)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rgbClr val="C00000"/>
                          </a:solidFill>
                        </a:rPr>
                        <a:t>Hydraulic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rgbClr val="C00000"/>
                          </a:solidFill>
                        </a:rPr>
                        <a:t>Manual Gear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470750"/>
                  </a:ext>
                </a:extLst>
              </a:tr>
            </a:tbl>
          </a:graphicData>
        </a:graphic>
      </p:graphicFrame>
      <p:pic>
        <p:nvPicPr>
          <p:cNvPr id="5" name="Picture 4" descr="Graphical user interface">
            <a:extLst>
              <a:ext uri="{FF2B5EF4-FFF2-40B4-BE49-F238E27FC236}">
                <a16:creationId xmlns:a16="http://schemas.microsoft.com/office/drawing/2014/main" id="{C70AAE7F-7A4E-A20F-C6DE-41B786FDA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4" t="16513" r="20374" b="21138"/>
          <a:stretch/>
        </p:blipFill>
        <p:spPr>
          <a:xfrm>
            <a:off x="1147253" y="1571779"/>
            <a:ext cx="1903614" cy="2111433"/>
          </a:xfrm>
          <a:prstGeom prst="rect">
            <a:avLst/>
          </a:prstGeom>
        </p:spPr>
      </p:pic>
      <p:pic>
        <p:nvPicPr>
          <p:cNvPr id="6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E94B72-8254-0EB3-2FBD-01AA90115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31" y="2290548"/>
            <a:ext cx="482658" cy="2881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AE8354-BF71-5BF7-C7F7-9FCB77F53CC2}"/>
              </a:ext>
            </a:extLst>
          </p:cNvPr>
          <p:cNvCxnSpPr>
            <a:cxnSpLocks/>
          </p:cNvCxnSpPr>
          <p:nvPr/>
        </p:nvCxnSpPr>
        <p:spPr>
          <a:xfrm flipV="1">
            <a:off x="657360" y="2627495"/>
            <a:ext cx="1124889" cy="150748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508E22-FE40-08E0-80F3-9B5FFB094741}"/>
              </a:ext>
            </a:extLst>
          </p:cNvPr>
          <p:cNvCxnSpPr>
            <a:cxnSpLocks/>
          </p:cNvCxnSpPr>
          <p:nvPr/>
        </p:nvCxnSpPr>
        <p:spPr>
          <a:xfrm flipH="1" flipV="1">
            <a:off x="2415871" y="2230805"/>
            <a:ext cx="1312833" cy="190417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baileyhydraulics.com/images/Baileynet/220996_BW.main.jpg?resizeid=5&amp;resizeh=500&amp;resizew=500">
            <a:extLst>
              <a:ext uri="{FF2B5EF4-FFF2-40B4-BE49-F238E27FC236}">
                <a16:creationId xmlns:a16="http://schemas.microsoft.com/office/drawing/2014/main" id="{35217ED1-D269-3EB5-C918-144C1037C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17" y="4442533"/>
            <a:ext cx="2036050" cy="183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0B1AF2A-2394-E186-C604-DDE7F63A0E7D}"/>
              </a:ext>
            </a:extLst>
          </p:cNvPr>
          <p:cNvSpPr/>
          <p:nvPr/>
        </p:nvSpPr>
        <p:spPr>
          <a:xfrm>
            <a:off x="4783700" y="286273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D954CC-4926-AB69-74DD-08B0097E567F}"/>
              </a:ext>
            </a:extLst>
          </p:cNvPr>
          <p:cNvSpPr/>
          <p:nvPr/>
        </p:nvSpPr>
        <p:spPr>
          <a:xfrm>
            <a:off x="7378822" y="445698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3" name="Elbow Connector 34">
            <a:extLst>
              <a:ext uri="{FF2B5EF4-FFF2-40B4-BE49-F238E27FC236}">
                <a16:creationId xmlns:a16="http://schemas.microsoft.com/office/drawing/2014/main" id="{8131237C-9253-1E64-3251-FDC2A9A46F42}"/>
              </a:ext>
            </a:extLst>
          </p:cNvPr>
          <p:cNvCxnSpPr>
            <a:cxnSpLocks/>
            <a:stCxn id="11" idx="4"/>
            <a:endCxn id="12" idx="2"/>
          </p:cNvCxnSpPr>
          <p:nvPr/>
        </p:nvCxnSpPr>
        <p:spPr>
          <a:xfrm rot="16200000" flipH="1">
            <a:off x="5474635" y="2743301"/>
            <a:ext cx="1403753" cy="2404622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AFBC8F7-0C2A-E84E-77E7-5A896976957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9840B-BAD5-A207-C465-399DFF6BD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424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5E43EB-8525-6DE8-FAC2-DC06FB0945FA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528423" y="280339"/>
            <a:ext cx="5291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Technical Specifications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E084ADCA-CA5B-1D12-5D3E-73F75B6116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47402"/>
              </p:ext>
            </p:extLst>
          </p:nvPr>
        </p:nvGraphicFramePr>
        <p:xfrm>
          <a:off x="399299" y="1143106"/>
          <a:ext cx="7844370" cy="515743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727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94">
                  <a:extLst>
                    <a:ext uri="{9D8B030D-6E8A-4147-A177-3AD203B41FA5}">
                      <a16:colId xmlns:a16="http://schemas.microsoft.com/office/drawing/2014/main" val="2110817816"/>
                    </a:ext>
                  </a:extLst>
                </a:gridCol>
                <a:gridCol w="5894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56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Technical Specifications</a:t>
                      </a:r>
                      <a:endParaRPr lang="en-US" sz="13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</a:endParaRPr>
                    </a:p>
                  </a:txBody>
                  <a:tcPr marL="10128" marR="10128" marT="10128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</a:endParaRPr>
                    </a:p>
                  </a:txBody>
                  <a:tcPr marL="10128" marR="10128" marT="10128" marB="0" anchor="ctr"/>
                </a:tc>
                <a:extLst>
                  <a:ext uri="{0D108BD9-81ED-4DB2-BD59-A6C34878D82A}">
                    <a16:rowId xmlns:a16="http://schemas.microsoft.com/office/drawing/2014/main" val="2836862518"/>
                  </a:ext>
                </a:extLst>
              </a:tr>
              <a:tr h="3485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Power Supply 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24VDC / 120VAC / 208VAC / 240VAC / 480 VAC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9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Input Options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4-20ma / On-Off Discrete / Modbus / </a:t>
                      </a:r>
                      <a:r>
                        <a:rPr lang="en-US" sz="13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Profinet</a:t>
                      </a:r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Ethernet IP*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11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ESD or Power Loss Failure Mode Options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Open or Closed Via Spring or Accumulator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9208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Ambient Temperatures (Actuator)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-20F to +130F (-29C to +54C)(Std)</a:t>
                      </a:r>
                    </a:p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-40F to +110F (-40C to +43C)(Cold Weather Package)</a:t>
                      </a:r>
                    </a:p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+30F to +180F (-1C to +82C)(High Temp Package)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11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Ambient Temperatures (Controls)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-20F to +120F (-29C to +49C) (Std)</a:t>
                      </a:r>
                    </a:p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-40F to +120F (-40C to +49C)(Cold Weather Package)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61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Position Feedback 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Non-Contact Electro-Magnetic Feedback - Passive 4-20ma Feedback (Std)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01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Limit Switches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Programmable Electronic (Std)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9530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Hazardous Area Classification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Cl 1, </a:t>
                      </a:r>
                      <a:r>
                        <a:rPr lang="en-US" sz="13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Div</a:t>
                      </a:r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 Certified, </a:t>
                      </a:r>
                      <a:r>
                        <a:rPr lang="en-US" sz="13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grps</a:t>
                      </a:r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A, B, C, &amp; D (Standard)</a:t>
                      </a:r>
                    </a:p>
                    <a:p>
                      <a:pPr algn="l" fontAlgn="b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Cl 1, </a:t>
                      </a:r>
                      <a:r>
                        <a:rPr lang="en-US" sz="13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Div</a:t>
                      </a:r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1 Certified, </a:t>
                      </a:r>
                      <a:r>
                        <a:rPr lang="en-US" sz="13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grps</a:t>
                      </a:r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C, &amp; D (Optional)</a:t>
                      </a:r>
                    </a:p>
                    <a:p>
                      <a:pPr algn="l" fontAlgn="b"/>
                      <a:r>
                        <a:rPr lang="fr-FR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ATEX Compliant, II 3G </a:t>
                      </a:r>
                      <a:r>
                        <a:rPr lang="fr-FR" sz="13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EEx</a:t>
                      </a:r>
                      <a:r>
                        <a:rPr lang="fr-FR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13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nA</a:t>
                      </a:r>
                      <a:r>
                        <a:rPr lang="fr-FR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II T3 -40C ≤ </a:t>
                      </a:r>
                      <a:r>
                        <a:rPr lang="pt-BR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pt-BR" sz="1300" b="0" u="none" strike="noStrike" baseline="-25000" dirty="0">
                          <a:solidFill>
                            <a:srgbClr val="000000"/>
                          </a:solidFill>
                          <a:effectLst/>
                        </a:rPr>
                        <a:t>ambient</a:t>
                      </a:r>
                      <a:r>
                        <a:rPr lang="fr-FR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≤ 65C*</a:t>
                      </a:r>
                    </a:p>
                    <a:p>
                      <a:pPr algn="l" fontAlgn="b"/>
                      <a:r>
                        <a:rPr lang="pt-BR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ATEX Compliant, II 2G EEx ‘d’ iiB, T3 -40C ≤ T</a:t>
                      </a:r>
                      <a:r>
                        <a:rPr lang="pt-BR" sz="1300" b="0" u="none" strike="noStrike" baseline="-25000" dirty="0">
                          <a:solidFill>
                            <a:srgbClr val="000000"/>
                          </a:solidFill>
                          <a:effectLst/>
                        </a:rPr>
                        <a:t>ambient</a:t>
                      </a:r>
                      <a:r>
                        <a:rPr lang="pt-BR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≤ 65C**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91" marR="9491" marT="949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635E239-007E-A606-C2EF-42007391B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r="31802"/>
          <a:stretch/>
        </p:blipFill>
        <p:spPr>
          <a:xfrm>
            <a:off x="9017740" y="-20284"/>
            <a:ext cx="3797077" cy="586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E1E85-A12A-D501-6065-23ADE5133B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A8B8-A4F0-D1EB-4815-6D7C1A573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041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105E11-F4D8-506E-FE48-72CE6B267FE0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528423" y="280339"/>
            <a:ext cx="5291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Performance Specifications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BFAE45A6-220A-1F16-E1F0-547EE66195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586351"/>
              </p:ext>
            </p:extLst>
          </p:nvPr>
        </p:nvGraphicFramePr>
        <p:xfrm>
          <a:off x="399299" y="1170865"/>
          <a:ext cx="7772467" cy="5348317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71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53">
                  <a:extLst>
                    <a:ext uri="{9D8B030D-6E8A-4147-A177-3AD203B41FA5}">
                      <a16:colId xmlns:a16="http://schemas.microsoft.com/office/drawing/2014/main" val="2110817816"/>
                    </a:ext>
                  </a:extLst>
                </a:gridCol>
                <a:gridCol w="583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026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Performance Specifications</a:t>
                      </a:r>
                      <a:endParaRPr lang="en-US" sz="13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</a:endParaRPr>
                    </a:p>
                  </a:txBody>
                  <a:tcPr marL="10128" marR="10128" marT="10128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</a:endParaRPr>
                    </a:p>
                  </a:txBody>
                  <a:tcPr marL="10128" marR="10128" marT="10128" marB="0" anchor="ctr"/>
                </a:tc>
                <a:extLst>
                  <a:ext uri="{0D108BD9-81ED-4DB2-BD59-A6C34878D82A}">
                    <a16:rowId xmlns:a16="http://schemas.microsoft.com/office/drawing/2014/main" val="2836862518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Emissions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ZERO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780968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Duty Cycle 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 Modulating service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9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Deadband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0.1%-2% (Standard)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 Low as 0.05% (Optional)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Repeatability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&lt;0.1%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Resolution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&lt;0.01%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Dead Time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&lt;80ms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Stiction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ZERO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Overshoot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ZERO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34402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Rotary Speed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 to 0.2 sec / 90°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81901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Rotary Output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90° Standard Quarter Turn / Up to 360° Available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760877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Rotary Torque Output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2,500 in-lbf – 400,000 in-lbf / (282 Nm to 45,193 Nm)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538164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Linear Speed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 to 0.2 sec / in Stroke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563098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Linear Stroke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 to 60 in (1.52 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34979"/>
                  </a:ext>
                </a:extLst>
              </a:tr>
              <a:tr h="3530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Linear Thrust Output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04" marR="9404" marT="940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2,000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lb</a:t>
                      </a:r>
                      <a:r>
                        <a:rPr lang="en-US" sz="13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- 100,000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lb</a:t>
                      </a:r>
                      <a:r>
                        <a:rPr lang="en-US" sz="13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(Consult Factory for Higher Outputs)</a:t>
                      </a:r>
                    </a:p>
                  </a:txBody>
                  <a:tcPr marL="9713" marR="9713" marT="97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22CBE25-D32F-76AA-049F-72E7E2607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r="31802"/>
          <a:stretch/>
        </p:blipFill>
        <p:spPr>
          <a:xfrm>
            <a:off x="9017740" y="-20284"/>
            <a:ext cx="3797077" cy="586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A1A71-35C7-1D7F-4BED-D5F8201D25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0E707-416E-236A-F5A9-53F8C61E5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260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7BD67E-3B93-FD00-27B3-97D4543BF96A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465906" y="142863"/>
            <a:ext cx="4828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Quarterly Maintenance Recommendations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50CC6F0-ABC8-5049-5C4A-59EF03DA1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65796"/>
              </p:ext>
            </p:extLst>
          </p:nvPr>
        </p:nvGraphicFramePr>
        <p:xfrm>
          <a:off x="359329" y="1781342"/>
          <a:ext cx="4893806" cy="367464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46903">
                  <a:extLst>
                    <a:ext uri="{9D8B030D-6E8A-4147-A177-3AD203B41FA5}">
                      <a16:colId xmlns:a16="http://schemas.microsoft.com/office/drawing/2014/main" val="54573033"/>
                    </a:ext>
                  </a:extLst>
                </a:gridCol>
                <a:gridCol w="2446903">
                  <a:extLst>
                    <a:ext uri="{9D8B030D-6E8A-4147-A177-3AD203B41FA5}">
                      <a16:colId xmlns:a16="http://schemas.microsoft.com/office/drawing/2014/main" val="2334225848"/>
                    </a:ext>
                  </a:extLst>
                </a:gridCol>
              </a:tblGrid>
              <a:tr h="540894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Task</a:t>
                      </a:r>
                    </a:p>
                  </a:txBody>
                  <a:tcPr marL="77271" marR="77271" marT="38635" marB="386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sz="1500" dirty="0">
                          <a:solidFill>
                            <a:srgbClr val="C00000"/>
                          </a:solidFill>
                        </a:rPr>
                        <a:t> Months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01494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Hydraulic Fluid Level / Leak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Visual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216707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Hydraulic Fittings &amp; Tubing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Visual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49116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Mount Bolts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Visual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187807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Cable Connections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Visual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404847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HPS Control Enclosure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Visual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540189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HMI User Input Response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Operational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585183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Actuator Control Stability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Visual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326130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Actuator Response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Operational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362261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Actuator Feedback Signal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Visual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269644"/>
                  </a:ext>
                </a:extLst>
              </a:tr>
              <a:tr h="313375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Estimated Time to Complete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30 minutes</a:t>
                      </a:r>
                    </a:p>
                  </a:txBody>
                  <a:tcPr marL="77271" marR="77271" marT="38635" marB="386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074650"/>
                  </a:ext>
                </a:extLst>
              </a:tr>
            </a:tbl>
          </a:graphicData>
        </a:graphic>
      </p:graphicFrame>
      <p:pic>
        <p:nvPicPr>
          <p:cNvPr id="4" name="Graphic 3" descr="Clock with solid fill">
            <a:extLst>
              <a:ext uri="{FF2B5EF4-FFF2-40B4-BE49-F238E27FC236}">
                <a16:creationId xmlns:a16="http://schemas.microsoft.com/office/drawing/2014/main" id="{B760A5CA-8CCE-AAD4-600E-9D30CF8C4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2759" y="1081486"/>
            <a:ext cx="628976" cy="62897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A8F26B-23FC-BA9B-7842-B41E58763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023191"/>
              </p:ext>
            </p:extLst>
          </p:nvPr>
        </p:nvGraphicFramePr>
        <p:xfrm>
          <a:off x="6242179" y="1781343"/>
          <a:ext cx="5244786" cy="370190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16498">
                  <a:extLst>
                    <a:ext uri="{9D8B030D-6E8A-4147-A177-3AD203B41FA5}">
                      <a16:colId xmlns:a16="http://schemas.microsoft.com/office/drawing/2014/main" val="54573033"/>
                    </a:ext>
                  </a:extLst>
                </a:gridCol>
                <a:gridCol w="1264144">
                  <a:extLst>
                    <a:ext uri="{9D8B030D-6E8A-4147-A177-3AD203B41FA5}">
                      <a16:colId xmlns:a16="http://schemas.microsoft.com/office/drawing/2014/main" val="1334765819"/>
                    </a:ext>
                  </a:extLst>
                </a:gridCol>
                <a:gridCol w="1264144">
                  <a:extLst>
                    <a:ext uri="{9D8B030D-6E8A-4147-A177-3AD203B41FA5}">
                      <a16:colId xmlns:a16="http://schemas.microsoft.com/office/drawing/2014/main" val="2334225848"/>
                    </a:ext>
                  </a:extLst>
                </a:gridCol>
              </a:tblGrid>
              <a:tr h="542727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Task</a:t>
                      </a:r>
                    </a:p>
                  </a:txBody>
                  <a:tcPr marL="82310" marR="82310" marT="41155" marB="411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5</a:t>
                      </a:r>
                      <a:r>
                        <a:rPr lang="en-US" sz="1700" dirty="0">
                          <a:solidFill>
                            <a:srgbClr val="C00000"/>
                          </a:solidFill>
                        </a:rPr>
                        <a:t> Years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US" sz="1700" dirty="0">
                          <a:solidFill>
                            <a:srgbClr val="C00000"/>
                          </a:solidFill>
                        </a:rPr>
                        <a:t> Years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01494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Quarterly Maintenance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Perform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Perform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216707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HPS Soft Good Kit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Rebuild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Rebuild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49116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Hydraulic Cylinder Kit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Rebuild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Rebuild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187807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Accumulator / Reservoir Kit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Rebuild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Rebuild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404847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HPS Solenoids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Replace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Replace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540189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Hydraulic Pumps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Replace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Replace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585183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Hydraulic Fluid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Replace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Replace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326130"/>
                  </a:ext>
                </a:extLst>
              </a:tr>
              <a:tr h="3462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Servo Motor(s)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Replace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073731"/>
                  </a:ext>
                </a:extLst>
              </a:tr>
              <a:tr h="361995"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Estimated Time to Complete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 Hours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Hours</a:t>
                      </a:r>
                    </a:p>
                  </a:txBody>
                  <a:tcPr marL="82310" marR="82310" marT="41155" marB="411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950710"/>
                  </a:ext>
                </a:extLst>
              </a:tr>
            </a:tbl>
          </a:graphicData>
        </a:graphic>
      </p:graphicFrame>
      <p:pic>
        <p:nvPicPr>
          <p:cNvPr id="7" name="Graphic 6" descr="Clock with solid fill">
            <a:extLst>
              <a:ext uri="{FF2B5EF4-FFF2-40B4-BE49-F238E27FC236}">
                <a16:creationId xmlns:a16="http://schemas.microsoft.com/office/drawing/2014/main" id="{A5FA5029-2DB6-510F-2255-34989C2ED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0183" y="1105536"/>
            <a:ext cx="628976" cy="628976"/>
          </a:xfrm>
          <a:prstGeom prst="rect">
            <a:avLst/>
          </a:prstGeom>
        </p:spPr>
      </p:pic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03DED3F0-F83B-84E6-7480-6DB264F45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5412" y="1105536"/>
            <a:ext cx="628976" cy="628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0879C8-A964-323F-A88A-E990CE21614F}"/>
              </a:ext>
            </a:extLst>
          </p:cNvPr>
          <p:cNvSpPr txBox="1"/>
          <p:nvPr/>
        </p:nvSpPr>
        <p:spPr>
          <a:xfrm>
            <a:off x="6096000" y="142862"/>
            <a:ext cx="4828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5 / 10 Year Maintenance Recommendations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8270C-E729-6790-EFB9-6CA5812A73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DBADB-E6FD-2D05-D4CE-B41B90ED0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93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9C21C8-00A8-0C61-34C4-071D6F1B8CC0}"/>
              </a:ext>
            </a:extLst>
          </p:cNvPr>
          <p:cNvSpPr/>
          <p:nvPr/>
        </p:nvSpPr>
        <p:spPr>
          <a:xfrm>
            <a:off x="0" y="0"/>
            <a:ext cx="12192000" cy="9300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098B99CE-D656-82B4-34E8-82DA3F50B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4" r="30989"/>
          <a:stretch/>
        </p:blipFill>
        <p:spPr>
          <a:xfrm>
            <a:off x="1341355" y="1001879"/>
            <a:ext cx="1051425" cy="188233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5615C2-B24A-C3C9-06B4-6F087F9235D0}"/>
              </a:ext>
            </a:extLst>
          </p:cNvPr>
          <p:cNvSpPr txBox="1"/>
          <p:nvPr/>
        </p:nvSpPr>
        <p:spPr>
          <a:xfrm>
            <a:off x="535913" y="297120"/>
            <a:ext cx="6395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Electro-Pneumatic &amp; Electro-Hydraulic Options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5" name="Picture 44" descr="A close up of a device&#10;&#10;Description automatically generated">
            <a:extLst>
              <a:ext uri="{FF2B5EF4-FFF2-40B4-BE49-F238E27FC236}">
                <a16:creationId xmlns:a16="http://schemas.microsoft.com/office/drawing/2014/main" id="{DAABE74A-DC61-3D75-928C-32DE4783B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r="8650" b="4303"/>
          <a:stretch/>
        </p:blipFill>
        <p:spPr>
          <a:xfrm>
            <a:off x="9854777" y="1247624"/>
            <a:ext cx="1847486" cy="2263948"/>
          </a:xfrm>
          <a:prstGeom prst="rect">
            <a:avLst/>
          </a:prstGeom>
        </p:spPr>
      </p:pic>
      <p:pic>
        <p:nvPicPr>
          <p:cNvPr id="46" name="Content Placeholder 9" descr="A close up of a device&#10;&#10;Description automatically generated">
            <a:extLst>
              <a:ext uri="{FF2B5EF4-FFF2-40B4-BE49-F238E27FC236}">
                <a16:creationId xmlns:a16="http://schemas.microsoft.com/office/drawing/2014/main" id="{7B30C6C0-B1A3-A3D6-8373-62FF9E1B5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77" y="2455910"/>
            <a:ext cx="2336536" cy="3114962"/>
          </a:xfrm>
          <a:prstGeom prst="rect">
            <a:avLst/>
          </a:prstGeom>
        </p:spPr>
      </p:pic>
      <p:pic>
        <p:nvPicPr>
          <p:cNvPr id="47" name="Picture 46" descr="A picture containing satellite, dark&#10;&#10;Description automatically generated">
            <a:extLst>
              <a:ext uri="{FF2B5EF4-FFF2-40B4-BE49-F238E27FC236}">
                <a16:creationId xmlns:a16="http://schemas.microsoft.com/office/drawing/2014/main" id="{0CF2960B-BFA9-90E8-8597-BE9B8D209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2" t="19203" r="35681" b="22595"/>
          <a:stretch/>
        </p:blipFill>
        <p:spPr>
          <a:xfrm>
            <a:off x="2831634" y="613242"/>
            <a:ext cx="3416531" cy="586625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939A827-3176-E6C5-4044-33AF4C33DEAE}"/>
              </a:ext>
            </a:extLst>
          </p:cNvPr>
          <p:cNvSpPr txBox="1"/>
          <p:nvPr/>
        </p:nvSpPr>
        <p:spPr>
          <a:xfrm>
            <a:off x="5351554" y="1958744"/>
            <a:ext cx="168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PRCV Seat Seals Extended Above Ground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75B9457-EBE8-34FE-EA38-960BF63CD824}"/>
              </a:ext>
            </a:extLst>
          </p:cNvPr>
          <p:cNvSpPr/>
          <p:nvPr/>
        </p:nvSpPr>
        <p:spPr>
          <a:xfrm>
            <a:off x="3862634" y="274042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0" name="Elbow Connector 9">
            <a:extLst>
              <a:ext uri="{FF2B5EF4-FFF2-40B4-BE49-F238E27FC236}">
                <a16:creationId xmlns:a16="http://schemas.microsoft.com/office/drawing/2014/main" id="{00588ED9-BCAA-0DD3-8E82-F8B853301A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00149" y="2175829"/>
            <a:ext cx="1151405" cy="73687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A68B4CAA-DC37-DA8F-4485-CEEC5F8BD21C}"/>
              </a:ext>
            </a:extLst>
          </p:cNvPr>
          <p:cNvSpPr/>
          <p:nvPr/>
        </p:nvSpPr>
        <p:spPr>
          <a:xfrm>
            <a:off x="3864338" y="420716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C9EB14E-B6B7-08F0-7086-30F57100F723}"/>
              </a:ext>
            </a:extLst>
          </p:cNvPr>
          <p:cNvSpPr/>
          <p:nvPr/>
        </p:nvSpPr>
        <p:spPr>
          <a:xfrm>
            <a:off x="4626338" y="591213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A45F8B4-AA82-1175-8492-4710E1C55768}"/>
              </a:ext>
            </a:extLst>
          </p:cNvPr>
          <p:cNvSpPr/>
          <p:nvPr/>
        </p:nvSpPr>
        <p:spPr>
          <a:xfrm>
            <a:off x="5100884" y="441563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AE3EA2F-45F3-08D9-BCFA-3443BE862372}"/>
              </a:ext>
            </a:extLst>
          </p:cNvPr>
          <p:cNvSpPr/>
          <p:nvPr/>
        </p:nvSpPr>
        <p:spPr>
          <a:xfrm>
            <a:off x="3543369" y="325992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872C30-273B-6DC8-C0DA-9C7E0605D0ED}"/>
              </a:ext>
            </a:extLst>
          </p:cNvPr>
          <p:cNvSpPr txBox="1"/>
          <p:nvPr/>
        </p:nvSpPr>
        <p:spPr>
          <a:xfrm>
            <a:off x="728109" y="4681867"/>
            <a:ext cx="1846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All Port Extension Lines ASME Code Welded and Hydro-tested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0400A0-1E61-A9A7-8EFB-18FBCE4E5052}"/>
              </a:ext>
            </a:extLst>
          </p:cNvPr>
          <p:cNvSpPr txBox="1"/>
          <p:nvPr/>
        </p:nvSpPr>
        <p:spPr>
          <a:xfrm>
            <a:off x="5649814" y="3411096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Stem Lubrication / Test Extended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C8DE1F-F21C-859F-E2B6-F8675706BF47}"/>
              </a:ext>
            </a:extLst>
          </p:cNvPr>
          <p:cNvSpPr txBox="1"/>
          <p:nvPr/>
        </p:nvSpPr>
        <p:spPr>
          <a:xfrm>
            <a:off x="417812" y="618410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Drain Line / Blowdown Extended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A618729-F16C-8809-34C7-4AD4683EC558}"/>
              </a:ext>
            </a:extLst>
          </p:cNvPr>
          <p:cNvSpPr txBox="1"/>
          <p:nvPr/>
        </p:nvSpPr>
        <p:spPr>
          <a:xfrm>
            <a:off x="5039355" y="1115122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Tail-rod Instrument Mounting System Standard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7CBD22-93A0-4E91-CB58-34AD10985F4E}"/>
              </a:ext>
            </a:extLst>
          </p:cNvPr>
          <p:cNvSpPr txBox="1"/>
          <p:nvPr/>
        </p:nvSpPr>
        <p:spPr>
          <a:xfrm>
            <a:off x="4338884" y="302860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Vented Actuator Housing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A48C58A-406C-7E4B-8AFC-338AF4F8F273}"/>
              </a:ext>
            </a:extLst>
          </p:cNvPr>
          <p:cNvSpPr txBox="1"/>
          <p:nvPr/>
        </p:nvSpPr>
        <p:spPr>
          <a:xfrm>
            <a:off x="845447" y="2857098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Coal Tar Epoxy Coating on Below Ground Portion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D05E04-7F61-4067-A42D-0B98B242AD27}"/>
              </a:ext>
            </a:extLst>
          </p:cNvPr>
          <p:cNvSpPr txBox="1"/>
          <p:nvPr/>
        </p:nvSpPr>
        <p:spPr>
          <a:xfrm>
            <a:off x="717493" y="364668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Fully Welded Bracket Supports on All Lines</a:t>
            </a:r>
          </a:p>
        </p:txBody>
      </p:sp>
      <p:cxnSp>
        <p:nvCxnSpPr>
          <p:cNvPr id="62" name="Elbow Connector 40">
            <a:extLst>
              <a:ext uri="{FF2B5EF4-FFF2-40B4-BE49-F238E27FC236}">
                <a16:creationId xmlns:a16="http://schemas.microsoft.com/office/drawing/2014/main" id="{A30DD647-D92D-76A4-EDA2-A2C923F65880}"/>
              </a:ext>
            </a:extLst>
          </p:cNvPr>
          <p:cNvCxnSpPr>
            <a:cxnSpLocks/>
          </p:cNvCxnSpPr>
          <p:nvPr/>
        </p:nvCxnSpPr>
        <p:spPr>
          <a:xfrm rot="10800000">
            <a:off x="2187154" y="3168414"/>
            <a:ext cx="1358208" cy="28899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42">
            <a:extLst>
              <a:ext uri="{FF2B5EF4-FFF2-40B4-BE49-F238E27FC236}">
                <a16:creationId xmlns:a16="http://schemas.microsoft.com/office/drawing/2014/main" id="{C1774098-48FA-3993-15FC-ECB6944109F2}"/>
              </a:ext>
            </a:extLst>
          </p:cNvPr>
          <p:cNvCxnSpPr>
            <a:stCxn id="61" idx="3"/>
            <a:endCxn id="51" idx="2"/>
          </p:cNvCxnSpPr>
          <p:nvPr/>
        </p:nvCxnSpPr>
        <p:spPr>
          <a:xfrm>
            <a:off x="2241493" y="3846740"/>
            <a:ext cx="1622845" cy="55092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43">
            <a:extLst>
              <a:ext uri="{FF2B5EF4-FFF2-40B4-BE49-F238E27FC236}">
                <a16:creationId xmlns:a16="http://schemas.microsoft.com/office/drawing/2014/main" id="{FCD2059B-9648-C6D2-C353-C1668D411026}"/>
              </a:ext>
            </a:extLst>
          </p:cNvPr>
          <p:cNvCxnSpPr>
            <a:stCxn id="53" idx="0"/>
            <a:endCxn id="56" idx="1"/>
          </p:cNvCxnSpPr>
          <p:nvPr/>
        </p:nvCxnSpPr>
        <p:spPr>
          <a:xfrm rot="5400000" flipH="1" flipV="1">
            <a:off x="5068360" y="3834176"/>
            <a:ext cx="804479" cy="358430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44">
            <a:extLst>
              <a:ext uri="{FF2B5EF4-FFF2-40B4-BE49-F238E27FC236}">
                <a16:creationId xmlns:a16="http://schemas.microsoft.com/office/drawing/2014/main" id="{CF559DAD-C304-CAB6-40A3-97D834BBC77C}"/>
              </a:ext>
            </a:extLst>
          </p:cNvPr>
          <p:cNvCxnSpPr>
            <a:cxnSpLocks/>
          </p:cNvCxnSpPr>
          <p:nvPr/>
        </p:nvCxnSpPr>
        <p:spPr>
          <a:xfrm flipV="1">
            <a:off x="1872490" y="6122416"/>
            <a:ext cx="2798505" cy="29291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0835289A-F4B6-88A1-560F-FBE34A99302B}"/>
              </a:ext>
            </a:extLst>
          </p:cNvPr>
          <p:cNvSpPr/>
          <p:nvPr/>
        </p:nvSpPr>
        <p:spPr>
          <a:xfrm>
            <a:off x="4245338" y="494859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67" name="Elbow Connector 48">
            <a:extLst>
              <a:ext uri="{FF2B5EF4-FFF2-40B4-BE49-F238E27FC236}">
                <a16:creationId xmlns:a16="http://schemas.microsoft.com/office/drawing/2014/main" id="{7E1A4781-848D-26F6-AF97-97C56FB3223B}"/>
              </a:ext>
            </a:extLst>
          </p:cNvPr>
          <p:cNvCxnSpPr>
            <a:stCxn id="55" idx="3"/>
            <a:endCxn id="66" idx="2"/>
          </p:cNvCxnSpPr>
          <p:nvPr/>
        </p:nvCxnSpPr>
        <p:spPr>
          <a:xfrm>
            <a:off x="2574227" y="4958866"/>
            <a:ext cx="1671111" cy="18022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88DD7D88-3EE7-2B29-139C-C22A6F24BE16}"/>
              </a:ext>
            </a:extLst>
          </p:cNvPr>
          <p:cNvSpPr/>
          <p:nvPr/>
        </p:nvSpPr>
        <p:spPr>
          <a:xfrm>
            <a:off x="3921640" y="666107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69" name="Elbow Connector 34">
            <a:extLst>
              <a:ext uri="{FF2B5EF4-FFF2-40B4-BE49-F238E27FC236}">
                <a16:creationId xmlns:a16="http://schemas.microsoft.com/office/drawing/2014/main" id="{758846E0-17F5-181B-779A-94BDFA86559B}"/>
              </a:ext>
            </a:extLst>
          </p:cNvPr>
          <p:cNvCxnSpPr>
            <a:cxnSpLocks/>
            <a:stCxn id="68" idx="6"/>
            <a:endCxn id="58" idx="1"/>
          </p:cNvCxnSpPr>
          <p:nvPr/>
        </p:nvCxnSpPr>
        <p:spPr>
          <a:xfrm>
            <a:off x="4302640" y="856607"/>
            <a:ext cx="736715" cy="53551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00D157E-58D2-0979-6966-72EDFED9AC9B}"/>
              </a:ext>
            </a:extLst>
          </p:cNvPr>
          <p:cNvSpPr txBox="1"/>
          <p:nvPr/>
        </p:nvSpPr>
        <p:spPr>
          <a:xfrm>
            <a:off x="9497313" y="4163337"/>
            <a:ext cx="1281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Electro-Hydraulic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Actuator Power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(Linear Output)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620F3C0-F7B5-A497-00C5-0E02A570D549}"/>
              </a:ext>
            </a:extLst>
          </p:cNvPr>
          <p:cNvSpPr txBox="1"/>
          <p:nvPr/>
        </p:nvSpPr>
        <p:spPr>
          <a:xfrm>
            <a:off x="243870" y="1195753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RCVC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Red Circle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Valve Controller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(Electronic)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3832E85-05DD-796E-78A9-B3D55828F250}"/>
              </a:ext>
            </a:extLst>
          </p:cNvPr>
          <p:cNvSpPr/>
          <p:nvPr/>
        </p:nvSpPr>
        <p:spPr>
          <a:xfrm>
            <a:off x="1901892" y="120162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D186CEC-DC71-9065-14C6-36AC4B8B146B}"/>
              </a:ext>
            </a:extLst>
          </p:cNvPr>
          <p:cNvSpPr/>
          <p:nvPr/>
        </p:nvSpPr>
        <p:spPr>
          <a:xfrm>
            <a:off x="3219282" y="125834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74" name="Elbow Connector 34">
            <a:extLst>
              <a:ext uri="{FF2B5EF4-FFF2-40B4-BE49-F238E27FC236}">
                <a16:creationId xmlns:a16="http://schemas.microsoft.com/office/drawing/2014/main" id="{E9FBB22B-8235-8226-5E80-3F74BEDF3659}"/>
              </a:ext>
            </a:extLst>
          </p:cNvPr>
          <p:cNvCxnSpPr>
            <a:cxnSpLocks/>
            <a:endCxn id="73" idx="0"/>
          </p:cNvCxnSpPr>
          <p:nvPr/>
        </p:nvCxnSpPr>
        <p:spPr>
          <a:xfrm flipV="1">
            <a:off x="2241493" y="1258346"/>
            <a:ext cx="1168289" cy="133775"/>
          </a:xfrm>
          <a:prstGeom prst="bentConnector4">
            <a:avLst>
              <a:gd name="adj1" fmla="val 41847"/>
              <a:gd name="adj2" fmla="val 27088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3D8EE52A-F147-2E6F-EE46-C5254F13FC09}"/>
              </a:ext>
            </a:extLst>
          </p:cNvPr>
          <p:cNvSpPr/>
          <p:nvPr/>
        </p:nvSpPr>
        <p:spPr>
          <a:xfrm>
            <a:off x="3957665" y="175254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6A8A673-69E7-B928-E141-85FDF153E551}"/>
              </a:ext>
            </a:extLst>
          </p:cNvPr>
          <p:cNvSpPr/>
          <p:nvPr/>
        </p:nvSpPr>
        <p:spPr>
          <a:xfrm>
            <a:off x="8065215" y="2305348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77" name="Elbow Connector 34">
            <a:extLst>
              <a:ext uri="{FF2B5EF4-FFF2-40B4-BE49-F238E27FC236}">
                <a16:creationId xmlns:a16="http://schemas.microsoft.com/office/drawing/2014/main" id="{DC109877-8B25-30EE-44E9-273DF317F451}"/>
              </a:ext>
            </a:extLst>
          </p:cNvPr>
          <p:cNvCxnSpPr>
            <a:cxnSpLocks/>
            <a:stCxn id="75" idx="6"/>
            <a:endCxn id="76" idx="2"/>
          </p:cNvCxnSpPr>
          <p:nvPr/>
        </p:nvCxnSpPr>
        <p:spPr>
          <a:xfrm>
            <a:off x="4338665" y="1943046"/>
            <a:ext cx="3726550" cy="552802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15937B2-7E66-9B5B-D514-7AF7C77A45E0}"/>
              </a:ext>
            </a:extLst>
          </p:cNvPr>
          <p:cNvSpPr txBox="1"/>
          <p:nvPr/>
        </p:nvSpPr>
        <p:spPr>
          <a:xfrm>
            <a:off x="8809120" y="1485087"/>
            <a:ext cx="12812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HMI 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Control Enclosure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3E95E-3BAC-4495-82F0-690EBAABFC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573" y="5677853"/>
            <a:ext cx="547128" cy="84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C444D1-E242-84F8-B88E-11A3EDC92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847" y="5850524"/>
            <a:ext cx="628976" cy="6289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982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BD1270CEEB1F4DA1DA0F7456899640" ma:contentTypeVersion="23" ma:contentTypeDescription="Create a new document." ma:contentTypeScope="" ma:versionID="e34f990b03d656f8fa5ccd4e423c6108">
  <xsd:schema xmlns:xsd="http://www.w3.org/2001/XMLSchema" xmlns:xs="http://www.w3.org/2001/XMLSchema" xmlns:p="http://schemas.microsoft.com/office/2006/metadata/properties" xmlns:ns2="594ccc29-8b8d-4e88-a335-ae3dcc58542c" xmlns:ns3="cd76c63a-6689-420e-93f7-204fe579ce79" targetNamespace="http://schemas.microsoft.com/office/2006/metadata/properties" ma:root="true" ma:fieldsID="9faeed11941835f295a9813cd6d3ff85" ns2:_="" ns3:_="">
    <xsd:import namespace="594ccc29-8b8d-4e88-a335-ae3dcc58542c"/>
    <xsd:import namespace="cd76c63a-6689-420e-93f7-204fe579ce79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ccc29-8b8d-4e88-a335-ae3dcc58542c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fe888570-7443-4ea2-aa67-41bc7d5411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6c63a-6689-420e-93f7-204fe579ce7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3ddda059-7c0b-43d8-907e-dff02cd1b54e}" ma:internalName="TaxCatchAll" ma:showField="CatchAllData" ma:web="cd76c63a-6689-420e-93f7-204fe579ce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4ccc29-8b8d-4e88-a335-ae3dcc58542c">
      <Terms xmlns="http://schemas.microsoft.com/office/infopath/2007/PartnerControls"/>
    </lcf76f155ced4ddcb4097134ff3c332f>
    <MigrationWizIdSecurityGroups xmlns="594ccc29-8b8d-4e88-a335-ae3dcc58542c" xsi:nil="true"/>
    <TaxCatchAll xmlns="cd76c63a-6689-420e-93f7-204fe579ce79" xsi:nil="true"/>
    <MigrationWizIdPermissionLevels xmlns="594ccc29-8b8d-4e88-a335-ae3dcc58542c" xsi:nil="true"/>
    <MigrationWizId xmlns="594ccc29-8b8d-4e88-a335-ae3dcc58542c" xsi:nil="true"/>
    <MigrationWizIdPermissions xmlns="594ccc29-8b8d-4e88-a335-ae3dcc58542c" xsi:nil="true"/>
    <MigrationWizIdDocumentLibraryPermissions xmlns="594ccc29-8b8d-4e88-a335-ae3dcc5854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4154A3-B01D-4BE0-84BE-DF93183F8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4ccc29-8b8d-4e88-a335-ae3dcc58542c"/>
    <ds:schemaRef ds:uri="cd76c63a-6689-420e-93f7-204fe579ce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14531F-2976-44C0-A083-33839D9879D0}">
  <ds:schemaRefs>
    <ds:schemaRef ds:uri="http://schemas.microsoft.com/office/2006/metadata/properties"/>
    <ds:schemaRef ds:uri="http://schemas.microsoft.com/office/infopath/2007/PartnerControls"/>
    <ds:schemaRef ds:uri="594ccc29-8b8d-4e88-a335-ae3dcc58542c"/>
    <ds:schemaRef ds:uri="cd76c63a-6689-420e-93f7-204fe579ce79"/>
  </ds:schemaRefs>
</ds:datastoreItem>
</file>

<file path=customXml/itemProps3.xml><?xml version="1.0" encoding="utf-8"?>
<ds:datastoreItem xmlns:ds="http://schemas.openxmlformats.org/officeDocument/2006/customXml" ds:itemID="{191404E3-A7C1-4915-A5CC-6AC70D0954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1727</Words>
  <Application>Microsoft Office PowerPoint</Application>
  <PresentationFormat>Widescreen</PresentationFormat>
  <Paragraphs>412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Garvey</dc:creator>
  <cp:lastModifiedBy>Alan Bradford</cp:lastModifiedBy>
  <cp:revision>4</cp:revision>
  <dcterms:created xsi:type="dcterms:W3CDTF">2023-07-19T15:39:44Z</dcterms:created>
  <dcterms:modified xsi:type="dcterms:W3CDTF">2023-07-24T15:08:36Z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0x01010010BD1270CEEB1F4DA1DA0F7456899640</vt:lpwstr>
  </property>
  <property fmtid="{D5CDD505-2E9C-101B-9397-08002B2CF9AE}" pid="3" name="MediaServiceImageTags">
    <vt:lpwstr/>
  </property>
</Properties>
</file>