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8"/>
  </p:notesMasterIdLst>
  <p:sldIdLst>
    <p:sldId id="264" r:id="rId5"/>
    <p:sldId id="367" r:id="rId6"/>
    <p:sldId id="350" r:id="rId7"/>
    <p:sldId id="362" r:id="rId8"/>
    <p:sldId id="363" r:id="rId9"/>
    <p:sldId id="364" r:id="rId10"/>
    <p:sldId id="351" r:id="rId11"/>
    <p:sldId id="370" r:id="rId12"/>
    <p:sldId id="365" r:id="rId13"/>
    <p:sldId id="366" r:id="rId14"/>
    <p:sldId id="352" r:id="rId15"/>
    <p:sldId id="313" r:id="rId16"/>
    <p:sldId id="369" r:id="rId17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A6A6"/>
    <a:srgbClr val="4472C4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0195EC-C097-4AA9-9CBA-4FDEE0F37D56}" v="1" dt="2020-03-10T22:01:53.3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41" autoAdjust="0"/>
    <p:restoredTop sz="86417" autoAdjust="0"/>
  </p:normalViewPr>
  <p:slideViewPr>
    <p:cSldViewPr snapToGrid="0">
      <p:cViewPr varScale="1">
        <p:scale>
          <a:sx n="72" d="100"/>
          <a:sy n="72" d="100"/>
        </p:scale>
        <p:origin x="2040" y="67"/>
      </p:cViewPr>
      <p:guideLst/>
    </p:cSldViewPr>
  </p:slideViewPr>
  <p:outlineViewPr>
    <p:cViewPr>
      <p:scale>
        <a:sx n="33" d="100"/>
        <a:sy n="33" d="100"/>
      </p:scale>
      <p:origin x="0" y="-14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5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Garvey" userId="84c10472-1f75-46a0-b1ff-29a52fddf3bb" providerId="ADAL" clId="{FE0195EC-C097-4AA9-9CBA-4FDEE0F37D56}"/>
    <pc:docChg chg="modSld modMainMaster">
      <pc:chgData name="Michael Garvey" userId="84c10472-1f75-46a0-b1ff-29a52fddf3bb" providerId="ADAL" clId="{FE0195EC-C097-4AA9-9CBA-4FDEE0F37D56}" dt="2020-03-10T22:01:53.387" v="2"/>
      <pc:docMkLst>
        <pc:docMk/>
      </pc:docMkLst>
      <pc:sldChg chg="modTransition">
        <pc:chgData name="Michael Garvey" userId="84c10472-1f75-46a0-b1ff-29a52fddf3bb" providerId="ADAL" clId="{FE0195EC-C097-4AA9-9CBA-4FDEE0F37D56}" dt="2020-03-10T22:01:53.387" v="2"/>
        <pc:sldMkLst>
          <pc:docMk/>
          <pc:sldMk cId="4078610551" sldId="369"/>
        </pc:sldMkLst>
      </pc:sldChg>
      <pc:sldMasterChg chg="modSldLayout">
        <pc:chgData name="Michael Garvey" userId="84c10472-1f75-46a0-b1ff-29a52fddf3bb" providerId="ADAL" clId="{FE0195EC-C097-4AA9-9CBA-4FDEE0F37D56}" dt="2020-03-10T22:01:27.257" v="1" actId="1076"/>
        <pc:sldMasterMkLst>
          <pc:docMk/>
          <pc:sldMasterMk cId="3883856898" sldId="2147483660"/>
        </pc:sldMasterMkLst>
        <pc:sldLayoutChg chg="modSp">
          <pc:chgData name="Michael Garvey" userId="84c10472-1f75-46a0-b1ff-29a52fddf3bb" providerId="ADAL" clId="{FE0195EC-C097-4AA9-9CBA-4FDEE0F37D56}" dt="2020-03-10T22:01:27.257" v="1" actId="1076"/>
          <pc:sldLayoutMkLst>
            <pc:docMk/>
            <pc:sldMasterMk cId="3883856898" sldId="2147483660"/>
            <pc:sldLayoutMk cId="3637372014" sldId="2147483666"/>
          </pc:sldLayoutMkLst>
          <pc:spChg chg="mod">
            <ac:chgData name="Michael Garvey" userId="84c10472-1f75-46a0-b1ff-29a52fddf3bb" providerId="ADAL" clId="{FE0195EC-C097-4AA9-9CBA-4FDEE0F37D56}" dt="2020-03-10T22:01:27.257" v="1" actId="1076"/>
            <ac:spMkLst>
              <pc:docMk/>
              <pc:sldMasterMk cId="3883856898" sldId="2147483660"/>
              <pc:sldLayoutMk cId="3637372014" sldId="2147483666"/>
              <ac:spMk id="2" creationId="{00000000-0000-0000-0000-000000000000}"/>
            </ac:spMkLst>
          </pc:spChg>
          <pc:spChg chg="ord">
            <ac:chgData name="Michael Garvey" userId="84c10472-1f75-46a0-b1ff-29a52fddf3bb" providerId="ADAL" clId="{FE0195EC-C097-4AA9-9CBA-4FDEE0F37D56}" dt="2020-03-10T22:01:19.555" v="0" actId="171"/>
            <ac:spMkLst>
              <pc:docMk/>
              <pc:sldMasterMk cId="3883856898" sldId="2147483660"/>
              <pc:sldLayoutMk cId="3637372014" sldId="2147483666"/>
              <ac:spMk id="6" creationId="{67C6003C-7BDD-4036-9503-F141C116AA25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2844B4-D1DC-48F5-9DAA-9220A65B32D6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1446BA-BC07-4852-89B0-DB0F66DD2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605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13822-420E-4F85-8C96-89973FCF4E60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53545EC7-8249-4CA6-9305-CA2BE634B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83708-ADE2-470F-814E-22E909A435E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BE990C-20B2-4D5B-85B8-888937F3DE8E}"/>
              </a:ext>
            </a:extLst>
          </p:cNvPr>
          <p:cNvSpPr/>
          <p:nvPr userDrawn="1"/>
        </p:nvSpPr>
        <p:spPr>
          <a:xfrm>
            <a:off x="0" y="0"/>
            <a:ext cx="9144000" cy="4445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015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13822-420E-4F85-8C96-89973FCF4E60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83708-ADE2-470F-814E-22E909A435E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2CB10B-A439-4857-B36D-9A3B9ED74DE2}"/>
              </a:ext>
            </a:extLst>
          </p:cNvPr>
          <p:cNvSpPr/>
          <p:nvPr userDrawn="1"/>
        </p:nvSpPr>
        <p:spPr>
          <a:xfrm>
            <a:off x="0" y="0"/>
            <a:ext cx="9144000" cy="4445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82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13822-420E-4F85-8C96-89973FCF4E60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83708-ADE2-470F-814E-22E909A435E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74383-BA7B-4B1E-A72C-2970D8C10553}"/>
              </a:ext>
            </a:extLst>
          </p:cNvPr>
          <p:cNvSpPr/>
          <p:nvPr userDrawn="1"/>
        </p:nvSpPr>
        <p:spPr>
          <a:xfrm>
            <a:off x="0" y="0"/>
            <a:ext cx="9144000" cy="4445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203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13822-420E-4F85-8C96-89973FCF4E60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83708-ADE2-470F-814E-22E909A435E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EACDD5-9287-4424-82E8-C5B0459FCE42}"/>
              </a:ext>
            </a:extLst>
          </p:cNvPr>
          <p:cNvSpPr/>
          <p:nvPr userDrawn="1"/>
        </p:nvSpPr>
        <p:spPr>
          <a:xfrm>
            <a:off x="0" y="0"/>
            <a:ext cx="9144000" cy="4445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473EBAC-4ADC-45C7-B12D-C0A456269768}"/>
              </a:ext>
            </a:extLst>
          </p:cNvPr>
          <p:cNvSpPr txBox="1">
            <a:spLocks/>
          </p:cNvSpPr>
          <p:nvPr userDrawn="1"/>
        </p:nvSpPr>
        <p:spPr>
          <a:xfrm>
            <a:off x="-1" y="0"/>
            <a:ext cx="9143999" cy="444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622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13822-420E-4F85-8C96-89973FCF4E60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BE68DA4E-A0D3-416E-9E6C-9696EB9DE5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83708-ADE2-470F-814E-22E909A435E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1AEEAA-33D1-43BD-9B9D-77E0B5AE8692}"/>
              </a:ext>
            </a:extLst>
          </p:cNvPr>
          <p:cNvSpPr/>
          <p:nvPr userDrawn="1"/>
        </p:nvSpPr>
        <p:spPr>
          <a:xfrm>
            <a:off x="0" y="0"/>
            <a:ext cx="9144000" cy="4445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249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13822-420E-4F85-8C96-89973FCF4E60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0D36FA05-45E3-4095-9BAB-FD1B8BAF247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83708-ADE2-470F-814E-22E909A435E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29E2F33-4609-4928-AC44-7191BF7C4395}"/>
              </a:ext>
            </a:extLst>
          </p:cNvPr>
          <p:cNvSpPr/>
          <p:nvPr userDrawn="1"/>
        </p:nvSpPr>
        <p:spPr>
          <a:xfrm>
            <a:off x="0" y="0"/>
            <a:ext cx="9144000" cy="4445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325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13822-420E-4F85-8C96-89973FCF4E60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83708-ADE2-470F-814E-22E909A435E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A824121-E111-4DB9-85F9-CE9E96168B48}"/>
              </a:ext>
            </a:extLst>
          </p:cNvPr>
          <p:cNvSpPr/>
          <p:nvPr userDrawn="1"/>
        </p:nvSpPr>
        <p:spPr>
          <a:xfrm>
            <a:off x="0" y="0"/>
            <a:ext cx="9144000" cy="4445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421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13822-420E-4F85-8C96-89973FCF4E60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D430C91F-34C5-4D00-B43C-28E74FA43D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C6003C-7BDD-4036-9503-F141C116AA25}"/>
              </a:ext>
            </a:extLst>
          </p:cNvPr>
          <p:cNvSpPr/>
          <p:nvPr userDrawn="1"/>
        </p:nvSpPr>
        <p:spPr>
          <a:xfrm>
            <a:off x="0" y="0"/>
            <a:ext cx="9144000" cy="4445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69065"/>
            <a:ext cx="2057400" cy="365125"/>
          </a:xfrm>
        </p:spPr>
        <p:txBody>
          <a:bodyPr/>
          <a:lstStyle/>
          <a:p>
            <a:fld id="{46283708-ADE2-470F-814E-22E909A435E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444500"/>
          </a:xfrm>
        </p:spPr>
        <p:txBody>
          <a:bodyPr>
            <a:normAutofit/>
          </a:bodyPr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BF8769-DDEF-4A9E-9606-2DFFA02D74CB}"/>
              </a:ext>
            </a:extLst>
          </p:cNvPr>
          <p:cNvSpPr/>
          <p:nvPr userDrawn="1"/>
        </p:nvSpPr>
        <p:spPr>
          <a:xfrm>
            <a:off x="89051" y="6413128"/>
            <a:ext cx="20441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RCVC Updates MAR 2020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D4A3ED9-794D-44B9-92CA-00D415EF61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7569" y="6361529"/>
            <a:ext cx="1701559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372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13822-420E-4F85-8C96-89973FCF4E60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B157E829-2DD4-4726-8B52-7718C9FADA6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83708-ADE2-470F-814E-22E909A435E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A4A702-6540-421D-8490-163E023E6FF0}"/>
              </a:ext>
            </a:extLst>
          </p:cNvPr>
          <p:cNvSpPr/>
          <p:nvPr userDrawn="1"/>
        </p:nvSpPr>
        <p:spPr>
          <a:xfrm>
            <a:off x="0" y="0"/>
            <a:ext cx="9144000" cy="4445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529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13822-420E-4F85-8C96-89973FCF4E60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83708-ADE2-470F-814E-22E909A435E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3703A5-F0DD-4B50-BC70-ADB058C64653}"/>
              </a:ext>
            </a:extLst>
          </p:cNvPr>
          <p:cNvSpPr/>
          <p:nvPr userDrawn="1"/>
        </p:nvSpPr>
        <p:spPr>
          <a:xfrm>
            <a:off x="0" y="0"/>
            <a:ext cx="9144000" cy="4445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562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13822-420E-4F85-8C96-89973FCF4E60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83708-ADE2-470F-814E-22E909A435E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1F5673B-A66B-4296-A28E-407713620EF8}"/>
              </a:ext>
            </a:extLst>
          </p:cNvPr>
          <p:cNvSpPr/>
          <p:nvPr userDrawn="1"/>
        </p:nvSpPr>
        <p:spPr>
          <a:xfrm>
            <a:off x="0" y="0"/>
            <a:ext cx="9144000" cy="4445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523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13822-420E-4F85-8C96-89973FCF4E60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C5742-C4D0-40A1-AB22-6F7F0A59A97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83708-ADE2-470F-814E-22E909A435E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9D1B28-8AC4-48AA-8ED9-E4246426E660}"/>
              </a:ext>
            </a:extLst>
          </p:cNvPr>
          <p:cNvSpPr/>
          <p:nvPr userDrawn="1"/>
        </p:nvSpPr>
        <p:spPr>
          <a:xfrm>
            <a:off x="0" y="0"/>
            <a:ext cx="9144000" cy="4445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051" y="87337"/>
            <a:ext cx="8958979" cy="258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3856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vrgcontrols/" TargetMode="External"/><Relationship Id="rId13" Type="http://schemas.openxmlformats.org/officeDocument/2006/relationships/image" Target="../media/image4.png"/><Relationship Id="rId3" Type="http://schemas.openxmlformats.org/officeDocument/2006/relationships/hyperlink" Target="http://www.vrgcontrols.com/" TargetMode="External"/><Relationship Id="rId7" Type="http://schemas.openxmlformats.org/officeDocument/2006/relationships/hyperlink" Target="https://www.tech365.nl/youtube-ondergaat-metamorfose-inclusief-nieuw-logo/" TargetMode="External"/><Relationship Id="rId12" Type="http://schemas.openxmlformats.org/officeDocument/2006/relationships/hyperlink" Target="https://commons.wikimedia.org/wiki/File:LinkedIn_Logo.svg" TargetMode="External"/><Relationship Id="rId2" Type="http://schemas.openxmlformats.org/officeDocument/2006/relationships/hyperlink" Target="mailto:MGarvey@VRGControls.com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g"/><Relationship Id="rId11" Type="http://schemas.openxmlformats.org/officeDocument/2006/relationships/image" Target="../media/image16.png"/><Relationship Id="rId5" Type="http://schemas.openxmlformats.org/officeDocument/2006/relationships/hyperlink" Target="https://www.youtube.com/channel/UCRUcSQBwek_Hlo4TXCXVxcw" TargetMode="External"/><Relationship Id="rId10" Type="http://schemas.openxmlformats.org/officeDocument/2006/relationships/hyperlink" Target="http://fhlogo.blogspot.com/2011/03/facebook.html" TargetMode="External"/><Relationship Id="rId4" Type="http://schemas.openxmlformats.org/officeDocument/2006/relationships/image" Target="../media/image13.jpg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hyperlink" Target="https://www.travelfield.org/aboutus-startup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365948-DFE2-4ADF-9C14-09AD648B19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6834"/>
            <a:ext cx="7444864" cy="6341165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B2FD8665-5410-463D-9170-7B624A2EF1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146" y="1004046"/>
            <a:ext cx="2937855" cy="445545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490AA1C-F51E-4AB6-AD57-C1E7EFC21A8E}"/>
              </a:ext>
            </a:extLst>
          </p:cNvPr>
          <p:cNvSpPr/>
          <p:nvPr/>
        </p:nvSpPr>
        <p:spPr>
          <a:xfrm>
            <a:off x="7333861" y="6414164"/>
            <a:ext cx="1464906" cy="2478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96D558-FAEA-449F-B7D6-BD398431F524}"/>
              </a:ext>
            </a:extLst>
          </p:cNvPr>
          <p:cNvSpPr txBox="1"/>
          <p:nvPr/>
        </p:nvSpPr>
        <p:spPr>
          <a:xfrm>
            <a:off x="4267200" y="1801252"/>
            <a:ext cx="4876799" cy="3947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itchFamily="34" charset="0"/>
                <a:cs typeface="Arial" pitchFamily="34" charset="0"/>
              </a:rPr>
              <a:t>RCVC Red Circle Valve Controller</a:t>
            </a:r>
          </a:p>
          <a:p>
            <a:pPr algn="ctr"/>
            <a:endParaRPr lang="en-US" sz="40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000" b="1" dirty="0">
                <a:latin typeface="Arial" pitchFamily="34" charset="0"/>
                <a:cs typeface="Arial" pitchFamily="34" charset="0"/>
              </a:rPr>
              <a:t>Common Tasks</a:t>
            </a:r>
          </a:p>
          <a:p>
            <a:pPr algn="ctr"/>
            <a:r>
              <a:rPr lang="en-US" sz="4000" b="1" dirty="0">
                <a:latin typeface="Arial" pitchFamily="34" charset="0"/>
                <a:cs typeface="Arial" pitchFamily="34" charset="0"/>
              </a:rPr>
              <a:t>Troubleshooting</a:t>
            </a:r>
          </a:p>
          <a:p>
            <a:pPr algn="ctr"/>
            <a:r>
              <a:rPr lang="en-US" sz="4000" b="1" dirty="0">
                <a:latin typeface="Arial" pitchFamily="34" charset="0"/>
                <a:cs typeface="Arial" pitchFamily="34" charset="0"/>
              </a:rPr>
              <a:t>Software Updates</a:t>
            </a:r>
          </a:p>
          <a:p>
            <a:pPr algn="ctr"/>
            <a:r>
              <a:rPr lang="en-US" sz="1050" b="1" dirty="0" err="1">
                <a:latin typeface="Arial" pitchFamily="34" charset="0"/>
                <a:cs typeface="Arial" pitchFamily="34" charset="0"/>
              </a:rPr>
              <a:t>ver</a:t>
            </a:r>
            <a:r>
              <a:rPr lang="en-US" sz="1050" b="1" dirty="0">
                <a:latin typeface="Arial" pitchFamily="34" charset="0"/>
                <a:cs typeface="Arial" pitchFamily="34" charset="0"/>
              </a:rPr>
              <a:t> 030620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DCEEA9-F82C-4F7E-98DD-5E0440EDFD6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838" t="-4343"/>
          <a:stretch/>
        </p:blipFill>
        <p:spPr>
          <a:xfrm>
            <a:off x="7319327" y="345891"/>
            <a:ext cx="1804791" cy="51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116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9C8AA-85C6-43F5-836C-D2F48C08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RCVC - Common Troubleshooting – Auto / Manual Lock 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C36C8B-45C2-4E20-A303-42F60025B6CC}"/>
              </a:ext>
            </a:extLst>
          </p:cNvPr>
          <p:cNvSpPr txBox="1"/>
          <p:nvPr/>
        </p:nvSpPr>
        <p:spPr>
          <a:xfrm>
            <a:off x="196959" y="647229"/>
            <a:ext cx="74003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1" indent="-2286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With the current software sometimes the RCVC will stay locked in automatic mode and can not be changed to manual mode when using the scroll wheel. </a:t>
            </a:r>
          </a:p>
          <a:p>
            <a:pPr marL="228600" lvl="1" indent="-2286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This can be fixed by power cycling the unit or by clicking the automatic and manual buttons on the software.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124965-DFB4-4D9D-B56C-0FEAD98B93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838" t="-4343"/>
          <a:stretch/>
        </p:blipFill>
        <p:spPr>
          <a:xfrm>
            <a:off x="7319327" y="345891"/>
            <a:ext cx="1804791" cy="515266"/>
          </a:xfrm>
          <a:prstGeom prst="rect">
            <a:avLst/>
          </a:prstGeom>
        </p:spPr>
      </p:pic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3844B71D-3054-431F-853C-A8186D3EB4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10" y="2432320"/>
            <a:ext cx="7572375" cy="27813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0565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9C8AA-85C6-43F5-836C-D2F48C08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RCVC – New Software Interface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065AED7-6B38-4429-8A8E-BFBB59D73B8E}"/>
              </a:ext>
            </a:extLst>
          </p:cNvPr>
          <p:cNvSpPr/>
          <p:nvPr/>
        </p:nvSpPr>
        <p:spPr>
          <a:xfrm>
            <a:off x="228600" y="765387"/>
            <a:ext cx="434340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Ability to view and save Event logs as a PDF</a:t>
            </a:r>
          </a:p>
          <a:p>
            <a:pPr marL="228600" indent="-2286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Easier to use interface with simplified value adjustments. </a:t>
            </a:r>
          </a:p>
          <a:p>
            <a:pPr marL="228600" indent="-2286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Easier and more accurate Remote calibration features.</a:t>
            </a:r>
          </a:p>
          <a:p>
            <a:pPr marL="228600" indent="-2286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More reliable and stable USB connection (new USB Connector)</a:t>
            </a:r>
          </a:p>
          <a:p>
            <a:pPr marL="228600" indent="-2286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Auto-calibration for Balluff/Westlock Feedback to RCVC</a:t>
            </a:r>
          </a:p>
          <a:p>
            <a:pPr marL="228600" indent="-2286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Program stores setup files for ease of use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44694D-F2B8-4840-A5FE-5641571F60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838" t="-4343"/>
          <a:stretch/>
        </p:blipFill>
        <p:spPr>
          <a:xfrm>
            <a:off x="7319327" y="345891"/>
            <a:ext cx="1804791" cy="51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078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22C33-821D-47CF-A59E-C8D5A71F4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</a:t>
            </a:r>
            <a:r>
              <a:rPr lang="en-US" baseline="0" dirty="0"/>
              <a:t> Contact Information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7C44AC0-D060-41D6-931D-3FCA5B128150}"/>
              </a:ext>
            </a:extLst>
          </p:cNvPr>
          <p:cNvGrpSpPr/>
          <p:nvPr/>
        </p:nvGrpSpPr>
        <p:grpSpPr>
          <a:xfrm>
            <a:off x="335181" y="894284"/>
            <a:ext cx="7667638" cy="4031873"/>
            <a:chOff x="335181" y="894284"/>
            <a:chExt cx="7667638" cy="403187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698141E-42EE-4541-A745-F411C193A1D6}"/>
                </a:ext>
              </a:extLst>
            </p:cNvPr>
            <p:cNvSpPr txBox="1"/>
            <p:nvPr/>
          </p:nvSpPr>
          <p:spPr>
            <a:xfrm>
              <a:off x="335181" y="894284"/>
              <a:ext cx="5111015" cy="4031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VRG Controls, LLC</a:t>
              </a:r>
            </a:p>
            <a:p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Toll-Free: +844-FLOW-VRG (USA &amp; CANADA)</a:t>
              </a:r>
            </a:p>
            <a:p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e-Mail: </a:t>
              </a:r>
              <a:r>
                <a:rPr lang="en-US" sz="1400" b="1" u="sng" dirty="0">
                  <a:latin typeface="Arial" panose="020B0604020202020204" pitchFamily="34" charset="0"/>
                  <a:cs typeface="Arial" panose="020B0604020202020204" pitchFamily="34" charset="0"/>
                  <a:hlinkClick r:id="rId2"/>
                </a:rPr>
                <a:t>Sales@VRGControls.com</a:t>
              </a: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1400" b="1" u="sng" dirty="0">
                  <a:latin typeface="Arial" panose="020B0604020202020204" pitchFamily="34" charset="0"/>
                  <a:cs typeface="Arial" panose="020B0604020202020204" pitchFamily="34" charset="0"/>
                  <a:hlinkClick r:id="rId3"/>
                </a:rPr>
                <a:t>www.VRGControls.com</a:t>
              </a: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VRG Controls, LLC</a:t>
              </a:r>
            </a:p>
            <a:p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1199 Flex Court, Unit B</a:t>
              </a:r>
            </a:p>
            <a:p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Lake Zurich, Illinois 60047 USA</a:t>
              </a:r>
            </a:p>
            <a:p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</a:p>
            <a:p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VRG Controls, LLC</a:t>
              </a:r>
            </a:p>
            <a:p>
              <a:r>
                <a:rPr lang="en-US" sz="14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Solutions for Natural Gas!</a:t>
              </a: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dirty="0"/>
            </a:p>
          </p:txBody>
        </p:sp>
        <p:pic>
          <p:nvPicPr>
            <p:cNvPr id="10" name="Picture 9" descr="abs-anab-iso-9001-2015">
              <a:extLst>
                <a:ext uri="{FF2B5EF4-FFF2-40B4-BE49-F238E27FC236}">
                  <a16:creationId xmlns:a16="http://schemas.microsoft.com/office/drawing/2014/main" id="{BCADA34A-F80D-498C-8E52-7775E2388144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279" y="3383279"/>
              <a:ext cx="1238250" cy="666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Picture 22">
              <a:hlinkClick r:id="rId5"/>
              <a:extLst>
                <a:ext uri="{FF2B5EF4-FFF2-40B4-BE49-F238E27FC236}">
                  <a16:creationId xmlns:a16="http://schemas.microsoft.com/office/drawing/2014/main" id="{F79B9C40-08A8-4430-8696-E54935420E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rcRect t="22035" b="26182"/>
            <a:stretch/>
          </p:blipFill>
          <p:spPr>
            <a:xfrm>
              <a:off x="6174019" y="2763378"/>
              <a:ext cx="1828800" cy="453212"/>
            </a:xfrm>
            <a:prstGeom prst="rect">
              <a:avLst/>
            </a:prstGeom>
          </p:spPr>
        </p:pic>
        <p:pic>
          <p:nvPicPr>
            <p:cNvPr id="24" name="Picture 23">
              <a:hlinkClick r:id="rId8"/>
              <a:extLst>
                <a:ext uri="{FF2B5EF4-FFF2-40B4-BE49-F238E27FC236}">
                  <a16:creationId xmlns:a16="http://schemas.microsoft.com/office/drawing/2014/main" id="{DF0432ED-830A-4049-8A47-30E5E5ABD6F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0"/>
                </a:ext>
              </a:extLst>
            </a:blip>
            <a:stretch>
              <a:fillRect/>
            </a:stretch>
          </p:blipFill>
          <p:spPr>
            <a:xfrm>
              <a:off x="6174019" y="1836842"/>
              <a:ext cx="1828800" cy="588873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87B37C2A-E576-4815-8026-664961A87B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2"/>
                </a:ext>
              </a:extLst>
            </a:blip>
            <a:stretch>
              <a:fillRect/>
            </a:stretch>
          </p:blipFill>
          <p:spPr>
            <a:xfrm>
              <a:off x="6174019" y="3554253"/>
              <a:ext cx="1828800" cy="495776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B66C42D-AAA5-44F8-8F37-D65CF3864AF0}"/>
                </a:ext>
              </a:extLst>
            </p:cNvPr>
            <p:cNvSpPr/>
            <p:nvPr/>
          </p:nvSpPr>
          <p:spPr>
            <a:xfrm>
              <a:off x="6174019" y="1298679"/>
              <a:ext cx="13516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Follow Us: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8114F6FB-C92A-408F-9A08-63786FA030CA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28838" t="-4343"/>
          <a:stretch/>
        </p:blipFill>
        <p:spPr>
          <a:xfrm>
            <a:off x="7319327" y="345891"/>
            <a:ext cx="1804791" cy="51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369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9C8AA-85C6-43F5-836C-D2F48C08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RCVC – New Software Interface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44694D-F2B8-4840-A5FE-5641571F60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838" t="-4343"/>
          <a:stretch/>
        </p:blipFill>
        <p:spPr>
          <a:xfrm>
            <a:off x="7319327" y="345891"/>
            <a:ext cx="1804791" cy="515266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700D94FB-383A-4B1D-906F-6C262823D381}"/>
              </a:ext>
            </a:extLst>
          </p:cNvPr>
          <p:cNvGrpSpPr/>
          <p:nvPr/>
        </p:nvGrpSpPr>
        <p:grpSpPr>
          <a:xfrm>
            <a:off x="2792852" y="133350"/>
            <a:ext cx="6583680" cy="6583680"/>
            <a:chOff x="2792852" y="133350"/>
            <a:chExt cx="6583680" cy="658368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89E96D7-D3FF-4A69-848B-5B8384D21E89}"/>
                </a:ext>
              </a:extLst>
            </p:cNvPr>
            <p:cNvSpPr/>
            <p:nvPr/>
          </p:nvSpPr>
          <p:spPr>
            <a:xfrm>
              <a:off x="2792852" y="133350"/>
              <a:ext cx="6583680" cy="658368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BE37BFC-A49C-493F-A156-D3F719338EC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50052" y="590550"/>
              <a:ext cx="5669280" cy="5669280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A8C766B-F36D-4C87-99F8-890EE92330F4}"/>
                </a:ext>
              </a:extLst>
            </p:cNvPr>
            <p:cNvSpPr/>
            <p:nvPr/>
          </p:nvSpPr>
          <p:spPr>
            <a:xfrm>
              <a:off x="3993955" y="1891665"/>
              <a:ext cx="4181475" cy="30670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D30B523-6DB2-4054-9D58-654DE9D40118}"/>
                </a:ext>
              </a:extLst>
            </p:cNvPr>
            <p:cNvSpPr/>
            <p:nvPr/>
          </p:nvSpPr>
          <p:spPr>
            <a:xfrm>
              <a:off x="3993954" y="1891665"/>
              <a:ext cx="4181475" cy="41529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0678E16-EB09-4E48-BA2C-C5851507AC32}"/>
                </a:ext>
              </a:extLst>
            </p:cNvPr>
            <p:cNvSpPr txBox="1"/>
            <p:nvPr/>
          </p:nvSpPr>
          <p:spPr>
            <a:xfrm>
              <a:off x="4026476" y="2291291"/>
              <a:ext cx="4181475" cy="2739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System Status:    </a:t>
              </a:r>
              <a:r>
                <a:rPr lang="en-US" sz="1600" dirty="0">
                  <a:solidFill>
                    <a:srgbClr val="FF0000"/>
                  </a:solidFill>
                </a:rPr>
                <a:t>Command Fault</a:t>
              </a:r>
            </a:p>
            <a:p>
              <a:r>
                <a:rPr lang="en-US" sz="1600" dirty="0"/>
                <a:t>Actuator Status:  </a:t>
              </a:r>
              <a:r>
                <a:rPr lang="en-US" sz="1600" dirty="0" err="1"/>
                <a:t>Stayput</a:t>
              </a:r>
              <a:endParaRPr lang="en-US" sz="1600" dirty="0"/>
            </a:p>
            <a:p>
              <a:endParaRPr lang="en-US" sz="1600" dirty="0"/>
            </a:p>
            <a:p>
              <a:r>
                <a:rPr lang="en-US" sz="1600" dirty="0"/>
                <a:t>Actuator</a:t>
              </a:r>
            </a:p>
            <a:p>
              <a:r>
                <a:rPr lang="en-US" sz="1600" dirty="0"/>
                <a:t>Position</a:t>
              </a:r>
            </a:p>
            <a:p>
              <a:endParaRPr lang="en-US" sz="1600" dirty="0"/>
            </a:p>
            <a:p>
              <a:r>
                <a:rPr lang="en-US" sz="1600" dirty="0"/>
                <a:t>Command</a:t>
              </a:r>
            </a:p>
            <a:p>
              <a:endParaRPr lang="en-US" sz="1600" dirty="0"/>
            </a:p>
            <a:p>
              <a:r>
                <a:rPr lang="en-US" sz="1600" dirty="0"/>
                <a:t>Control Input:  None</a:t>
              </a:r>
            </a:p>
            <a:p>
              <a:r>
                <a:rPr lang="en-US" sz="2400" dirty="0"/>
                <a:t>○</a:t>
              </a:r>
              <a:r>
                <a:rPr lang="en-US" sz="1600" dirty="0"/>
                <a:t> Open Solenoid                        Close Solenoid </a:t>
              </a:r>
              <a:r>
                <a:rPr lang="en-US" sz="2400" dirty="0"/>
                <a:t>○</a:t>
              </a:r>
              <a:endParaRPr lang="en-US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1E670DD-F392-4E68-A9B9-31D7E832380E}"/>
                </a:ext>
              </a:extLst>
            </p:cNvPr>
            <p:cNvSpPr txBox="1"/>
            <p:nvPr/>
          </p:nvSpPr>
          <p:spPr>
            <a:xfrm>
              <a:off x="4097100" y="1854204"/>
              <a:ext cx="41814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06.03.20     MANUAL         16:1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D320CA2-28C2-4402-9CD5-22BB5A281A96}"/>
                </a:ext>
              </a:extLst>
            </p:cNvPr>
            <p:cNvSpPr txBox="1"/>
            <p:nvPr/>
          </p:nvSpPr>
          <p:spPr>
            <a:xfrm>
              <a:off x="5937372" y="2752956"/>
              <a:ext cx="197453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50.6</a:t>
              </a:r>
              <a:r>
                <a:rPr lang="en-US" sz="2000" dirty="0"/>
                <a:t>%</a:t>
              </a:r>
              <a:endParaRPr lang="en-US" sz="600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5B435B2-2BCF-480A-B91D-5B6CCB2BBEF7}"/>
                </a:ext>
              </a:extLst>
            </p:cNvPr>
            <p:cNvSpPr txBox="1"/>
            <p:nvPr/>
          </p:nvSpPr>
          <p:spPr>
            <a:xfrm>
              <a:off x="6517127" y="3537330"/>
              <a:ext cx="197453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0.0</a:t>
              </a:r>
              <a:r>
                <a:rPr lang="en-US" sz="2000" dirty="0"/>
                <a:t>%</a:t>
              </a:r>
              <a:endParaRPr lang="en-US" sz="6000" dirty="0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3DC51FE-B1A1-44D9-BC34-469962D3DE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8838" t="-4343"/>
            <a:stretch/>
          </p:blipFill>
          <p:spPr>
            <a:xfrm>
              <a:off x="4737200" y="1031177"/>
              <a:ext cx="2762535" cy="788701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6D580E7-1360-4C2F-A2FA-D682368A66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BB312A"/>
                </a:clrFrom>
                <a:clrTo>
                  <a:srgbClr val="BB312A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642573" y="5002764"/>
              <a:ext cx="2971462" cy="785286"/>
            </a:xfrm>
            <a:prstGeom prst="rect">
              <a:avLst/>
            </a:prstGeom>
          </p:spPr>
        </p:pic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60B813CB-618F-42B9-A382-C36C933F96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478" y="1798575"/>
            <a:ext cx="3755422" cy="375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610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9C8AA-85C6-43F5-836C-D2F48C08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RCVC - Common Setup Tasks</a:t>
            </a:r>
          </a:p>
        </p:txBody>
      </p:sp>
      <p:pic>
        <p:nvPicPr>
          <p:cNvPr id="4" name="Picture 3" descr="IS-8015 8">
            <a:extLst>
              <a:ext uri="{FF2B5EF4-FFF2-40B4-BE49-F238E27FC236}">
                <a16:creationId xmlns:a16="http://schemas.microsoft.com/office/drawing/2014/main" id="{2C37795A-7373-4820-AC8D-08C530A17C7A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57" t="5734" r="27399" b="6400"/>
          <a:stretch/>
        </p:blipFill>
        <p:spPr>
          <a:xfrm>
            <a:off x="3053584" y="444500"/>
            <a:ext cx="3349003" cy="586966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1FC7EC45-CEED-48D4-AD76-C84F9BCB6B1F}"/>
              </a:ext>
            </a:extLst>
          </p:cNvPr>
          <p:cNvSpPr/>
          <p:nvPr/>
        </p:nvSpPr>
        <p:spPr>
          <a:xfrm>
            <a:off x="3005703" y="3404010"/>
            <a:ext cx="457200" cy="45720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F5FC7B3-A45A-443F-BBB0-250BC5C4BEF2}"/>
              </a:ext>
            </a:extLst>
          </p:cNvPr>
          <p:cNvSpPr/>
          <p:nvPr/>
        </p:nvSpPr>
        <p:spPr>
          <a:xfrm>
            <a:off x="5497443" y="5232810"/>
            <a:ext cx="457200" cy="45720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E79C160-5EB5-4C2C-94DF-B68950614350}"/>
              </a:ext>
            </a:extLst>
          </p:cNvPr>
          <p:cNvSpPr/>
          <p:nvPr/>
        </p:nvSpPr>
        <p:spPr>
          <a:xfrm>
            <a:off x="3462903" y="1803810"/>
            <a:ext cx="457200" cy="45720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C23BFB9-E2C4-4517-ABAD-320EABE92E01}"/>
              </a:ext>
            </a:extLst>
          </p:cNvPr>
          <p:cNvSpPr/>
          <p:nvPr/>
        </p:nvSpPr>
        <p:spPr>
          <a:xfrm>
            <a:off x="5331117" y="1041810"/>
            <a:ext cx="457200" cy="45720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47ECF4-9DCA-4F62-AFE7-52AD227E08F5}"/>
              </a:ext>
            </a:extLst>
          </p:cNvPr>
          <p:cNvSpPr txBox="1"/>
          <p:nvPr/>
        </p:nvSpPr>
        <p:spPr>
          <a:xfrm>
            <a:off x="405028" y="1111553"/>
            <a:ext cx="21733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Hi Resolution Color TFT Programmable Display with Intuitive and Easy Read Menu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FEFBA9-F989-40AC-951D-5D54D19626D6}"/>
              </a:ext>
            </a:extLst>
          </p:cNvPr>
          <p:cNvSpPr txBox="1"/>
          <p:nvPr/>
        </p:nvSpPr>
        <p:spPr>
          <a:xfrm>
            <a:off x="281703" y="387790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Class 1, Div. 1 Ex Proof Terminal Strip Housing Provides Generous Room for Easy Wire Termination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B15872-4412-4C56-8823-3649EE0EEF03}"/>
              </a:ext>
            </a:extLst>
          </p:cNvPr>
          <p:cNvSpPr txBox="1"/>
          <p:nvPr/>
        </p:nvSpPr>
        <p:spPr>
          <a:xfrm>
            <a:off x="6519841" y="1070450"/>
            <a:ext cx="23227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Rotary Control Switch Provides Non-Invasive Menu Navigation and Setup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FC0A39-2F6C-4890-979B-851DEB4CDAF8}"/>
              </a:ext>
            </a:extLst>
          </p:cNvPr>
          <p:cNvSpPr txBox="1"/>
          <p:nvPr/>
        </p:nvSpPr>
        <p:spPr>
          <a:xfrm>
            <a:off x="6998583" y="4405129"/>
            <a:ext cx="198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RCVC Electrical Ports and Mounting Brackets Provide Flexible Configuration.  100% Compatible with Existing Becker/GE DNGP &amp; EFP Enclosures for Easy Retrofit</a:t>
            </a:r>
          </a:p>
        </p:txBody>
      </p: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72566829-7316-47DA-B4D9-3727EDB41A74}"/>
              </a:ext>
            </a:extLst>
          </p:cNvPr>
          <p:cNvCxnSpPr>
            <a:stCxn id="9" idx="3"/>
            <a:endCxn id="7" idx="2"/>
          </p:cNvCxnSpPr>
          <p:nvPr/>
        </p:nvCxnSpPr>
        <p:spPr>
          <a:xfrm>
            <a:off x="2578341" y="1388552"/>
            <a:ext cx="884562" cy="643858"/>
          </a:xfrm>
          <a:prstGeom prst="bentConnector3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B95C125F-2388-46E8-A6E4-E0F7F376D250}"/>
              </a:ext>
            </a:extLst>
          </p:cNvPr>
          <p:cNvCxnSpPr>
            <a:stCxn id="10" idx="3"/>
            <a:endCxn id="5" idx="2"/>
          </p:cNvCxnSpPr>
          <p:nvPr/>
        </p:nvCxnSpPr>
        <p:spPr>
          <a:xfrm flipV="1">
            <a:off x="2034303" y="3632610"/>
            <a:ext cx="971400" cy="599233"/>
          </a:xfrm>
          <a:prstGeom prst="bentConnector3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94A7849C-8709-4B82-B6FD-16D7C876835D}"/>
              </a:ext>
            </a:extLst>
          </p:cNvPr>
          <p:cNvCxnSpPr>
            <a:stCxn id="8" idx="6"/>
            <a:endCxn id="11" idx="1"/>
          </p:cNvCxnSpPr>
          <p:nvPr/>
        </p:nvCxnSpPr>
        <p:spPr>
          <a:xfrm>
            <a:off x="5788317" y="1270410"/>
            <a:ext cx="731524" cy="77039"/>
          </a:xfrm>
          <a:prstGeom prst="bentConnector3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1A24CF5D-9E2E-41FF-8D25-858CE1E0A5D3}"/>
              </a:ext>
            </a:extLst>
          </p:cNvPr>
          <p:cNvCxnSpPr>
            <a:stCxn id="6" idx="6"/>
            <a:endCxn id="12" idx="1"/>
          </p:cNvCxnSpPr>
          <p:nvPr/>
        </p:nvCxnSpPr>
        <p:spPr>
          <a:xfrm flipV="1">
            <a:off x="5954643" y="4912961"/>
            <a:ext cx="1043940" cy="548449"/>
          </a:xfrm>
          <a:prstGeom prst="bentConnector3">
            <a:avLst>
              <a:gd name="adj1" fmla="val 50000"/>
            </a:avLst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366FA306-4BD1-4316-B130-BA490A99EA2E}"/>
              </a:ext>
            </a:extLst>
          </p:cNvPr>
          <p:cNvSpPr/>
          <p:nvPr/>
        </p:nvSpPr>
        <p:spPr>
          <a:xfrm>
            <a:off x="3005703" y="4871046"/>
            <a:ext cx="457200" cy="45720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8F94FEB-63E0-4325-B741-9AF53C9960DF}"/>
              </a:ext>
            </a:extLst>
          </p:cNvPr>
          <p:cNvSpPr/>
          <p:nvPr/>
        </p:nvSpPr>
        <p:spPr>
          <a:xfrm>
            <a:off x="4587510" y="2173504"/>
            <a:ext cx="457200" cy="45720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F11A93B-CAAB-4CBB-8D93-6026C6DDE483}"/>
              </a:ext>
            </a:extLst>
          </p:cNvPr>
          <p:cNvSpPr txBox="1"/>
          <p:nvPr/>
        </p:nvSpPr>
        <p:spPr>
          <a:xfrm>
            <a:off x="6510903" y="1716155"/>
            <a:ext cx="23227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4-20 mA Analog Command Signal Input OR ±24 VDC Discrete Pulse Positioning</a:t>
            </a:r>
          </a:p>
        </p:txBody>
      </p: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C6F7593B-92B1-4A89-B1A9-F52F83377B91}"/>
              </a:ext>
            </a:extLst>
          </p:cNvPr>
          <p:cNvCxnSpPr>
            <a:stCxn id="18" idx="6"/>
            <a:endCxn id="19" idx="1"/>
          </p:cNvCxnSpPr>
          <p:nvPr/>
        </p:nvCxnSpPr>
        <p:spPr>
          <a:xfrm flipV="1">
            <a:off x="5044710" y="1993154"/>
            <a:ext cx="1466193" cy="408950"/>
          </a:xfrm>
          <a:prstGeom prst="bentConnector3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883E262E-AE8E-49FA-82C1-513E1707FD54}"/>
              </a:ext>
            </a:extLst>
          </p:cNvPr>
          <p:cNvSpPr/>
          <p:nvPr/>
        </p:nvSpPr>
        <p:spPr>
          <a:xfrm>
            <a:off x="4523133" y="3275775"/>
            <a:ext cx="457200" cy="45720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CEC0BE7-6FEC-4EF3-9354-CE8836B1D090}"/>
              </a:ext>
            </a:extLst>
          </p:cNvPr>
          <p:cNvSpPr txBox="1"/>
          <p:nvPr/>
        </p:nvSpPr>
        <p:spPr>
          <a:xfrm>
            <a:off x="6446526" y="2818426"/>
            <a:ext cx="23227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ZERO Steady State Emissions with Ability to Discharge to Pressure System for Complete Atmospheric Emissions. </a:t>
            </a:r>
          </a:p>
        </p:txBody>
      </p: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0111146D-E4CC-4D58-9BFF-DD1EE0BDA992}"/>
              </a:ext>
            </a:extLst>
          </p:cNvPr>
          <p:cNvCxnSpPr>
            <a:stCxn id="21" idx="6"/>
            <a:endCxn id="22" idx="1"/>
          </p:cNvCxnSpPr>
          <p:nvPr/>
        </p:nvCxnSpPr>
        <p:spPr>
          <a:xfrm flipV="1">
            <a:off x="4980333" y="3172369"/>
            <a:ext cx="1466193" cy="332006"/>
          </a:xfrm>
          <a:prstGeom prst="bentConnector3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69955DC9-6C50-406F-B513-CD4812F26E4C}"/>
              </a:ext>
            </a:extLst>
          </p:cNvPr>
          <p:cNvSpPr txBox="1"/>
          <p:nvPr/>
        </p:nvSpPr>
        <p:spPr>
          <a:xfrm>
            <a:off x="278655" y="5152912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RCVC May be Installed Directly on Control Valve or Remotely in Control Cabinet or RTU Building</a:t>
            </a:r>
          </a:p>
        </p:txBody>
      </p: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EE693C3C-F251-468F-89A2-A9CF9033CB32}"/>
              </a:ext>
            </a:extLst>
          </p:cNvPr>
          <p:cNvCxnSpPr>
            <a:stCxn id="25" idx="3"/>
            <a:endCxn id="17" idx="2"/>
          </p:cNvCxnSpPr>
          <p:nvPr/>
        </p:nvCxnSpPr>
        <p:spPr>
          <a:xfrm flipV="1">
            <a:off x="2031255" y="5099646"/>
            <a:ext cx="974448" cy="407209"/>
          </a:xfrm>
          <a:prstGeom prst="bentConnector3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55DD6DEF-4E1B-406E-BC3B-7DEA62752579}"/>
              </a:ext>
            </a:extLst>
          </p:cNvPr>
          <p:cNvSpPr/>
          <p:nvPr/>
        </p:nvSpPr>
        <p:spPr>
          <a:xfrm>
            <a:off x="6016916" y="3576944"/>
            <a:ext cx="457200" cy="45720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74748AFB-CF7C-4947-B5CA-EF93C218EFB1}"/>
              </a:ext>
            </a:extLst>
          </p:cNvPr>
          <p:cNvCxnSpPr>
            <a:stCxn id="27" idx="6"/>
            <a:endCxn id="12" idx="1"/>
          </p:cNvCxnSpPr>
          <p:nvPr/>
        </p:nvCxnSpPr>
        <p:spPr>
          <a:xfrm>
            <a:off x="6474116" y="3805544"/>
            <a:ext cx="524467" cy="1107417"/>
          </a:xfrm>
          <a:prstGeom prst="bentConnector3">
            <a:avLst>
              <a:gd name="adj1" fmla="val 50000"/>
            </a:avLst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2F704A7-A65B-4A59-9BB8-D260B2138A69}"/>
              </a:ext>
            </a:extLst>
          </p:cNvPr>
          <p:cNvGrpSpPr/>
          <p:nvPr/>
        </p:nvGrpSpPr>
        <p:grpSpPr>
          <a:xfrm>
            <a:off x="6138248" y="5604207"/>
            <a:ext cx="2535710" cy="436992"/>
            <a:chOff x="3972424" y="228984"/>
            <a:chExt cx="2535710" cy="436992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8B14D88A-0CE8-429D-87A6-9A51F1B87709}"/>
                </a:ext>
              </a:extLst>
            </p:cNvPr>
            <p:cNvGrpSpPr/>
            <p:nvPr/>
          </p:nvGrpSpPr>
          <p:grpSpPr>
            <a:xfrm>
              <a:off x="5215131" y="247487"/>
              <a:ext cx="384048" cy="384048"/>
              <a:chOff x="-1253793" y="2635446"/>
              <a:chExt cx="1117092" cy="1117092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045EC3CA-FF0A-469D-9ED1-F7D991BF259F}"/>
                  </a:ext>
                </a:extLst>
              </p:cNvPr>
              <p:cNvSpPr/>
              <p:nvPr/>
            </p:nvSpPr>
            <p:spPr>
              <a:xfrm>
                <a:off x="-1253793" y="2635446"/>
                <a:ext cx="1117092" cy="1117092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70DE56B9-617B-4FCE-AA27-F92101547432}"/>
                  </a:ext>
                </a:extLst>
              </p:cNvPr>
              <p:cNvSpPr/>
              <p:nvPr/>
            </p:nvSpPr>
            <p:spPr>
              <a:xfrm>
                <a:off x="-1165842" y="2723397"/>
                <a:ext cx="941191" cy="941191"/>
              </a:xfrm>
              <a:prstGeom prst="ellipse">
                <a:avLst/>
              </a:prstGeom>
              <a:solidFill>
                <a:srgbClr val="C00000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2E9C66B7-840C-470F-B19A-2AB352D8CE2B}"/>
                </a:ext>
              </a:extLst>
            </p:cNvPr>
            <p:cNvGrpSpPr/>
            <p:nvPr/>
          </p:nvGrpSpPr>
          <p:grpSpPr>
            <a:xfrm>
              <a:off x="3972424" y="228984"/>
              <a:ext cx="2535710" cy="436992"/>
              <a:chOff x="3972424" y="228984"/>
              <a:chExt cx="2535710" cy="436992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8494431-49A6-42E5-9369-35CA7A094A7F}"/>
                  </a:ext>
                </a:extLst>
              </p:cNvPr>
              <p:cNvSpPr txBox="1"/>
              <p:nvPr/>
            </p:nvSpPr>
            <p:spPr>
              <a:xfrm>
                <a:off x="3972424" y="228984"/>
                <a:ext cx="13264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RED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7D0A322-4128-4EF3-B1E5-FAB7897F3CA0}"/>
                  </a:ext>
                </a:extLst>
              </p:cNvPr>
              <p:cNvSpPr txBox="1"/>
              <p:nvPr/>
            </p:nvSpPr>
            <p:spPr>
              <a:xfrm>
                <a:off x="5515411" y="228984"/>
                <a:ext cx="9559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CIRCLE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5D1B920-6C27-4510-A696-446A093E0E5A}"/>
                  </a:ext>
                </a:extLst>
              </p:cNvPr>
              <p:cNvSpPr txBox="1"/>
              <p:nvPr/>
            </p:nvSpPr>
            <p:spPr>
              <a:xfrm>
                <a:off x="5534483" y="481310"/>
                <a:ext cx="973651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" dirty="0">
                    <a:latin typeface="Arial" panose="020B0604020202020204" pitchFamily="34" charset="0"/>
                    <a:cs typeface="Arial" panose="020B0604020202020204" pitchFamily="34" charset="0"/>
                  </a:rPr>
                  <a:t>VALVE CONTROLER</a:t>
                </a:r>
              </a:p>
            </p:txBody>
          </p:sp>
        </p:grp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3788495E-12A9-406F-AFEF-21F93FA749BE}"/>
              </a:ext>
            </a:extLst>
          </p:cNvPr>
          <p:cNvSpPr txBox="1"/>
          <p:nvPr/>
        </p:nvSpPr>
        <p:spPr>
          <a:xfrm>
            <a:off x="345166" y="2304754"/>
            <a:ext cx="2173313" cy="83099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PLUG &amp; PLAY REPLACEMENT FOR BECKER/GE DNGP POSITIONER</a:t>
            </a:r>
          </a:p>
        </p:txBody>
      </p:sp>
      <p:pic>
        <p:nvPicPr>
          <p:cNvPr id="38" name="Picture 37" descr="A picture containing food, room&#10;&#10;Description automatically generated">
            <a:extLst>
              <a:ext uri="{FF2B5EF4-FFF2-40B4-BE49-F238E27FC236}">
                <a16:creationId xmlns:a16="http://schemas.microsoft.com/office/drawing/2014/main" id="{C62DA7CF-58E2-4622-B836-B35CE7FB22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589303" y="5443757"/>
            <a:ext cx="1365808" cy="138426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F5F6AEA-E184-4ED4-B1E6-6F5F23E894D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38" t="-4343"/>
          <a:stretch/>
        </p:blipFill>
        <p:spPr>
          <a:xfrm>
            <a:off x="7319327" y="345891"/>
            <a:ext cx="1804791" cy="51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028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9C8AA-85C6-43F5-836C-D2F48C08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/>
              <a:t>RCVC - Common Setup Tasks - Calibrating Command &amp; Retransmission Signals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294AC7E-14D0-4B21-B9DB-FCC0ECFF5F02}"/>
              </a:ext>
            </a:extLst>
          </p:cNvPr>
          <p:cNvSpPr txBox="1"/>
          <p:nvPr/>
        </p:nvSpPr>
        <p:spPr>
          <a:xfrm>
            <a:off x="117447" y="617411"/>
            <a:ext cx="4593701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1" indent="-2286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Go to Analog Inputs and select COMMAND SIGNAL</a:t>
            </a:r>
          </a:p>
          <a:p>
            <a:pPr marL="228600" lvl="1" indent="-2286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Select Calibration (and New Calibration with Nav Wheel)</a:t>
            </a:r>
          </a:p>
          <a:p>
            <a:pPr marL="228600" lvl="1" indent="-2286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Input 4ma signal and save. Input 20ma signal and save Retransmission Signal</a:t>
            </a:r>
          </a:p>
          <a:p>
            <a:pPr marL="228600" lvl="1" indent="-2286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Go to Application -&gt; Physical I/O -&gt; Analog Outputs and select FEEDBACK</a:t>
            </a:r>
          </a:p>
          <a:p>
            <a:pPr marL="228600" lvl="1" indent="-228600"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Select Calibration (and New Calibration with Nav Wheel)</a:t>
            </a:r>
          </a:p>
          <a:p>
            <a:pPr marL="228600" lvl="1" indent="-2286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Set 4ma in Min and 20ma in Max. Check with RTU for accuracy</a:t>
            </a:r>
          </a:p>
        </p:txBody>
      </p:sp>
      <p:pic>
        <p:nvPicPr>
          <p:cNvPr id="27" name="Picture 26" descr="IS-8015 8">
            <a:extLst>
              <a:ext uri="{FF2B5EF4-FFF2-40B4-BE49-F238E27FC236}">
                <a16:creationId xmlns:a16="http://schemas.microsoft.com/office/drawing/2014/main" id="{65BD518C-FF0E-4B20-9D81-389034B6E1D5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57" t="5734" r="27399" b="6400"/>
          <a:stretch/>
        </p:blipFill>
        <p:spPr>
          <a:xfrm>
            <a:off x="6013175" y="1530812"/>
            <a:ext cx="2615778" cy="458456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C71F2AF-DBC5-42F9-8C14-41D14E5906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838" t="-4343"/>
          <a:stretch/>
        </p:blipFill>
        <p:spPr>
          <a:xfrm>
            <a:off x="7319327" y="345891"/>
            <a:ext cx="1804791" cy="51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033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9C8AA-85C6-43F5-836C-D2F48C08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RCVC - Common Setup Tasks - Adjusting Dead Bands and Pulse Zone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294AC7E-14D0-4B21-B9DB-FCC0ECFF5F02}"/>
              </a:ext>
            </a:extLst>
          </p:cNvPr>
          <p:cNvSpPr txBox="1"/>
          <p:nvPr/>
        </p:nvSpPr>
        <p:spPr>
          <a:xfrm>
            <a:off x="117447" y="617411"/>
            <a:ext cx="4524128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1" indent="-2286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Go to Application -&gt; System Data -&gt; System Values</a:t>
            </a:r>
          </a:p>
          <a:p>
            <a:pPr marL="228600" lvl="1" indent="-2286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Select Open Static/Open Moving and Close Static/Close Moving</a:t>
            </a:r>
          </a:p>
          <a:p>
            <a:pPr marL="228600" lvl="1" indent="-2286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Change to desired value, if cycling increase both values. (Static DB must be 0.1% greater than Moving DB)</a:t>
            </a:r>
          </a:p>
          <a:p>
            <a:pPr marL="228600" lvl="1" indent="-2286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Accept the new values and test to ensure cycling has stopped</a:t>
            </a:r>
          </a:p>
          <a:p>
            <a:pPr marL="342900" indent="-342900">
              <a:buFont typeface="+mj-lt"/>
              <a:buAutoNum type="arabicPeriod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ECB880-6759-47F5-8A3E-61757455C3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838" t="-4343"/>
          <a:stretch/>
        </p:blipFill>
        <p:spPr>
          <a:xfrm>
            <a:off x="7319327" y="345891"/>
            <a:ext cx="1804791" cy="515266"/>
          </a:xfrm>
          <a:prstGeom prst="rect">
            <a:avLst/>
          </a:prstGeom>
        </p:spPr>
      </p:pic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17A7731A-C913-43C4-99B6-EC4481B92E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106" y="3198683"/>
            <a:ext cx="5696937" cy="304190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5051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224504E7-150D-4856-BBC1-8DEF61F007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681" y="3429000"/>
            <a:ext cx="6740634" cy="27263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39C8AA-85C6-43F5-836C-D2F48C08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RCVC - Common Setup Tasks - Reversing Valve Action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294AC7E-14D0-4B21-B9DB-FCC0ECFF5F02}"/>
              </a:ext>
            </a:extLst>
          </p:cNvPr>
          <p:cNvSpPr txBox="1"/>
          <p:nvPr/>
        </p:nvSpPr>
        <p:spPr>
          <a:xfrm>
            <a:off x="117446" y="617411"/>
            <a:ext cx="8734723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spcBef>
                <a:spcPts val="4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Go to Application -&gt; Physical I/O -&gt; Analog Inputs and select COMMAND</a:t>
            </a:r>
          </a:p>
          <a:p>
            <a:pPr marL="800100" lvl="1" indent="-342900">
              <a:spcBef>
                <a:spcPts val="4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Go to SENSOR RANGE, Change MIN to 0.0 and MAX to 100, This will change valve operation to open on increasing</a:t>
            </a:r>
          </a:p>
          <a:p>
            <a:pPr marL="800100" lvl="1" indent="-342900">
              <a:spcBef>
                <a:spcPts val="4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To change back just set MIN to 100 and MAX to 0.0, this will change valve operation to close on increasing</a:t>
            </a:r>
          </a:p>
          <a:p>
            <a:pPr marL="800100" lvl="1" indent="-342900">
              <a:spcBef>
                <a:spcPts val="4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Go to Application -&gt; Physical I/O -&gt; Analog Outputs and select FEEDBACK</a:t>
            </a:r>
          </a:p>
          <a:p>
            <a:pPr marL="800100" lvl="1" indent="-342900">
              <a:spcBef>
                <a:spcPts val="4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Go to SENSOR RANGE, Change MIN to 0.0 and MAX to 100, This will change valve operation to open on increasing</a:t>
            </a:r>
          </a:p>
          <a:p>
            <a:pPr marL="800100" lvl="1" indent="-342900">
              <a:spcBef>
                <a:spcPts val="4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To change back just set MIN to 100 and MAX to 0.0, this will change valve operation to close on increasing</a:t>
            </a:r>
          </a:p>
          <a:p>
            <a:pPr marL="800100" lvl="1" indent="-342900">
              <a:spcBef>
                <a:spcPts val="4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Make sure that the sensor range for COMMAND (Input) and FEEDBACK (output) match</a:t>
            </a:r>
          </a:p>
          <a:p>
            <a:pPr marL="800100" lvl="1" indent="-342900">
              <a:spcBef>
                <a:spcPts val="4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DO NOT ADJUST SENSOR RANGE FOR ANALOG INPUT FEEDBACK!!!!</a:t>
            </a:r>
          </a:p>
          <a:p>
            <a:pPr marL="342900" indent="-342900">
              <a:buFont typeface="+mj-lt"/>
              <a:buAutoNum type="arabicPeriod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643A03-61EE-4F8A-A52A-7EC74B2462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838" t="-4343"/>
          <a:stretch/>
        </p:blipFill>
        <p:spPr>
          <a:xfrm>
            <a:off x="7319327" y="345891"/>
            <a:ext cx="1804791" cy="51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28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9C8AA-85C6-43F5-836C-D2F48C08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RCVC - Common Setup Tasks - Engage Lock Up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294AC7E-14D0-4B21-B9DB-FCC0ECFF5F02}"/>
              </a:ext>
            </a:extLst>
          </p:cNvPr>
          <p:cNvSpPr txBox="1"/>
          <p:nvPr/>
        </p:nvSpPr>
        <p:spPr>
          <a:xfrm>
            <a:off x="288896" y="606172"/>
            <a:ext cx="7752231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1" indent="-2286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Go to Application -&gt; System Data -&gt; System Inputs</a:t>
            </a:r>
          </a:p>
          <a:p>
            <a:pPr marL="228600" lvl="1" indent="-2286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Select Lock Up Open and change status to active</a:t>
            </a:r>
          </a:p>
          <a:p>
            <a:pPr marL="228600" lvl="1" indent="-2286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Select Lock Up Close and change status to active</a:t>
            </a:r>
          </a:p>
          <a:p>
            <a:pPr marL="228600" lvl="1" indent="-2286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This will energize the solenoid when the vale reaches full open or full close position (Note: this can prevent cycling at full open and close positions but can also reduce the life of the solenoids.)</a:t>
            </a:r>
          </a:p>
          <a:p>
            <a:pPr marL="800100" lvl="1" indent="-342900">
              <a:buFont typeface="+mj-lt"/>
              <a:buAutoNum type="arabicPeriod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CA12D4-740B-46B1-AC89-1255606A8F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838" t="-4343"/>
          <a:stretch/>
        </p:blipFill>
        <p:spPr>
          <a:xfrm>
            <a:off x="7319327" y="345891"/>
            <a:ext cx="1804791" cy="515266"/>
          </a:xfrm>
          <a:prstGeom prst="rect">
            <a:avLst/>
          </a:prstGeom>
        </p:spPr>
      </p:pic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F55CFDA8-2D9C-4D0D-BFAD-EAA2F2FC1D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" t="1338" r="890"/>
          <a:stretch/>
        </p:blipFill>
        <p:spPr>
          <a:xfrm>
            <a:off x="695882" y="2685694"/>
            <a:ext cx="7752232" cy="355489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3757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9C8AA-85C6-43F5-836C-D2F48C08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RCVC - Common Troubleshooting – Feedback / Command </a:t>
            </a:r>
            <a:r>
              <a:rPr lang="en-US" dirty="0" err="1"/>
              <a:t>Retrans</a:t>
            </a:r>
            <a:r>
              <a:rPr lang="en-US" dirty="0"/>
              <a:t> Failure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C36C8B-45C2-4E20-A303-42F60025B6CC}"/>
              </a:ext>
            </a:extLst>
          </p:cNvPr>
          <p:cNvSpPr txBox="1"/>
          <p:nvPr/>
        </p:nvSpPr>
        <p:spPr>
          <a:xfrm>
            <a:off x="196959" y="647229"/>
            <a:ext cx="70306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1" indent="-2286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Check all wire connections to ensure wires are landed properly</a:t>
            </a:r>
          </a:p>
          <a:p>
            <a:pPr marL="228600" lvl="1" indent="-2286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Make sure that both command and feedback loops are powered by the RTU</a:t>
            </a:r>
          </a:p>
          <a:p>
            <a:pPr marL="228600" lvl="1" indent="-2286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Verify with loop calibrator if the RTU does not see the Retransmission signal or the RCVC does not see Command signal</a:t>
            </a:r>
          </a:p>
          <a:p>
            <a:pPr marL="228600" lvl="1" indent="-2286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3475F9-8B48-4412-8618-CD1F5058E6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838" t="-4343"/>
          <a:stretch/>
        </p:blipFill>
        <p:spPr>
          <a:xfrm>
            <a:off x="7319327" y="345891"/>
            <a:ext cx="1804791" cy="515266"/>
          </a:xfrm>
          <a:prstGeom prst="rect">
            <a:avLst/>
          </a:prstGeom>
        </p:spPr>
      </p:pic>
      <p:pic>
        <p:nvPicPr>
          <p:cNvPr id="5" name="Picture 4" descr="A close up of text on a white surface&#10;&#10;Description automatically generated">
            <a:extLst>
              <a:ext uri="{FF2B5EF4-FFF2-40B4-BE49-F238E27FC236}">
                <a16:creationId xmlns:a16="http://schemas.microsoft.com/office/drawing/2014/main" id="{196157F9-9C21-47AE-887C-143A3CC852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834" y="2183195"/>
            <a:ext cx="6125791" cy="367343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0FD7EF1-A4B3-4EEB-A45F-7C2F5747F66F}"/>
              </a:ext>
            </a:extLst>
          </p:cNvPr>
          <p:cNvSpPr/>
          <p:nvPr/>
        </p:nvSpPr>
        <p:spPr>
          <a:xfrm>
            <a:off x="4286250" y="3048493"/>
            <a:ext cx="438150" cy="43815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6EC3700-6F67-4496-9A72-0360EE8D988E}"/>
              </a:ext>
            </a:extLst>
          </p:cNvPr>
          <p:cNvSpPr/>
          <p:nvPr/>
        </p:nvSpPr>
        <p:spPr>
          <a:xfrm>
            <a:off x="4286250" y="3459287"/>
            <a:ext cx="438150" cy="43815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102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9C8AA-85C6-43F5-836C-D2F48C08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RCVC - Common Troubleshooting – Check for Leaks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C36C8B-45C2-4E20-A303-42F60025B6CC}"/>
              </a:ext>
            </a:extLst>
          </p:cNvPr>
          <p:cNvSpPr txBox="1"/>
          <p:nvPr/>
        </p:nvSpPr>
        <p:spPr>
          <a:xfrm>
            <a:off x="196959" y="647229"/>
            <a:ext cx="710248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1" indent="-2286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Using the RCVC move the valve to 50% then switch RCVC to manual mode.</a:t>
            </a:r>
          </a:p>
          <a:p>
            <a:pPr marL="228600" lvl="1" indent="-2286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Monitor the Actuator position to see if there is any movement. If the valve moves there is a leak in the system</a:t>
            </a:r>
          </a:p>
          <a:p>
            <a:pPr marL="228600" lvl="1" indent="-2286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To find the leak close off block valves and set VMO to manual. This will isolate parts of the tubing so it will be easier to find the leak</a:t>
            </a:r>
          </a:p>
          <a:p>
            <a:pPr marL="228600" lvl="1" indent="-2286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When no leak can be found on the tubing, but actuator position still changes check the solenoids for leaks.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E61A44-6966-499F-9FB7-C78864BC73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838" t="-4343"/>
          <a:stretch/>
        </p:blipFill>
        <p:spPr>
          <a:xfrm>
            <a:off x="7319327" y="345891"/>
            <a:ext cx="1804791" cy="5152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CC123CC-DB14-43B4-8679-11282ADB8C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2824997"/>
            <a:ext cx="3548150" cy="35481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9214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9C8AA-85C6-43F5-836C-D2F48C08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RCVC - Common Troubleshooting – Check for Leaks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E61A44-6966-499F-9FB7-C78864BC73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838" t="-4343"/>
          <a:stretch/>
        </p:blipFill>
        <p:spPr>
          <a:xfrm>
            <a:off x="7319327" y="345891"/>
            <a:ext cx="1804791" cy="515266"/>
          </a:xfrm>
          <a:prstGeom prst="rect">
            <a:avLst/>
          </a:prstGeom>
        </p:spPr>
      </p:pic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AD6AE2A2-7DDD-4A96-A41E-1C69732EB3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6794269"/>
              </p:ext>
            </p:extLst>
          </p:nvPr>
        </p:nvGraphicFramePr>
        <p:xfrm>
          <a:off x="254159" y="1233569"/>
          <a:ext cx="8692831" cy="405882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57300">
                  <a:extLst>
                    <a:ext uri="{9D8B030D-6E8A-4147-A177-3AD203B41FA5}">
                      <a16:colId xmlns:a16="http://schemas.microsoft.com/office/drawing/2014/main" val="4047120198"/>
                    </a:ext>
                  </a:extLst>
                </a:gridCol>
                <a:gridCol w="1047750">
                  <a:extLst>
                    <a:ext uri="{9D8B030D-6E8A-4147-A177-3AD203B41FA5}">
                      <a16:colId xmlns:a16="http://schemas.microsoft.com/office/drawing/2014/main" val="3608329258"/>
                    </a:ext>
                  </a:extLst>
                </a:gridCol>
                <a:gridCol w="2014728">
                  <a:extLst>
                    <a:ext uri="{9D8B030D-6E8A-4147-A177-3AD203B41FA5}">
                      <a16:colId xmlns:a16="http://schemas.microsoft.com/office/drawing/2014/main" val="4231653699"/>
                    </a:ext>
                  </a:extLst>
                </a:gridCol>
                <a:gridCol w="2344229">
                  <a:extLst>
                    <a:ext uri="{9D8B030D-6E8A-4147-A177-3AD203B41FA5}">
                      <a16:colId xmlns:a16="http://schemas.microsoft.com/office/drawing/2014/main" val="106872018"/>
                    </a:ext>
                  </a:extLst>
                </a:gridCol>
                <a:gridCol w="2028824">
                  <a:extLst>
                    <a:ext uri="{9D8B030D-6E8A-4147-A177-3AD203B41FA5}">
                      <a16:colId xmlns:a16="http://schemas.microsoft.com/office/drawing/2014/main" val="4108801716"/>
                    </a:ext>
                  </a:extLst>
                </a:gridCol>
              </a:tblGrid>
              <a:tr h="35741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Control Valve Drift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Tubing Leak?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Solenoid Leak?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8948547"/>
                  </a:ext>
                </a:extLst>
              </a:tr>
              <a:tr h="61690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RHPA-DA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Toward OPEN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CLOSE Side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Check All Ports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170119"/>
                  </a:ext>
                </a:extLst>
              </a:tr>
              <a:tr h="61690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RHPA-DA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Toward CLOSE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OPEN Side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Check All Ports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9405024"/>
                  </a:ext>
                </a:extLst>
              </a:tr>
              <a:tr h="61690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RHPA-SR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</a:t>
                      </a:r>
                      <a:r>
                        <a:rPr lang="en-US" sz="16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Toward OPEN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OUTPUT Tubing Loop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Open Solenoid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454543171"/>
                  </a:ext>
                </a:extLst>
              </a:tr>
              <a:tr h="61690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RHPA-SR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</a:t>
                      </a:r>
                      <a:r>
                        <a:rPr lang="en-US" sz="16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Toward CLOSE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Close Solenoid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2271939"/>
                  </a:ext>
                </a:extLst>
              </a:tr>
              <a:tr h="61690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RHPA-SR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STC</a:t>
                      </a:r>
                      <a:r>
                        <a:rPr lang="en-US" sz="16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Toward CLOSE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OUTPUT Tubing Loop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Close Solenoid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3904552"/>
                  </a:ext>
                </a:extLst>
              </a:tr>
              <a:tr h="61690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RHPA-SR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STC</a:t>
                      </a:r>
                      <a:r>
                        <a:rPr lang="en-US" sz="16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Toward OPEN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Open Solenoid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4834091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5EC31C22-8DB6-4761-837A-9AE7DD590088}"/>
              </a:ext>
            </a:extLst>
          </p:cNvPr>
          <p:cNvSpPr/>
          <p:nvPr/>
        </p:nvSpPr>
        <p:spPr>
          <a:xfrm>
            <a:off x="2726490" y="816912"/>
            <a:ext cx="3514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RCVC Leak Check Logic Table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C374B5-D57D-4132-8EF6-EA36396BA5EA}"/>
              </a:ext>
            </a:extLst>
          </p:cNvPr>
          <p:cNvSpPr/>
          <p:nvPr/>
        </p:nvSpPr>
        <p:spPr>
          <a:xfrm>
            <a:off x="1224029" y="5292392"/>
            <a:ext cx="1997663" cy="9079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100" b="1" u="sng" dirty="0">
                <a:latin typeface="Arial" panose="020B0604020202020204" pitchFamily="34" charset="0"/>
                <a:cs typeface="Arial" panose="020B0604020202020204" pitchFamily="34" charset="0"/>
              </a:rPr>
              <a:t>Notes: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STO = Spring to Open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STC = Spring Close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5365325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SecurityGroups xmlns="594ccc29-8b8d-4e88-a335-ae3dcc58542c" xsi:nil="true"/>
    <MigrationWizIdPermissionLevels xmlns="594ccc29-8b8d-4e88-a335-ae3dcc58542c" xsi:nil="true"/>
    <MigrationWizId xmlns="594ccc29-8b8d-4e88-a335-ae3dcc58542c" xsi:nil="true"/>
    <MigrationWizIdPermissions xmlns="594ccc29-8b8d-4e88-a335-ae3dcc58542c" xsi:nil="true"/>
    <MigrationWizIdDocumentLibraryPermissions xmlns="594ccc29-8b8d-4e88-a335-ae3dcc58542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BD1270CEEB1F4DA1DA0F7456899640" ma:contentTypeVersion="17" ma:contentTypeDescription="Create a new document." ma:contentTypeScope="" ma:versionID="2cc8010b9ed8752d177a3a4303154fd5">
  <xsd:schema xmlns:xsd="http://www.w3.org/2001/XMLSchema" xmlns:xs="http://www.w3.org/2001/XMLSchema" xmlns:p="http://schemas.microsoft.com/office/2006/metadata/properties" xmlns:ns2="594ccc29-8b8d-4e88-a335-ae3dcc58542c" xmlns:ns3="cd76c63a-6689-420e-93f7-204fe579ce79" targetNamespace="http://schemas.microsoft.com/office/2006/metadata/properties" ma:root="true" ma:fieldsID="ea99e30f1731ccd01c05a99619dd4ea2" ns2:_="" ns3:_="">
    <xsd:import namespace="594ccc29-8b8d-4e88-a335-ae3dcc58542c"/>
    <xsd:import namespace="cd76c63a-6689-420e-93f7-204fe579ce79"/>
    <xsd:element name="properties">
      <xsd:complexType>
        <xsd:sequence>
          <xsd:element name="documentManagement">
            <xsd:complexType>
              <xsd:all>
                <xsd:element ref="ns2:MigrationWizId" minOccurs="0"/>
                <xsd:element ref="ns2:MigrationWizIdPermissions" minOccurs="0"/>
                <xsd:element ref="ns2:MigrationWizIdPermissionLevels" minOccurs="0"/>
                <xsd:element ref="ns2:MigrationWizIdDocumentLibraryPermissions" minOccurs="0"/>
                <xsd:element ref="ns2:MigrationWizIdSecurityGroups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4ccc29-8b8d-4e88-a335-ae3dcc58542c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internalName="MigrationWizIdSecurityGroups">
      <xsd:simpleType>
        <xsd:restriction base="dms:Text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76c63a-6689-420e-93f7-204fe579ce79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8BDF87D-A732-4908-A47E-F071842A4280}">
  <ds:schemaRefs>
    <ds:schemaRef ds:uri="http://www.w3.org/XML/1998/namespace"/>
    <ds:schemaRef ds:uri="http://schemas.microsoft.com/office/infopath/2007/PartnerControls"/>
    <ds:schemaRef ds:uri="http://purl.org/dc/terms/"/>
    <ds:schemaRef ds:uri="http://purl.org/dc/elements/1.1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cd76c63a-6689-420e-93f7-204fe579ce79"/>
    <ds:schemaRef ds:uri="594ccc29-8b8d-4e88-a335-ae3dcc58542c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46641E7B-BCEE-4EFD-B404-357DFC9787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4ccc29-8b8d-4e88-a335-ae3dcc58542c"/>
    <ds:schemaRef ds:uri="cd76c63a-6689-420e-93f7-204fe579ce7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A1E20F1-BF96-4B77-AAB4-FF4229A0DC7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12647</TotalTime>
  <Words>954</Words>
  <Application>Microsoft Office PowerPoint</Application>
  <PresentationFormat>On-screen Show (4:3)</PresentationFormat>
  <Paragraphs>136</Paragraphs>
  <Slides>13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Segoe UI</vt:lpstr>
      <vt:lpstr>Office Theme</vt:lpstr>
      <vt:lpstr>PowerPoint Presentation</vt:lpstr>
      <vt:lpstr>RCVC - Common Setup Tasks</vt:lpstr>
      <vt:lpstr>RCVC - Common Setup Tasks - Calibrating Command &amp; Retransmission Signals</vt:lpstr>
      <vt:lpstr>RCVC - Common Setup Tasks - Adjusting Dead Bands and Pulse Zone </vt:lpstr>
      <vt:lpstr>RCVC - Common Setup Tasks - Reversing Valve Action</vt:lpstr>
      <vt:lpstr>RCVC - Common Setup Tasks - Engage Lock Up</vt:lpstr>
      <vt:lpstr>RCVC - Common Troubleshooting – Feedback / Command Retrans Failure</vt:lpstr>
      <vt:lpstr>RCVC - Common Troubleshooting – Check for Leaks</vt:lpstr>
      <vt:lpstr>RCVC - Common Troubleshooting – Check for Leaks</vt:lpstr>
      <vt:lpstr>RCVC - Common Troubleshooting – Auto / Manual Lock Up</vt:lpstr>
      <vt:lpstr>RCVC – New Software Interface</vt:lpstr>
      <vt:lpstr>Our Contact Information</vt:lpstr>
      <vt:lpstr>RCVC – New Software Interface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ASV Anti-Surge Valves</dc:title>
  <dc:creator>Michael Garvey</dc:creator>
  <cp:lastModifiedBy>Michael Garvey</cp:lastModifiedBy>
  <cp:revision>225</cp:revision>
  <cp:lastPrinted>2018-11-28T14:54:26Z</cp:lastPrinted>
  <dcterms:created xsi:type="dcterms:W3CDTF">2018-11-27T21:37:19Z</dcterms:created>
  <dcterms:modified xsi:type="dcterms:W3CDTF">2020-03-10T22:01:57Z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0x01010010BD1270CEEB1F4DA1DA0F7456899640</vt:lpwstr>
  </property>
  <property fmtid="{D5CDD505-2E9C-101B-9397-08002B2CF9AE}" pid="3" name="AuthorIds_UIVersion_512">
    <vt:lpwstr>18</vt:lpwstr>
  </property>
</Properties>
</file>