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4"/>
  </p:notesMasterIdLst>
  <p:sldIdLst>
    <p:sldId id="264" r:id="rId5"/>
    <p:sldId id="314" r:id="rId6"/>
    <p:sldId id="315" r:id="rId7"/>
    <p:sldId id="338" r:id="rId8"/>
    <p:sldId id="339" r:id="rId9"/>
    <p:sldId id="316" r:id="rId10"/>
    <p:sldId id="317" r:id="rId11"/>
    <p:sldId id="318" r:id="rId12"/>
    <p:sldId id="336" r:id="rId13"/>
    <p:sldId id="335" r:id="rId14"/>
    <p:sldId id="319" r:id="rId15"/>
    <p:sldId id="348" r:id="rId16"/>
    <p:sldId id="320" r:id="rId17"/>
    <p:sldId id="321" r:id="rId18"/>
    <p:sldId id="322" r:id="rId19"/>
    <p:sldId id="323" r:id="rId20"/>
    <p:sldId id="324" r:id="rId21"/>
    <p:sldId id="325" r:id="rId22"/>
    <p:sldId id="326" r:id="rId23"/>
    <p:sldId id="345" r:id="rId24"/>
    <p:sldId id="346" r:id="rId25"/>
    <p:sldId id="347" r:id="rId26"/>
    <p:sldId id="327" r:id="rId27"/>
    <p:sldId id="340" r:id="rId28"/>
    <p:sldId id="341" r:id="rId29"/>
    <p:sldId id="328" r:id="rId30"/>
    <p:sldId id="329" r:id="rId31"/>
    <p:sldId id="332" r:id="rId32"/>
    <p:sldId id="313" r:id="rId33"/>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6A6A6"/>
    <a:srgbClr val="4472C4"/>
    <a:srgbClr val="D9D9D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941" autoAdjust="0"/>
    <p:restoredTop sz="96761" autoAdjust="0"/>
  </p:normalViewPr>
  <p:slideViewPr>
    <p:cSldViewPr snapToGrid="0">
      <p:cViewPr varScale="1">
        <p:scale>
          <a:sx n="111" d="100"/>
          <a:sy n="111" d="100"/>
        </p:scale>
        <p:origin x="2058" y="108"/>
      </p:cViewPr>
      <p:guideLst/>
    </p:cSldViewPr>
  </p:slideViewPr>
  <p:outlineViewPr>
    <p:cViewPr>
      <p:scale>
        <a:sx n="33" d="100"/>
        <a:sy n="33" d="100"/>
      </p:scale>
      <p:origin x="0" y="-144"/>
    </p:cViewPr>
  </p:outlin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022844B4-D1DC-48F5-9DAA-9220A65B32D6}" type="datetimeFigureOut">
              <a:rPr lang="en-US" smtClean="0"/>
              <a:t>7/27/2026</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5C1446BA-BC07-4852-89B0-DB0F66DD257B}" type="slidenum">
              <a:rPr lang="en-US" smtClean="0"/>
              <a:t>‹#›</a:t>
            </a:fld>
            <a:endParaRPr lang="en-US"/>
          </a:p>
        </p:txBody>
      </p:sp>
    </p:spTree>
    <p:extLst>
      <p:ext uri="{BB962C8B-B14F-4D97-AF65-F5344CB8AC3E}">
        <p14:creationId xmlns:p14="http://schemas.microsoft.com/office/powerpoint/2010/main" val="18696055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8E13822-420E-4F85-8C96-89973FCF4E60}" type="datetimeFigureOut">
              <a:rPr lang="en-US" smtClean="0"/>
              <a:t>7/27/2026</a:t>
            </a:fld>
            <a:endParaRPr lang="en-US"/>
          </a:p>
        </p:txBody>
      </p:sp>
      <p:sp>
        <p:nvSpPr>
          <p:cNvPr id="5" name="Footer Placeholder 4"/>
          <p:cNvSpPr>
            <a:spLocks noGrp="1"/>
          </p:cNvSpPr>
          <p:nvPr>
            <p:ph type="ftr" sz="quarter" idx="11"/>
          </p:nvPr>
        </p:nvSpPr>
        <p:spPr/>
        <p:txBody>
          <a:bodyPr/>
          <a:lstStyle/>
          <a:p>
            <a:fld id="{53545EC7-8249-4CA6-9305-CA2BE634B579}" type="slidenum">
              <a:rPr lang="en-US" smtClean="0"/>
              <a:pPr/>
              <a:t>‹#›</a:t>
            </a:fld>
            <a:endParaRPr lang="en-US" dirty="0"/>
          </a:p>
        </p:txBody>
      </p:sp>
      <p:sp>
        <p:nvSpPr>
          <p:cNvPr id="6" name="Slide Number Placeholder 5"/>
          <p:cNvSpPr>
            <a:spLocks noGrp="1"/>
          </p:cNvSpPr>
          <p:nvPr>
            <p:ph type="sldNum" sz="quarter" idx="12"/>
          </p:nvPr>
        </p:nvSpPr>
        <p:spPr/>
        <p:txBody>
          <a:bodyPr/>
          <a:lstStyle/>
          <a:p>
            <a:fld id="{46283708-ADE2-470F-814E-22E909A435E8}" type="slidenum">
              <a:rPr lang="en-US" smtClean="0"/>
              <a:t>‹#›</a:t>
            </a:fld>
            <a:endParaRPr lang="en-US"/>
          </a:p>
        </p:txBody>
      </p:sp>
      <p:sp>
        <p:nvSpPr>
          <p:cNvPr id="7" name="Rectangle 6">
            <a:extLst>
              <a:ext uri="{FF2B5EF4-FFF2-40B4-BE49-F238E27FC236}">
                <a16:creationId xmlns:a16="http://schemas.microsoft.com/office/drawing/2014/main" id="{A6BE990C-20B2-4D5B-85B8-888937F3DE8E}"/>
              </a:ext>
            </a:extLst>
          </p:cNvPr>
          <p:cNvSpPr/>
          <p:nvPr userDrawn="1"/>
        </p:nvSpPr>
        <p:spPr>
          <a:xfrm>
            <a:off x="0" y="0"/>
            <a:ext cx="9144000" cy="444500"/>
          </a:xfrm>
          <a:prstGeom prst="rect">
            <a:avLst/>
          </a:prstGeom>
          <a:solidFill>
            <a:srgbClr val="C00000"/>
          </a:solidFill>
          <a:ln>
            <a:solidFill>
              <a:srgbClr val="C00000"/>
            </a:solid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120153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8E13822-420E-4F85-8C96-89973FCF4E60}"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283708-ADE2-470F-814E-22E909A435E8}" type="slidenum">
              <a:rPr lang="en-US" smtClean="0"/>
              <a:t>‹#›</a:t>
            </a:fld>
            <a:endParaRPr lang="en-US"/>
          </a:p>
        </p:txBody>
      </p:sp>
      <p:sp>
        <p:nvSpPr>
          <p:cNvPr id="7" name="Rectangle 6">
            <a:extLst>
              <a:ext uri="{FF2B5EF4-FFF2-40B4-BE49-F238E27FC236}">
                <a16:creationId xmlns:a16="http://schemas.microsoft.com/office/drawing/2014/main" id="{802CB10B-A439-4857-B36D-9A3B9ED74DE2}"/>
              </a:ext>
            </a:extLst>
          </p:cNvPr>
          <p:cNvSpPr/>
          <p:nvPr userDrawn="1"/>
        </p:nvSpPr>
        <p:spPr>
          <a:xfrm>
            <a:off x="0" y="0"/>
            <a:ext cx="9144000" cy="444500"/>
          </a:xfrm>
          <a:prstGeom prst="rect">
            <a:avLst/>
          </a:prstGeom>
          <a:solidFill>
            <a:srgbClr val="C00000"/>
          </a:solidFill>
          <a:ln>
            <a:solidFill>
              <a:srgbClr val="C00000"/>
            </a:solid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91822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8E13822-420E-4F85-8C96-89973FCF4E60}"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283708-ADE2-470F-814E-22E909A435E8}" type="slidenum">
              <a:rPr lang="en-US" smtClean="0"/>
              <a:t>‹#›</a:t>
            </a:fld>
            <a:endParaRPr lang="en-US"/>
          </a:p>
        </p:txBody>
      </p:sp>
      <p:sp>
        <p:nvSpPr>
          <p:cNvPr id="7" name="Rectangle 6">
            <a:extLst>
              <a:ext uri="{FF2B5EF4-FFF2-40B4-BE49-F238E27FC236}">
                <a16:creationId xmlns:a16="http://schemas.microsoft.com/office/drawing/2014/main" id="{7EB74383-BA7B-4B1E-A72C-2970D8C10553}"/>
              </a:ext>
            </a:extLst>
          </p:cNvPr>
          <p:cNvSpPr/>
          <p:nvPr userDrawn="1"/>
        </p:nvSpPr>
        <p:spPr>
          <a:xfrm>
            <a:off x="0" y="0"/>
            <a:ext cx="9144000" cy="444500"/>
          </a:xfrm>
          <a:prstGeom prst="rect">
            <a:avLst/>
          </a:prstGeom>
          <a:solidFill>
            <a:srgbClr val="C00000"/>
          </a:solidFill>
          <a:ln>
            <a:solidFill>
              <a:srgbClr val="C00000"/>
            </a:solid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442034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8E13822-420E-4F85-8C96-89973FCF4E60}"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283708-ADE2-470F-814E-22E909A435E8}" type="slidenum">
              <a:rPr lang="en-US" smtClean="0"/>
              <a:t>‹#›</a:t>
            </a:fld>
            <a:endParaRPr lang="en-US"/>
          </a:p>
        </p:txBody>
      </p:sp>
      <p:sp>
        <p:nvSpPr>
          <p:cNvPr id="7" name="Rectangle 6">
            <a:extLst>
              <a:ext uri="{FF2B5EF4-FFF2-40B4-BE49-F238E27FC236}">
                <a16:creationId xmlns:a16="http://schemas.microsoft.com/office/drawing/2014/main" id="{37EACDD5-9287-4424-82E8-C5B0459FCE42}"/>
              </a:ext>
            </a:extLst>
          </p:cNvPr>
          <p:cNvSpPr/>
          <p:nvPr userDrawn="1"/>
        </p:nvSpPr>
        <p:spPr>
          <a:xfrm>
            <a:off x="0" y="0"/>
            <a:ext cx="9144000" cy="444500"/>
          </a:xfrm>
          <a:prstGeom prst="rect">
            <a:avLst/>
          </a:prstGeom>
          <a:solidFill>
            <a:srgbClr val="C00000"/>
          </a:solidFill>
          <a:ln>
            <a:solidFill>
              <a:srgbClr val="C00000"/>
            </a:solid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2473EBAC-4ADC-45C7-B12D-C0A456269768}"/>
              </a:ext>
            </a:extLst>
          </p:cNvPr>
          <p:cNvSpPr txBox="1">
            <a:spLocks/>
          </p:cNvSpPr>
          <p:nvPr userDrawn="1"/>
        </p:nvSpPr>
        <p:spPr>
          <a:xfrm>
            <a:off x="-1" y="0"/>
            <a:ext cx="9143999" cy="4445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000" b="1" kern="1200">
                <a:solidFill>
                  <a:schemeClr val="bg1"/>
                </a:solidFill>
                <a:latin typeface="Arial" panose="020B0604020202020204" pitchFamily="34" charset="0"/>
                <a:ea typeface="+mj-ea"/>
                <a:cs typeface="Arial" panose="020B0604020202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22286223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8E13822-420E-4F85-8C96-89973FCF4E60}" type="datetimeFigureOut">
              <a:rPr lang="en-US" smtClean="0"/>
              <a:t>7/27/2026</a:t>
            </a:fld>
            <a:endParaRPr lang="en-US"/>
          </a:p>
        </p:txBody>
      </p:sp>
      <p:sp>
        <p:nvSpPr>
          <p:cNvPr id="5" name="Footer Placeholder 4"/>
          <p:cNvSpPr>
            <a:spLocks noGrp="1"/>
          </p:cNvSpPr>
          <p:nvPr>
            <p:ph type="ftr" sz="quarter" idx="11"/>
          </p:nvPr>
        </p:nvSpPr>
        <p:spPr/>
        <p:txBody>
          <a:bodyPr/>
          <a:lstStyle/>
          <a:p>
            <a:fld id="{BE68DA4E-A0D3-416E-9E6C-9696EB9DE5B8}" type="slidenum">
              <a:rPr lang="en-US" smtClean="0"/>
              <a:pPr/>
              <a:t>‹#›</a:t>
            </a:fld>
            <a:endParaRPr lang="en-US" dirty="0"/>
          </a:p>
        </p:txBody>
      </p:sp>
      <p:sp>
        <p:nvSpPr>
          <p:cNvPr id="6" name="Slide Number Placeholder 5"/>
          <p:cNvSpPr>
            <a:spLocks noGrp="1"/>
          </p:cNvSpPr>
          <p:nvPr>
            <p:ph type="sldNum" sz="quarter" idx="12"/>
          </p:nvPr>
        </p:nvSpPr>
        <p:spPr/>
        <p:txBody>
          <a:bodyPr/>
          <a:lstStyle/>
          <a:p>
            <a:fld id="{46283708-ADE2-470F-814E-22E909A435E8}" type="slidenum">
              <a:rPr lang="en-US" smtClean="0"/>
              <a:t>‹#›</a:t>
            </a:fld>
            <a:endParaRPr lang="en-US"/>
          </a:p>
        </p:txBody>
      </p:sp>
      <p:sp>
        <p:nvSpPr>
          <p:cNvPr id="7" name="Rectangle 6">
            <a:extLst>
              <a:ext uri="{FF2B5EF4-FFF2-40B4-BE49-F238E27FC236}">
                <a16:creationId xmlns:a16="http://schemas.microsoft.com/office/drawing/2014/main" id="{881AEEAA-33D1-43BD-9B9D-77E0B5AE8692}"/>
              </a:ext>
            </a:extLst>
          </p:cNvPr>
          <p:cNvSpPr/>
          <p:nvPr userDrawn="1"/>
        </p:nvSpPr>
        <p:spPr>
          <a:xfrm>
            <a:off x="0" y="0"/>
            <a:ext cx="9144000" cy="444500"/>
          </a:xfrm>
          <a:prstGeom prst="rect">
            <a:avLst/>
          </a:prstGeom>
          <a:solidFill>
            <a:srgbClr val="C00000"/>
          </a:solidFill>
          <a:ln>
            <a:solidFill>
              <a:srgbClr val="C00000"/>
            </a:solid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28249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8E13822-420E-4F85-8C96-89973FCF4E60}" type="datetimeFigureOut">
              <a:rPr lang="en-US" smtClean="0"/>
              <a:t>7/27/2026</a:t>
            </a:fld>
            <a:endParaRPr lang="en-US"/>
          </a:p>
        </p:txBody>
      </p:sp>
      <p:sp>
        <p:nvSpPr>
          <p:cNvPr id="6" name="Footer Placeholder 5"/>
          <p:cNvSpPr>
            <a:spLocks noGrp="1"/>
          </p:cNvSpPr>
          <p:nvPr>
            <p:ph type="ftr" sz="quarter" idx="11"/>
          </p:nvPr>
        </p:nvSpPr>
        <p:spPr/>
        <p:txBody>
          <a:bodyPr/>
          <a:lstStyle/>
          <a:p>
            <a:fld id="{0D36FA05-45E3-4095-9BAB-FD1B8BAF2478}" type="slidenum">
              <a:rPr lang="en-US" smtClean="0"/>
              <a:pPr/>
              <a:t>‹#›</a:t>
            </a:fld>
            <a:endParaRPr lang="en-US" dirty="0"/>
          </a:p>
        </p:txBody>
      </p:sp>
      <p:sp>
        <p:nvSpPr>
          <p:cNvPr id="7" name="Slide Number Placeholder 6"/>
          <p:cNvSpPr>
            <a:spLocks noGrp="1"/>
          </p:cNvSpPr>
          <p:nvPr>
            <p:ph type="sldNum" sz="quarter" idx="12"/>
          </p:nvPr>
        </p:nvSpPr>
        <p:spPr/>
        <p:txBody>
          <a:bodyPr/>
          <a:lstStyle/>
          <a:p>
            <a:fld id="{46283708-ADE2-470F-814E-22E909A435E8}" type="slidenum">
              <a:rPr lang="en-US" smtClean="0"/>
              <a:t>‹#›</a:t>
            </a:fld>
            <a:endParaRPr lang="en-US"/>
          </a:p>
        </p:txBody>
      </p:sp>
      <p:sp>
        <p:nvSpPr>
          <p:cNvPr id="8" name="Rectangle 7">
            <a:extLst>
              <a:ext uri="{FF2B5EF4-FFF2-40B4-BE49-F238E27FC236}">
                <a16:creationId xmlns:a16="http://schemas.microsoft.com/office/drawing/2014/main" id="{629E2F33-4609-4928-AC44-7191BF7C4395}"/>
              </a:ext>
            </a:extLst>
          </p:cNvPr>
          <p:cNvSpPr/>
          <p:nvPr userDrawn="1"/>
        </p:nvSpPr>
        <p:spPr>
          <a:xfrm>
            <a:off x="0" y="0"/>
            <a:ext cx="9144000" cy="444500"/>
          </a:xfrm>
          <a:prstGeom prst="rect">
            <a:avLst/>
          </a:prstGeom>
          <a:solidFill>
            <a:srgbClr val="C00000"/>
          </a:solidFill>
          <a:ln>
            <a:solidFill>
              <a:srgbClr val="C00000"/>
            </a:solid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493259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8E13822-420E-4F85-8C96-89973FCF4E60}" type="datetimeFigureOut">
              <a:rPr lang="en-US" smtClean="0"/>
              <a:t>7/27/2026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6283708-ADE2-470F-814E-22E909A435E8}" type="slidenum">
              <a:rPr lang="en-US" smtClean="0"/>
              <a:t>‹#›</a:t>
            </a:fld>
            <a:endParaRPr lang="en-US"/>
          </a:p>
        </p:txBody>
      </p:sp>
      <p:sp>
        <p:nvSpPr>
          <p:cNvPr id="10" name="Rectangle 9">
            <a:extLst>
              <a:ext uri="{FF2B5EF4-FFF2-40B4-BE49-F238E27FC236}">
                <a16:creationId xmlns:a16="http://schemas.microsoft.com/office/drawing/2014/main" id="{6A824121-E111-4DB9-85F9-CE9E96168B48}"/>
              </a:ext>
            </a:extLst>
          </p:cNvPr>
          <p:cNvSpPr/>
          <p:nvPr userDrawn="1"/>
        </p:nvSpPr>
        <p:spPr>
          <a:xfrm>
            <a:off x="0" y="0"/>
            <a:ext cx="9144000" cy="444500"/>
          </a:xfrm>
          <a:prstGeom prst="rect">
            <a:avLst/>
          </a:prstGeom>
          <a:solidFill>
            <a:srgbClr val="C00000"/>
          </a:solidFill>
          <a:ln>
            <a:solidFill>
              <a:srgbClr val="C00000"/>
            </a:solid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164216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8E13822-420E-4F85-8C96-89973FCF4E60}" type="datetimeFigureOut">
              <a:rPr lang="en-US" smtClean="0"/>
              <a:t>7/27/2026</a:t>
            </a:fld>
            <a:endParaRPr lang="en-US"/>
          </a:p>
        </p:txBody>
      </p:sp>
      <p:sp>
        <p:nvSpPr>
          <p:cNvPr id="4" name="Footer Placeholder 3"/>
          <p:cNvSpPr>
            <a:spLocks noGrp="1"/>
          </p:cNvSpPr>
          <p:nvPr>
            <p:ph type="ftr" sz="quarter" idx="11"/>
          </p:nvPr>
        </p:nvSpPr>
        <p:spPr/>
        <p:txBody>
          <a:bodyPr/>
          <a:lstStyle>
            <a:lvl1pPr>
              <a:defRPr>
                <a:solidFill>
                  <a:srgbClr val="C00000"/>
                </a:solidFill>
              </a:defRPr>
            </a:lvl1pPr>
          </a:lstStyle>
          <a:p>
            <a:fld id="{D430C91F-34C5-4D00-B43C-28E74FA43D55}" type="slidenum">
              <a:rPr lang="en-US" smtClean="0"/>
              <a:pPr/>
              <a:t>‹#›</a:t>
            </a:fld>
            <a:endParaRPr lang="en-US" dirty="0"/>
          </a:p>
        </p:txBody>
      </p:sp>
      <p:sp>
        <p:nvSpPr>
          <p:cNvPr id="5" name="Slide Number Placeholder 4"/>
          <p:cNvSpPr>
            <a:spLocks noGrp="1"/>
          </p:cNvSpPr>
          <p:nvPr>
            <p:ph type="sldNum" sz="quarter" idx="12"/>
          </p:nvPr>
        </p:nvSpPr>
        <p:spPr>
          <a:xfrm>
            <a:off x="6457950" y="6369065"/>
            <a:ext cx="2057400" cy="365125"/>
          </a:xfrm>
        </p:spPr>
        <p:txBody>
          <a:bodyPr/>
          <a:lstStyle/>
          <a:p>
            <a:fld id="{46283708-ADE2-470F-814E-22E909A435E8}" type="slidenum">
              <a:rPr lang="en-US" smtClean="0"/>
              <a:t>‹#›</a:t>
            </a:fld>
            <a:endParaRPr lang="en-US"/>
          </a:p>
        </p:txBody>
      </p:sp>
      <p:sp>
        <p:nvSpPr>
          <p:cNvPr id="6" name="Rectangle 5">
            <a:extLst>
              <a:ext uri="{FF2B5EF4-FFF2-40B4-BE49-F238E27FC236}">
                <a16:creationId xmlns:a16="http://schemas.microsoft.com/office/drawing/2014/main" id="{67C6003C-7BDD-4036-9503-F141C116AA25}"/>
              </a:ext>
            </a:extLst>
          </p:cNvPr>
          <p:cNvSpPr/>
          <p:nvPr userDrawn="1"/>
        </p:nvSpPr>
        <p:spPr>
          <a:xfrm>
            <a:off x="0" y="0"/>
            <a:ext cx="9144000" cy="444500"/>
          </a:xfrm>
          <a:prstGeom prst="rect">
            <a:avLst/>
          </a:prstGeom>
          <a:solidFill>
            <a:srgbClr val="C00000"/>
          </a:solidFill>
          <a:ln>
            <a:solidFill>
              <a:srgbClr val="C00000"/>
            </a:solid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 y="0"/>
            <a:ext cx="9143999" cy="444500"/>
          </a:xfrm>
        </p:spPr>
        <p:txBody>
          <a:bodyPr>
            <a:normAutofit/>
          </a:bodyPr>
          <a:lstStyle>
            <a:lvl1pPr>
              <a:defRPr sz="2000" b="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7" name="Rectangle 6">
            <a:extLst>
              <a:ext uri="{FF2B5EF4-FFF2-40B4-BE49-F238E27FC236}">
                <a16:creationId xmlns:a16="http://schemas.microsoft.com/office/drawing/2014/main" id="{72BF8769-DDEF-4A9E-9606-2DFFA02D74CB}"/>
              </a:ext>
            </a:extLst>
          </p:cNvPr>
          <p:cNvSpPr/>
          <p:nvPr userDrawn="1"/>
        </p:nvSpPr>
        <p:spPr>
          <a:xfrm>
            <a:off x="89051" y="6413128"/>
            <a:ext cx="3403047" cy="276999"/>
          </a:xfrm>
          <a:prstGeom prst="rect">
            <a:avLst/>
          </a:prstGeom>
        </p:spPr>
        <p:txBody>
          <a:bodyPr wrap="none">
            <a:spAutoFit/>
          </a:bodyPr>
          <a:lstStyle/>
          <a:p>
            <a:r>
              <a:rPr lang="en-US" sz="1200" b="1" dirty="0">
                <a:latin typeface="Arial" panose="020B0604020202020204" pitchFamily="34" charset="0"/>
                <a:cs typeface="Arial" panose="020B0604020202020204" pitchFamily="34" charset="0"/>
              </a:rPr>
              <a:t>RCVC Red Circle Valve Controller – v072726</a:t>
            </a:r>
          </a:p>
        </p:txBody>
      </p:sp>
      <p:pic>
        <p:nvPicPr>
          <p:cNvPr id="10" name="Picture 9">
            <a:extLst>
              <a:ext uri="{FF2B5EF4-FFF2-40B4-BE49-F238E27FC236}">
                <a16:creationId xmlns:a16="http://schemas.microsoft.com/office/drawing/2014/main" id="{6D4A3ED9-794D-44B9-92CA-00D415EF615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057569" y="6361529"/>
            <a:ext cx="1701559" cy="365760"/>
          </a:xfrm>
          <a:prstGeom prst="rect">
            <a:avLst/>
          </a:prstGeom>
        </p:spPr>
      </p:pic>
    </p:spTree>
    <p:extLst>
      <p:ext uri="{BB962C8B-B14F-4D97-AF65-F5344CB8AC3E}">
        <p14:creationId xmlns:p14="http://schemas.microsoft.com/office/powerpoint/2010/main" val="36373720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E13822-420E-4F85-8C96-89973FCF4E60}" type="datetimeFigureOut">
              <a:rPr lang="en-US" smtClean="0"/>
              <a:t>7/27/2026</a:t>
            </a:fld>
            <a:endParaRPr lang="en-US"/>
          </a:p>
        </p:txBody>
      </p:sp>
      <p:sp>
        <p:nvSpPr>
          <p:cNvPr id="3" name="Footer Placeholder 2"/>
          <p:cNvSpPr>
            <a:spLocks noGrp="1"/>
          </p:cNvSpPr>
          <p:nvPr>
            <p:ph type="ftr" sz="quarter" idx="11"/>
          </p:nvPr>
        </p:nvSpPr>
        <p:spPr/>
        <p:txBody>
          <a:bodyPr/>
          <a:lstStyle/>
          <a:p>
            <a:fld id="{B157E829-2DD4-4726-8B52-7718C9FADA68}" type="slidenum">
              <a:rPr lang="en-US" smtClean="0"/>
              <a:pPr/>
              <a:t>‹#›</a:t>
            </a:fld>
            <a:endParaRPr lang="en-US" dirty="0"/>
          </a:p>
        </p:txBody>
      </p:sp>
      <p:sp>
        <p:nvSpPr>
          <p:cNvPr id="4" name="Slide Number Placeholder 3"/>
          <p:cNvSpPr>
            <a:spLocks noGrp="1"/>
          </p:cNvSpPr>
          <p:nvPr>
            <p:ph type="sldNum" sz="quarter" idx="12"/>
          </p:nvPr>
        </p:nvSpPr>
        <p:spPr/>
        <p:txBody>
          <a:bodyPr/>
          <a:lstStyle/>
          <a:p>
            <a:fld id="{46283708-ADE2-470F-814E-22E909A435E8}" type="slidenum">
              <a:rPr lang="en-US" smtClean="0"/>
              <a:t>‹#›</a:t>
            </a:fld>
            <a:endParaRPr lang="en-US"/>
          </a:p>
        </p:txBody>
      </p:sp>
      <p:sp>
        <p:nvSpPr>
          <p:cNvPr id="5" name="Rectangle 4">
            <a:extLst>
              <a:ext uri="{FF2B5EF4-FFF2-40B4-BE49-F238E27FC236}">
                <a16:creationId xmlns:a16="http://schemas.microsoft.com/office/drawing/2014/main" id="{02A4A702-6540-421D-8490-163E023E6FF0}"/>
              </a:ext>
            </a:extLst>
          </p:cNvPr>
          <p:cNvSpPr/>
          <p:nvPr userDrawn="1"/>
        </p:nvSpPr>
        <p:spPr>
          <a:xfrm>
            <a:off x="0" y="0"/>
            <a:ext cx="9144000" cy="444500"/>
          </a:xfrm>
          <a:prstGeom prst="rect">
            <a:avLst/>
          </a:prstGeom>
          <a:solidFill>
            <a:srgbClr val="C00000"/>
          </a:solidFill>
          <a:ln>
            <a:solidFill>
              <a:srgbClr val="C00000"/>
            </a:solid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365291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8E13822-420E-4F85-8C96-89973FCF4E60}"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283708-ADE2-470F-814E-22E909A435E8}" type="slidenum">
              <a:rPr lang="en-US" smtClean="0"/>
              <a:t>‹#›</a:t>
            </a:fld>
            <a:endParaRPr lang="en-US"/>
          </a:p>
        </p:txBody>
      </p:sp>
      <p:sp>
        <p:nvSpPr>
          <p:cNvPr id="8" name="Rectangle 7">
            <a:extLst>
              <a:ext uri="{FF2B5EF4-FFF2-40B4-BE49-F238E27FC236}">
                <a16:creationId xmlns:a16="http://schemas.microsoft.com/office/drawing/2014/main" id="{763703A5-F0DD-4B50-BC70-ADB058C64653}"/>
              </a:ext>
            </a:extLst>
          </p:cNvPr>
          <p:cNvSpPr/>
          <p:nvPr userDrawn="1"/>
        </p:nvSpPr>
        <p:spPr>
          <a:xfrm>
            <a:off x="0" y="0"/>
            <a:ext cx="9144000" cy="444500"/>
          </a:xfrm>
          <a:prstGeom prst="rect">
            <a:avLst/>
          </a:prstGeom>
          <a:solidFill>
            <a:srgbClr val="C00000"/>
          </a:solidFill>
          <a:ln>
            <a:solidFill>
              <a:srgbClr val="C00000"/>
            </a:solid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475622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8E13822-420E-4F85-8C96-89973FCF4E60}"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283708-ADE2-470F-814E-22E909A435E8}" type="slidenum">
              <a:rPr lang="en-US" smtClean="0"/>
              <a:t>‹#›</a:t>
            </a:fld>
            <a:endParaRPr lang="en-US"/>
          </a:p>
        </p:txBody>
      </p:sp>
      <p:sp>
        <p:nvSpPr>
          <p:cNvPr id="8" name="Rectangle 7">
            <a:extLst>
              <a:ext uri="{FF2B5EF4-FFF2-40B4-BE49-F238E27FC236}">
                <a16:creationId xmlns:a16="http://schemas.microsoft.com/office/drawing/2014/main" id="{71F5673B-A66B-4296-A28E-407713620EF8}"/>
              </a:ext>
            </a:extLst>
          </p:cNvPr>
          <p:cNvSpPr/>
          <p:nvPr userDrawn="1"/>
        </p:nvSpPr>
        <p:spPr>
          <a:xfrm>
            <a:off x="0" y="0"/>
            <a:ext cx="9144000" cy="444500"/>
          </a:xfrm>
          <a:prstGeom prst="rect">
            <a:avLst/>
          </a:prstGeom>
          <a:solidFill>
            <a:srgbClr val="C00000"/>
          </a:solidFill>
          <a:ln>
            <a:solidFill>
              <a:srgbClr val="C00000"/>
            </a:solid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055231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E13822-420E-4F85-8C96-89973FCF4E60}" type="datetimeFigureOut">
              <a:rPr lang="en-US" smtClean="0"/>
              <a:t>7/27/2026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E8EC5742-C4D0-40A1-AB22-6F7F0A59A970}" type="slidenum">
              <a:rPr lang="en-US" smtClean="0"/>
              <a:pPr/>
              <a:t>‹#›</a:t>
            </a:fld>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283708-ADE2-470F-814E-22E909A435E8}" type="slidenum">
              <a:rPr lang="en-US" smtClean="0"/>
              <a:t>‹#›</a:t>
            </a:fld>
            <a:endParaRPr lang="en-US"/>
          </a:p>
        </p:txBody>
      </p:sp>
      <p:sp>
        <p:nvSpPr>
          <p:cNvPr id="7" name="Rectangle 6">
            <a:extLst>
              <a:ext uri="{FF2B5EF4-FFF2-40B4-BE49-F238E27FC236}">
                <a16:creationId xmlns:a16="http://schemas.microsoft.com/office/drawing/2014/main" id="{839D1B28-8AC4-48AA-8ED9-E4246426E660}"/>
              </a:ext>
            </a:extLst>
          </p:cNvPr>
          <p:cNvSpPr/>
          <p:nvPr userDrawn="1"/>
        </p:nvSpPr>
        <p:spPr>
          <a:xfrm>
            <a:off x="0" y="0"/>
            <a:ext cx="9144000" cy="444500"/>
          </a:xfrm>
          <a:prstGeom prst="rect">
            <a:avLst/>
          </a:prstGeom>
          <a:solidFill>
            <a:srgbClr val="C00000"/>
          </a:solidFill>
          <a:ln>
            <a:solidFill>
              <a:srgbClr val="C00000"/>
            </a:solid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9051" y="87337"/>
            <a:ext cx="8958979" cy="258762"/>
          </a:xfrm>
          <a:prstGeom prst="rect">
            <a:avLst/>
          </a:prstGeom>
        </p:spPr>
        <p:txBody>
          <a:bodyPr vert="horz" lIns="91440" tIns="45720" rIns="91440" bIns="45720" rtlCol="0" anchor="ctr">
            <a:noAutofit/>
          </a:bodyPr>
          <a:lstStyle/>
          <a:p>
            <a:r>
              <a:rPr lang="en-US" dirty="0"/>
              <a:t>Click to edit Master title style</a:t>
            </a:r>
          </a:p>
        </p:txBody>
      </p:sp>
    </p:spTree>
    <p:extLst>
      <p:ext uri="{BB962C8B-B14F-4D97-AF65-F5344CB8AC3E}">
        <p14:creationId xmlns:p14="http://schemas.microsoft.com/office/powerpoint/2010/main" val="38838568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2000" b="1"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xml"/><Relationship Id="rId5" Type="http://schemas.microsoft.com/office/2007/relationships/hdphoto" Target="../media/hdphoto6.wdp"/><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hyperlink" Target="https://blog.versa-valves.com/blog/bottom-dump-valves" TargetMode="External"/><Relationship Id="rId2" Type="http://schemas.openxmlformats.org/officeDocument/2006/relationships/image" Target="../media/image19.png"/><Relationship Id="rId1" Type="http://schemas.openxmlformats.org/officeDocument/2006/relationships/slideLayout" Target="../slideLayouts/slideLayout6.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gif"/><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8.png"/><Relationship Id="rId1" Type="http://schemas.openxmlformats.org/officeDocument/2006/relationships/slideLayout" Target="../slideLayouts/slideLayout6.xml"/><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6.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Layout" Target="../slideLayouts/slideLayout6.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hyperlink" Target="https://www.travelfield.org/aboutus-startup/" TargetMode="External"/><Relationship Id="rId2" Type="http://schemas.openxmlformats.org/officeDocument/2006/relationships/image" Target="../media/image4.png"/><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40.jp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2.jp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44.jp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image" Target="../media/image51.jp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8" Type="http://schemas.openxmlformats.org/officeDocument/2006/relationships/hyperlink" Target="https://www.facebook.com/vrgcontrols/" TargetMode="External"/><Relationship Id="rId3" Type="http://schemas.openxmlformats.org/officeDocument/2006/relationships/hyperlink" Target="http://www.vrgcontrols.com/" TargetMode="External"/><Relationship Id="rId7" Type="http://schemas.openxmlformats.org/officeDocument/2006/relationships/hyperlink" Target="https://www.tech365.nl/youtube-ondergaat-metamorfose-inclusief-nieuw-logo/" TargetMode="External"/><Relationship Id="rId12" Type="http://schemas.openxmlformats.org/officeDocument/2006/relationships/hyperlink" Target="https://commons.wikimedia.org/wiki/File:LinkedIn_Logo.svg" TargetMode="External"/><Relationship Id="rId2" Type="http://schemas.openxmlformats.org/officeDocument/2006/relationships/hyperlink" Target="mailto:MGarvey@VRGControls.com" TargetMode="External"/><Relationship Id="rId1" Type="http://schemas.openxmlformats.org/officeDocument/2006/relationships/slideLayout" Target="../slideLayouts/slideLayout6.xml"/><Relationship Id="rId6" Type="http://schemas.openxmlformats.org/officeDocument/2006/relationships/image" Target="../media/image54.jpg"/><Relationship Id="rId11" Type="http://schemas.openxmlformats.org/officeDocument/2006/relationships/image" Target="../media/image56.png"/><Relationship Id="rId5" Type="http://schemas.openxmlformats.org/officeDocument/2006/relationships/hyperlink" Target="https://www.youtube.com/channel/UCRUcSQBwek_Hlo4TXCXVxcw" TargetMode="External"/><Relationship Id="rId10" Type="http://schemas.openxmlformats.org/officeDocument/2006/relationships/hyperlink" Target="http://fhlogo.blogspot.com/2011/03/facebook.html" TargetMode="External"/><Relationship Id="rId4" Type="http://schemas.openxmlformats.org/officeDocument/2006/relationships/image" Target="../media/image53.jpg"/><Relationship Id="rId9" Type="http://schemas.openxmlformats.org/officeDocument/2006/relationships/image" Target="../media/image5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6.xml"/><Relationship Id="rId4" Type="http://schemas.openxmlformats.org/officeDocument/2006/relationships/hyperlink" Target="https://www.travelfield.org/aboutus-startup/"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6.xml"/><Relationship Id="rId6" Type="http://schemas.openxmlformats.org/officeDocument/2006/relationships/image" Target="../media/image8.png"/><Relationship Id="rId5" Type="http://schemas.microsoft.com/office/2007/relationships/hdphoto" Target="../media/hdphoto2.wdp"/><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9.png"/><Relationship Id="rId1" Type="http://schemas.openxmlformats.org/officeDocument/2006/relationships/slideLayout" Target="../slideLayouts/slideLayout6.xml"/><Relationship Id="rId6" Type="http://schemas.openxmlformats.org/officeDocument/2006/relationships/image" Target="../media/image8.png"/><Relationship Id="rId5" Type="http://schemas.microsoft.com/office/2007/relationships/hdphoto" Target="../media/hdphoto2.wdp"/><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Layout" Target="../slideLayouts/slideLayout6.xml"/><Relationship Id="rId5" Type="http://schemas.openxmlformats.org/officeDocument/2006/relationships/image" Target="../media/image8.png"/><Relationship Id="rId4" Type="http://schemas.microsoft.com/office/2007/relationships/hdphoto" Target="../media/hdphoto2.wdp"/></Relationships>
</file>

<file path=ppt/slides/_rels/slide9.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11.jpeg"/><Relationship Id="rId7" Type="http://schemas.openxmlformats.org/officeDocument/2006/relationships/image" Target="../media/image12.png"/><Relationship Id="rId2" Type="http://schemas.openxmlformats.org/officeDocument/2006/relationships/image" Target="../media/image10.png"/><Relationship Id="rId1" Type="http://schemas.openxmlformats.org/officeDocument/2006/relationships/slideLayout" Target="../slideLayouts/slideLayout6.xml"/><Relationship Id="rId6" Type="http://schemas.openxmlformats.org/officeDocument/2006/relationships/image" Target="../media/image8.png"/><Relationship Id="rId5" Type="http://schemas.microsoft.com/office/2007/relationships/hdphoto" Target="../media/hdphoto2.wdp"/><Relationship Id="rId10" Type="http://schemas.microsoft.com/office/2007/relationships/hdphoto" Target="../media/hdphoto5.wdp"/><Relationship Id="rId4" Type="http://schemas.openxmlformats.org/officeDocument/2006/relationships/image" Target="../media/image7.png"/><Relationship Id="rId9"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7365948-DFE2-4ADF-9C14-09AD648B19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78020"/>
            <a:ext cx="7444864" cy="6414164"/>
          </a:xfrm>
          <a:prstGeom prst="rect">
            <a:avLst/>
          </a:prstGeom>
        </p:spPr>
      </p:pic>
      <p:pic>
        <p:nvPicPr>
          <p:cNvPr id="6" name="Picture 5" descr="A close up of a sign&#10;&#10;Description automatically generated">
            <a:extLst>
              <a:ext uri="{FF2B5EF4-FFF2-40B4-BE49-F238E27FC236}">
                <a16:creationId xmlns:a16="http://schemas.microsoft.com/office/drawing/2014/main" id="{B2FD8665-5410-463D-9170-7B624A2EF1D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07146" y="1004046"/>
            <a:ext cx="2937855" cy="4455459"/>
          </a:xfrm>
          <a:prstGeom prst="rect">
            <a:avLst/>
          </a:prstGeom>
        </p:spPr>
      </p:pic>
      <p:sp>
        <p:nvSpPr>
          <p:cNvPr id="7" name="Rectangle 6">
            <a:extLst>
              <a:ext uri="{FF2B5EF4-FFF2-40B4-BE49-F238E27FC236}">
                <a16:creationId xmlns:a16="http://schemas.microsoft.com/office/drawing/2014/main" id="{9490AA1C-F51E-4AB6-AD57-C1E7EFC21A8E}"/>
              </a:ext>
            </a:extLst>
          </p:cNvPr>
          <p:cNvSpPr/>
          <p:nvPr/>
        </p:nvSpPr>
        <p:spPr>
          <a:xfrm>
            <a:off x="7333861" y="6414164"/>
            <a:ext cx="1464906" cy="2478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3196D558-FAEA-449F-B7D6-BD398431F524}"/>
              </a:ext>
            </a:extLst>
          </p:cNvPr>
          <p:cNvSpPr txBox="1"/>
          <p:nvPr/>
        </p:nvSpPr>
        <p:spPr>
          <a:xfrm>
            <a:off x="4267200" y="1801252"/>
            <a:ext cx="4876799" cy="2100575"/>
          </a:xfrm>
          <a:prstGeom prst="rect">
            <a:avLst/>
          </a:prstGeom>
          <a:noFill/>
        </p:spPr>
        <p:txBody>
          <a:bodyPr wrap="square" rtlCol="0">
            <a:spAutoFit/>
          </a:bodyPr>
          <a:lstStyle/>
          <a:p>
            <a:pPr algn="ctr"/>
            <a:r>
              <a:rPr lang="en-US" sz="4000" b="1" dirty="0">
                <a:latin typeface="Arial" pitchFamily="34" charset="0"/>
                <a:cs typeface="Arial" pitchFamily="34" charset="0"/>
              </a:rPr>
              <a:t>RCVC</a:t>
            </a:r>
          </a:p>
          <a:p>
            <a:pPr algn="ctr"/>
            <a:r>
              <a:rPr lang="en-US" sz="4000" b="1" dirty="0">
                <a:latin typeface="Arial" pitchFamily="34" charset="0"/>
                <a:cs typeface="Arial" pitchFamily="34" charset="0"/>
              </a:rPr>
              <a:t>Red Circle</a:t>
            </a:r>
          </a:p>
          <a:p>
            <a:pPr algn="ctr"/>
            <a:r>
              <a:rPr lang="en-US" sz="4000" b="1" dirty="0">
                <a:latin typeface="Arial" pitchFamily="34" charset="0"/>
                <a:cs typeface="Arial" pitchFamily="34" charset="0"/>
              </a:rPr>
              <a:t>Valve Controller</a:t>
            </a:r>
          </a:p>
          <a:p>
            <a:pPr algn="ctr"/>
            <a:r>
              <a:rPr lang="en-US" sz="1050" b="1" dirty="0">
                <a:latin typeface="Arial" pitchFamily="34" charset="0"/>
                <a:cs typeface="Arial" pitchFamily="34" charset="0"/>
              </a:rPr>
              <a:t>07/27/26</a:t>
            </a:r>
            <a:endParaRPr lang="en-US" sz="1200" b="1" dirty="0">
              <a:latin typeface="Arial" pitchFamily="34" charset="0"/>
              <a:cs typeface="Arial" pitchFamily="34" charset="0"/>
            </a:endParaRPr>
          </a:p>
        </p:txBody>
      </p:sp>
    </p:spTree>
    <p:extLst>
      <p:ext uri="{BB962C8B-B14F-4D97-AF65-F5344CB8AC3E}">
        <p14:creationId xmlns:p14="http://schemas.microsoft.com/office/powerpoint/2010/main" val="4731168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12C25450-48BC-4499-B21B-8F48EF68234F}"/>
              </a:ext>
            </a:extLst>
          </p:cNvPr>
          <p:cNvSpPr/>
          <p:nvPr/>
        </p:nvSpPr>
        <p:spPr>
          <a:xfrm>
            <a:off x="3841615" y="750770"/>
            <a:ext cx="4411813" cy="5503343"/>
          </a:xfrm>
          <a:prstGeom prst="rect">
            <a:avLst/>
          </a:prstGeom>
          <a:solidFill>
            <a:srgbClr val="A6A6A6">
              <a:alpha val="30196"/>
            </a:srgb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0C314725-235F-4718-BA30-791AD81EE5C2}"/>
              </a:ext>
            </a:extLst>
          </p:cNvPr>
          <p:cNvSpPr/>
          <p:nvPr/>
        </p:nvSpPr>
        <p:spPr>
          <a:xfrm>
            <a:off x="510038" y="1890112"/>
            <a:ext cx="2134094" cy="4168450"/>
          </a:xfrm>
          <a:prstGeom prst="rect">
            <a:avLst/>
          </a:prstGeom>
          <a:solidFill>
            <a:srgbClr val="A6A6A6">
              <a:alpha val="30196"/>
            </a:srgb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3" name="Picture 42" descr="A close up of a camera&#10;&#10;Description automatically generated">
            <a:extLst>
              <a:ext uri="{FF2B5EF4-FFF2-40B4-BE49-F238E27FC236}">
                <a16:creationId xmlns:a16="http://schemas.microsoft.com/office/drawing/2014/main" id="{3C26F0B0-6799-4088-9DB4-D30C214B8185}"/>
              </a:ext>
            </a:extLst>
          </p:cNvPr>
          <p:cNvPicPr>
            <a:picLocks noChangeAspect="1"/>
          </p:cNvPicPr>
          <p:nvPr/>
        </p:nvPicPr>
        <p:blipFill rotWithShape="1">
          <a:blip r:embed="rId2">
            <a:extLst>
              <a:ext uri="{28A0092B-C50C-407E-A947-70E740481C1C}">
                <a14:useLocalDpi xmlns:a14="http://schemas.microsoft.com/office/drawing/2010/main" val="0"/>
              </a:ext>
            </a:extLst>
          </a:blip>
          <a:srcRect l="36186" r="33455"/>
          <a:stretch/>
        </p:blipFill>
        <p:spPr>
          <a:xfrm>
            <a:off x="506683" y="1477455"/>
            <a:ext cx="2249945" cy="4168450"/>
          </a:xfrm>
          <a:prstGeom prst="rect">
            <a:avLst/>
          </a:prstGeom>
        </p:spPr>
      </p:pic>
      <p:sp>
        <p:nvSpPr>
          <p:cNvPr id="2" name="Title 1">
            <a:extLst>
              <a:ext uri="{FF2B5EF4-FFF2-40B4-BE49-F238E27FC236}">
                <a16:creationId xmlns:a16="http://schemas.microsoft.com/office/drawing/2014/main" id="{9039C8AA-85C6-43F5-836C-D2F48C0866E4}"/>
              </a:ext>
            </a:extLst>
          </p:cNvPr>
          <p:cNvSpPr>
            <a:spLocks noGrp="1"/>
          </p:cNvSpPr>
          <p:nvPr>
            <p:ph type="title"/>
          </p:nvPr>
        </p:nvSpPr>
        <p:spPr/>
        <p:txBody>
          <a:bodyPr/>
          <a:lstStyle/>
          <a:p>
            <a:r>
              <a:rPr lang="en-US" dirty="0"/>
              <a:t>RCVC Remote Installation Configuration</a:t>
            </a:r>
          </a:p>
        </p:txBody>
      </p:sp>
      <p:pic>
        <p:nvPicPr>
          <p:cNvPr id="6" name="Picture 5">
            <a:extLst>
              <a:ext uri="{FF2B5EF4-FFF2-40B4-BE49-F238E27FC236}">
                <a16:creationId xmlns:a16="http://schemas.microsoft.com/office/drawing/2014/main" id="{2002007B-F599-46C6-850E-0D4D4447A059}"/>
              </a:ext>
            </a:extLst>
          </p:cNvPr>
          <p:cNvPicPr>
            <a:picLocks noChangeAspect="1"/>
          </p:cNvPicPr>
          <p:nvPr/>
        </p:nvPicPr>
        <p:blipFill rotWithShape="1">
          <a:blip r:embed="rId3"/>
          <a:srcRect l="36316" t="7765" r="36526" b="29658"/>
          <a:stretch/>
        </p:blipFill>
        <p:spPr>
          <a:xfrm>
            <a:off x="4319777" y="811850"/>
            <a:ext cx="3572939" cy="5442264"/>
          </a:xfrm>
          <a:prstGeom prst="rect">
            <a:avLst/>
          </a:prstGeom>
        </p:spPr>
      </p:pic>
      <p:pic>
        <p:nvPicPr>
          <p:cNvPr id="3" name="Picture 2">
            <a:extLst>
              <a:ext uri="{FF2B5EF4-FFF2-40B4-BE49-F238E27FC236}">
                <a16:creationId xmlns:a16="http://schemas.microsoft.com/office/drawing/2014/main" id="{7C47C478-ABC8-402C-8D49-7D52FBF744A9}"/>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7201" b="93366" l="9980" r="89963">
                        <a14:foregroundMark x1="50357" y1="38269" x2="50472" y2="11286"/>
                        <a14:foregroundMark x1="48499" y1="13714" x2="48499" y2="11084"/>
                        <a14:foregroundMark x1="51273" y1="13714" x2="52302" y2="10599"/>
                        <a14:foregroundMark x1="52874" y1="11084" x2="54361" y2="10922"/>
                        <a14:foregroundMark x1="54590" y1="10922" x2="55390" y2="10761"/>
                        <a14:foregroundMark x1="47812" y1="10761" x2="44724" y2="10761"/>
                        <a14:foregroundMark x1="42408" y1="22816" x2="39091" y2="22977"/>
                      </a14:backgroundRemoval>
                    </a14:imgEffect>
                  </a14:imgLayer>
                </a14:imgProps>
              </a:ext>
              <a:ext uri="{28A0092B-C50C-407E-A947-70E740481C1C}">
                <a14:useLocalDpi xmlns:a14="http://schemas.microsoft.com/office/drawing/2010/main" val="0"/>
              </a:ext>
            </a:extLst>
          </a:blip>
          <a:srcRect l="30833" t="51578" r="30000" b="8967"/>
          <a:stretch/>
        </p:blipFill>
        <p:spPr>
          <a:xfrm>
            <a:off x="4275661" y="2450889"/>
            <a:ext cx="1035651" cy="737597"/>
          </a:xfrm>
          <a:prstGeom prst="rect">
            <a:avLst/>
          </a:prstGeom>
        </p:spPr>
      </p:pic>
      <p:sp>
        <p:nvSpPr>
          <p:cNvPr id="15" name="Rectangle 14">
            <a:extLst>
              <a:ext uri="{FF2B5EF4-FFF2-40B4-BE49-F238E27FC236}">
                <a16:creationId xmlns:a16="http://schemas.microsoft.com/office/drawing/2014/main" id="{2DDC8392-DA6D-4A47-973D-EA52A52878DC}"/>
              </a:ext>
            </a:extLst>
          </p:cNvPr>
          <p:cNvSpPr/>
          <p:nvPr/>
        </p:nvSpPr>
        <p:spPr>
          <a:xfrm>
            <a:off x="4523979" y="2005436"/>
            <a:ext cx="375280" cy="36576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Connector: Elbow 16">
            <a:extLst>
              <a:ext uri="{FF2B5EF4-FFF2-40B4-BE49-F238E27FC236}">
                <a16:creationId xmlns:a16="http://schemas.microsoft.com/office/drawing/2014/main" id="{7C8385B6-7BAC-4FC4-9AA4-E4CF53FDA722}"/>
              </a:ext>
            </a:extLst>
          </p:cNvPr>
          <p:cNvCxnSpPr>
            <a:cxnSpLocks/>
            <a:stCxn id="5" idx="6"/>
            <a:endCxn id="18" idx="2"/>
          </p:cNvCxnSpPr>
          <p:nvPr/>
        </p:nvCxnSpPr>
        <p:spPr>
          <a:xfrm flipV="1">
            <a:off x="2438904" y="3188483"/>
            <a:ext cx="2340144" cy="1004070"/>
          </a:xfrm>
          <a:prstGeom prst="bentConnector2">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5AFD6EAC-414F-4B15-A711-1916C0663AA2}"/>
              </a:ext>
            </a:extLst>
          </p:cNvPr>
          <p:cNvSpPr/>
          <p:nvPr/>
        </p:nvSpPr>
        <p:spPr>
          <a:xfrm>
            <a:off x="4418205" y="2450886"/>
            <a:ext cx="721685" cy="73759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Connector: Elbow 19">
            <a:extLst>
              <a:ext uri="{FF2B5EF4-FFF2-40B4-BE49-F238E27FC236}">
                <a16:creationId xmlns:a16="http://schemas.microsoft.com/office/drawing/2014/main" id="{680536A0-DA9C-4E9A-B231-D13C1CE0C5FC}"/>
              </a:ext>
            </a:extLst>
          </p:cNvPr>
          <p:cNvCxnSpPr>
            <a:cxnSpLocks/>
            <a:stCxn id="18" idx="1"/>
            <a:endCxn id="15" idx="1"/>
          </p:cNvCxnSpPr>
          <p:nvPr/>
        </p:nvCxnSpPr>
        <p:spPr>
          <a:xfrm rot="10800000" flipH="1">
            <a:off x="4418205" y="2188317"/>
            <a:ext cx="105774" cy="631369"/>
          </a:xfrm>
          <a:prstGeom prst="bentConnector3">
            <a:avLst>
              <a:gd name="adj1" fmla="val -21612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E367F525-EF01-4352-951D-84AC2D13E92C}"/>
              </a:ext>
            </a:extLst>
          </p:cNvPr>
          <p:cNvSpPr/>
          <p:nvPr/>
        </p:nvSpPr>
        <p:spPr>
          <a:xfrm>
            <a:off x="5886843" y="2072268"/>
            <a:ext cx="148197" cy="23209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49F75B9D-C652-463B-B8F3-F57C5098C83F}"/>
              </a:ext>
            </a:extLst>
          </p:cNvPr>
          <p:cNvSpPr/>
          <p:nvPr/>
        </p:nvSpPr>
        <p:spPr>
          <a:xfrm>
            <a:off x="5820765" y="2794015"/>
            <a:ext cx="148197" cy="23209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Connector: Elbow 27">
            <a:extLst>
              <a:ext uri="{FF2B5EF4-FFF2-40B4-BE49-F238E27FC236}">
                <a16:creationId xmlns:a16="http://schemas.microsoft.com/office/drawing/2014/main" id="{16A0C16E-9F05-4B1F-9DF3-C235E9772441}"/>
              </a:ext>
            </a:extLst>
          </p:cNvPr>
          <p:cNvCxnSpPr>
            <a:cxnSpLocks/>
            <a:endCxn id="26" idx="1"/>
          </p:cNvCxnSpPr>
          <p:nvPr/>
        </p:nvCxnSpPr>
        <p:spPr>
          <a:xfrm flipV="1">
            <a:off x="5220901" y="2188316"/>
            <a:ext cx="665942" cy="431534"/>
          </a:xfrm>
          <a:prstGeom prst="bentConnector3">
            <a:avLst>
              <a:gd name="adj1" fmla="val 1531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7E4394BD-4057-4AA6-8EA1-89E3555EF6B3}"/>
              </a:ext>
            </a:extLst>
          </p:cNvPr>
          <p:cNvSpPr/>
          <p:nvPr/>
        </p:nvSpPr>
        <p:spPr>
          <a:xfrm>
            <a:off x="5028588" y="2503802"/>
            <a:ext cx="148197" cy="23209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8496036B-991A-41A9-B282-6C6534339AF6}"/>
              </a:ext>
            </a:extLst>
          </p:cNvPr>
          <p:cNvSpPr/>
          <p:nvPr/>
        </p:nvSpPr>
        <p:spPr>
          <a:xfrm>
            <a:off x="5055860" y="2877584"/>
            <a:ext cx="148197" cy="23209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 name="Connector: Elbow 34">
            <a:extLst>
              <a:ext uri="{FF2B5EF4-FFF2-40B4-BE49-F238E27FC236}">
                <a16:creationId xmlns:a16="http://schemas.microsoft.com/office/drawing/2014/main" id="{FD64535E-F2B8-4367-9D51-4193F1F93523}"/>
              </a:ext>
            </a:extLst>
          </p:cNvPr>
          <p:cNvCxnSpPr>
            <a:cxnSpLocks/>
            <a:stCxn id="32" idx="3"/>
          </p:cNvCxnSpPr>
          <p:nvPr/>
        </p:nvCxnSpPr>
        <p:spPr>
          <a:xfrm>
            <a:off x="5204057" y="2993632"/>
            <a:ext cx="682786" cy="12700"/>
          </a:xfrm>
          <a:prstGeom prst="bentConnector3">
            <a:avLst>
              <a:gd name="adj1" fmla="val 50000"/>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40" name="Oval 39">
            <a:extLst>
              <a:ext uri="{FF2B5EF4-FFF2-40B4-BE49-F238E27FC236}">
                <a16:creationId xmlns:a16="http://schemas.microsoft.com/office/drawing/2014/main" id="{E2298D2B-DAD7-4055-BF25-7115304AC2AA}"/>
              </a:ext>
            </a:extLst>
          </p:cNvPr>
          <p:cNvSpPr/>
          <p:nvPr/>
        </p:nvSpPr>
        <p:spPr>
          <a:xfrm>
            <a:off x="4468728" y="1744326"/>
            <a:ext cx="457200" cy="457200"/>
          </a:xfrm>
          <a:prstGeom prst="ellipse">
            <a:avLst/>
          </a:prstGeom>
          <a:noFill/>
          <a:ln w="19050">
            <a:solidFill>
              <a:schemeClr val="tx1"/>
            </a:solidFill>
          </a:ln>
          <a:effectLst>
            <a:glow rad="228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41" name="TextBox 40">
            <a:extLst>
              <a:ext uri="{FF2B5EF4-FFF2-40B4-BE49-F238E27FC236}">
                <a16:creationId xmlns:a16="http://schemas.microsoft.com/office/drawing/2014/main" id="{34D33D34-1624-41BF-BFAF-94D5F9610311}"/>
              </a:ext>
            </a:extLst>
          </p:cNvPr>
          <p:cNvSpPr txBox="1"/>
          <p:nvPr/>
        </p:nvSpPr>
        <p:spPr>
          <a:xfrm>
            <a:off x="3902747" y="922166"/>
            <a:ext cx="1670280" cy="400110"/>
          </a:xfrm>
          <a:prstGeom prst="rect">
            <a:avLst/>
          </a:prstGeom>
          <a:noFill/>
        </p:spPr>
        <p:txBody>
          <a:bodyPr wrap="square" rtlCol="0">
            <a:spAutoFit/>
          </a:bodyPr>
          <a:lstStyle/>
          <a:p>
            <a:pPr algn="r"/>
            <a:r>
              <a:rPr lang="en-US" sz="1000" b="1" dirty="0">
                <a:latin typeface="Arial" panose="020B0604020202020204" pitchFamily="34" charset="0"/>
                <a:cs typeface="Arial" panose="020B0604020202020204" pitchFamily="34" charset="0"/>
              </a:rPr>
              <a:t>Linear Feedback Module</a:t>
            </a:r>
          </a:p>
          <a:p>
            <a:pPr algn="ctr"/>
            <a:r>
              <a:rPr lang="en-US" sz="1000" b="1" dirty="0">
                <a:latin typeface="Arial" panose="020B0604020202020204" pitchFamily="34" charset="0"/>
                <a:cs typeface="Arial" panose="020B0604020202020204" pitchFamily="34" charset="0"/>
              </a:rPr>
              <a:t>(BALLUFF)</a:t>
            </a:r>
          </a:p>
        </p:txBody>
      </p:sp>
      <p:cxnSp>
        <p:nvCxnSpPr>
          <p:cNvPr id="42" name="Connector: Elbow 41">
            <a:extLst>
              <a:ext uri="{FF2B5EF4-FFF2-40B4-BE49-F238E27FC236}">
                <a16:creationId xmlns:a16="http://schemas.microsoft.com/office/drawing/2014/main" id="{4CF356E6-5E6B-40E1-9232-ECE5572E7693}"/>
              </a:ext>
            </a:extLst>
          </p:cNvPr>
          <p:cNvCxnSpPr>
            <a:cxnSpLocks/>
            <a:stCxn id="41" idx="1"/>
            <a:endCxn id="40" idx="2"/>
          </p:cNvCxnSpPr>
          <p:nvPr/>
        </p:nvCxnSpPr>
        <p:spPr>
          <a:xfrm rot="10800000" flipH="1" flipV="1">
            <a:off x="3902746" y="1122220"/>
            <a:ext cx="565981" cy="850705"/>
          </a:xfrm>
          <a:prstGeom prst="bentConnector3">
            <a:avLst>
              <a:gd name="adj1" fmla="val -40390"/>
            </a:avLst>
          </a:prstGeom>
          <a:ln w="19050">
            <a:solidFill>
              <a:schemeClr val="tx1"/>
            </a:solidFill>
          </a:ln>
          <a:effectLst>
            <a:glow rad="228600">
              <a:schemeClr val="accent3">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45" name="Oval 44">
            <a:extLst>
              <a:ext uri="{FF2B5EF4-FFF2-40B4-BE49-F238E27FC236}">
                <a16:creationId xmlns:a16="http://schemas.microsoft.com/office/drawing/2014/main" id="{792EEDD2-60F3-4747-8AE2-84C04A6FCB56}"/>
              </a:ext>
            </a:extLst>
          </p:cNvPr>
          <p:cNvSpPr/>
          <p:nvPr/>
        </p:nvSpPr>
        <p:spPr>
          <a:xfrm>
            <a:off x="4745141" y="2939120"/>
            <a:ext cx="457200" cy="457200"/>
          </a:xfrm>
          <a:prstGeom prst="ellipse">
            <a:avLst/>
          </a:prstGeom>
          <a:noFill/>
          <a:ln w="19050">
            <a:solidFill>
              <a:schemeClr val="tx1"/>
            </a:solidFill>
          </a:ln>
          <a:effectLst>
            <a:glow rad="228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46" name="TextBox 45">
            <a:extLst>
              <a:ext uri="{FF2B5EF4-FFF2-40B4-BE49-F238E27FC236}">
                <a16:creationId xmlns:a16="http://schemas.microsoft.com/office/drawing/2014/main" id="{138EC8AB-3E53-4346-B059-51BA29BE2BFA}"/>
              </a:ext>
            </a:extLst>
          </p:cNvPr>
          <p:cNvSpPr txBox="1"/>
          <p:nvPr/>
        </p:nvSpPr>
        <p:spPr>
          <a:xfrm>
            <a:off x="6242567" y="3526985"/>
            <a:ext cx="2010861" cy="400110"/>
          </a:xfrm>
          <a:prstGeom prst="rect">
            <a:avLst/>
          </a:prstGeom>
          <a:noFill/>
        </p:spPr>
        <p:txBody>
          <a:bodyPr wrap="square" rtlCol="0">
            <a:spAutoFit/>
          </a:bodyPr>
          <a:lstStyle/>
          <a:p>
            <a:pPr algn="ctr"/>
            <a:r>
              <a:rPr lang="en-US" sz="1000" b="1" dirty="0">
                <a:latin typeface="Arial" panose="020B0604020202020204" pitchFamily="34" charset="0"/>
                <a:cs typeface="Arial" panose="020B0604020202020204" pitchFamily="34" charset="0"/>
              </a:rPr>
              <a:t>RCVC Remote Junction Box</a:t>
            </a:r>
          </a:p>
          <a:p>
            <a:pPr algn="ctr"/>
            <a:r>
              <a:rPr lang="en-US" sz="1000" b="1" dirty="0">
                <a:latin typeface="Arial" panose="020B0604020202020204" pitchFamily="34" charset="0"/>
                <a:cs typeface="Arial" panose="020B0604020202020204" pitchFamily="34" charset="0"/>
              </a:rPr>
              <a:t>RCVCREMJUNC</a:t>
            </a:r>
          </a:p>
        </p:txBody>
      </p:sp>
      <p:cxnSp>
        <p:nvCxnSpPr>
          <p:cNvPr id="47" name="Connector: Elbow 46">
            <a:extLst>
              <a:ext uri="{FF2B5EF4-FFF2-40B4-BE49-F238E27FC236}">
                <a16:creationId xmlns:a16="http://schemas.microsoft.com/office/drawing/2014/main" id="{54A2B2EE-7498-4ED8-AD5A-749974DD9342}"/>
              </a:ext>
            </a:extLst>
          </p:cNvPr>
          <p:cNvCxnSpPr>
            <a:cxnSpLocks/>
            <a:stCxn id="46" idx="1"/>
            <a:endCxn id="45" idx="4"/>
          </p:cNvCxnSpPr>
          <p:nvPr/>
        </p:nvCxnSpPr>
        <p:spPr>
          <a:xfrm rot="10800000">
            <a:off x="4973741" y="3396320"/>
            <a:ext cx="1268826" cy="330720"/>
          </a:xfrm>
          <a:prstGeom prst="bentConnector2">
            <a:avLst/>
          </a:prstGeom>
          <a:ln w="19050">
            <a:solidFill>
              <a:schemeClr val="tx1"/>
            </a:solidFill>
          </a:ln>
          <a:effectLst>
            <a:glow rad="228600">
              <a:schemeClr val="accent3">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56" name="TextBox 55">
            <a:extLst>
              <a:ext uri="{FF2B5EF4-FFF2-40B4-BE49-F238E27FC236}">
                <a16:creationId xmlns:a16="http://schemas.microsoft.com/office/drawing/2014/main" id="{4B57D813-9D4B-4FE1-9E4E-DBDE6FBF8AB9}"/>
              </a:ext>
            </a:extLst>
          </p:cNvPr>
          <p:cNvSpPr txBox="1"/>
          <p:nvPr/>
        </p:nvSpPr>
        <p:spPr>
          <a:xfrm>
            <a:off x="686304" y="5407503"/>
            <a:ext cx="1752600" cy="553998"/>
          </a:xfrm>
          <a:prstGeom prst="rect">
            <a:avLst/>
          </a:prstGeom>
          <a:noFill/>
        </p:spPr>
        <p:txBody>
          <a:bodyPr wrap="square" rtlCol="0">
            <a:spAutoFit/>
          </a:bodyPr>
          <a:lstStyle/>
          <a:p>
            <a:pPr algn="ctr"/>
            <a:r>
              <a:rPr lang="en-US" sz="1000" b="1" dirty="0">
                <a:latin typeface="Arial" panose="020B0604020202020204" pitchFamily="34" charset="0"/>
                <a:cs typeface="Arial" panose="020B0604020202020204" pitchFamily="34" charset="0"/>
              </a:rPr>
              <a:t>RCVC3000 Remote</a:t>
            </a:r>
          </a:p>
          <a:p>
            <a:pPr algn="ctr"/>
            <a:r>
              <a:rPr lang="en-US" sz="1000" b="1" dirty="0">
                <a:latin typeface="Arial" panose="020B0604020202020204" pitchFamily="34" charset="0"/>
                <a:cs typeface="Arial" panose="020B0604020202020204" pitchFamily="34" charset="0"/>
              </a:rPr>
              <a:t>Install Configuration</a:t>
            </a:r>
          </a:p>
          <a:p>
            <a:pPr algn="ctr"/>
            <a:r>
              <a:rPr lang="en-US" sz="1000" b="1" dirty="0">
                <a:latin typeface="Arial" panose="020B0604020202020204" pitchFamily="34" charset="0"/>
                <a:cs typeface="Arial" panose="020B0604020202020204" pitchFamily="34" charset="0"/>
              </a:rPr>
              <a:t>RCVC3000REM</a:t>
            </a:r>
          </a:p>
        </p:txBody>
      </p:sp>
      <p:sp>
        <p:nvSpPr>
          <p:cNvPr id="57" name="TextBox 56">
            <a:extLst>
              <a:ext uri="{FF2B5EF4-FFF2-40B4-BE49-F238E27FC236}">
                <a16:creationId xmlns:a16="http://schemas.microsoft.com/office/drawing/2014/main" id="{4B56AF17-2000-4587-8F7F-27EBAE04AFFB}"/>
              </a:ext>
            </a:extLst>
          </p:cNvPr>
          <p:cNvSpPr txBox="1"/>
          <p:nvPr/>
        </p:nvSpPr>
        <p:spPr>
          <a:xfrm>
            <a:off x="4925928" y="6149578"/>
            <a:ext cx="1696566" cy="246221"/>
          </a:xfrm>
          <a:prstGeom prst="rect">
            <a:avLst/>
          </a:prstGeom>
          <a:solidFill>
            <a:schemeClr val="bg1"/>
          </a:solidFill>
          <a:ln>
            <a:solidFill>
              <a:schemeClr val="tx1"/>
            </a:solidFill>
          </a:ln>
        </p:spPr>
        <p:txBody>
          <a:bodyPr wrap="square" rtlCol="0">
            <a:spAutoFit/>
          </a:bodyPr>
          <a:lstStyle/>
          <a:p>
            <a:pPr algn="ctr"/>
            <a:r>
              <a:rPr lang="en-US" sz="1000" b="1" dirty="0">
                <a:latin typeface="Arial" panose="020B0604020202020204" pitchFamily="34" charset="0"/>
                <a:cs typeface="Arial" panose="020B0604020202020204" pitchFamily="34" charset="0"/>
              </a:rPr>
              <a:t>EX-PROOF Cl. 1, </a:t>
            </a:r>
            <a:r>
              <a:rPr lang="en-US" sz="1000" b="1" dirty="0" err="1">
                <a:latin typeface="Arial" panose="020B0604020202020204" pitchFamily="34" charset="0"/>
                <a:cs typeface="Arial" panose="020B0604020202020204" pitchFamily="34" charset="0"/>
              </a:rPr>
              <a:t>Div</a:t>
            </a:r>
            <a:r>
              <a:rPr lang="en-US" sz="1000" b="1" dirty="0">
                <a:latin typeface="Arial" panose="020B0604020202020204" pitchFamily="34" charset="0"/>
                <a:cs typeface="Arial" panose="020B0604020202020204" pitchFamily="34" charset="0"/>
              </a:rPr>
              <a:t> 1</a:t>
            </a:r>
          </a:p>
        </p:txBody>
      </p:sp>
      <p:sp>
        <p:nvSpPr>
          <p:cNvPr id="58" name="TextBox 57">
            <a:extLst>
              <a:ext uri="{FF2B5EF4-FFF2-40B4-BE49-F238E27FC236}">
                <a16:creationId xmlns:a16="http://schemas.microsoft.com/office/drawing/2014/main" id="{86BEC1E1-21DE-44C4-BF2C-F6E83D33BCBD}"/>
              </a:ext>
            </a:extLst>
          </p:cNvPr>
          <p:cNvSpPr txBox="1"/>
          <p:nvPr/>
        </p:nvSpPr>
        <p:spPr>
          <a:xfrm>
            <a:off x="714321" y="6122781"/>
            <a:ext cx="1696566" cy="246221"/>
          </a:xfrm>
          <a:prstGeom prst="rect">
            <a:avLst/>
          </a:prstGeom>
          <a:solidFill>
            <a:schemeClr val="bg1"/>
          </a:solidFill>
          <a:ln>
            <a:solidFill>
              <a:schemeClr val="tx1"/>
            </a:solidFill>
          </a:ln>
        </p:spPr>
        <p:txBody>
          <a:bodyPr wrap="square" rtlCol="0">
            <a:spAutoFit/>
          </a:bodyPr>
          <a:lstStyle/>
          <a:p>
            <a:pPr algn="ctr"/>
            <a:r>
              <a:rPr lang="en-US" sz="1000" b="1" dirty="0">
                <a:latin typeface="Arial" panose="020B0604020202020204" pitchFamily="34" charset="0"/>
                <a:cs typeface="Arial" panose="020B0604020202020204" pitchFamily="34" charset="0"/>
              </a:rPr>
              <a:t>RTU BUILDING</a:t>
            </a:r>
          </a:p>
        </p:txBody>
      </p:sp>
      <p:sp>
        <p:nvSpPr>
          <p:cNvPr id="33" name="TextBox 32">
            <a:extLst>
              <a:ext uri="{FF2B5EF4-FFF2-40B4-BE49-F238E27FC236}">
                <a16:creationId xmlns:a16="http://schemas.microsoft.com/office/drawing/2014/main" id="{910CBE0B-F9F8-49C5-99EE-C5F38E2458C7}"/>
              </a:ext>
            </a:extLst>
          </p:cNvPr>
          <p:cNvSpPr txBox="1"/>
          <p:nvPr/>
        </p:nvSpPr>
        <p:spPr>
          <a:xfrm>
            <a:off x="584325" y="2201526"/>
            <a:ext cx="365760" cy="365760"/>
          </a:xfrm>
          <a:prstGeom prst="ellipse">
            <a:avLst/>
          </a:prstGeom>
          <a:solidFill>
            <a:schemeClr val="bg1"/>
          </a:solidFill>
          <a:ln>
            <a:solidFill>
              <a:schemeClr val="tx1"/>
            </a:solidFill>
          </a:ln>
        </p:spPr>
        <p:txBody>
          <a:bodyPr wrap="square" rtlCol="0" anchor="ctr" anchorCtr="0">
            <a:spAutoFit/>
          </a:bodyPr>
          <a:lstStyle/>
          <a:p>
            <a:pPr algn="ctr"/>
            <a:r>
              <a:rPr lang="en-US" b="1" dirty="0">
                <a:solidFill>
                  <a:srgbClr val="C00000"/>
                </a:solidFill>
                <a:latin typeface="Arial" panose="020B0604020202020204" pitchFamily="34" charset="0"/>
                <a:cs typeface="Arial" panose="020B0604020202020204" pitchFamily="34" charset="0"/>
              </a:rPr>
              <a:t>1</a:t>
            </a:r>
          </a:p>
        </p:txBody>
      </p:sp>
      <p:sp>
        <p:nvSpPr>
          <p:cNvPr id="34" name="TextBox 33">
            <a:extLst>
              <a:ext uri="{FF2B5EF4-FFF2-40B4-BE49-F238E27FC236}">
                <a16:creationId xmlns:a16="http://schemas.microsoft.com/office/drawing/2014/main" id="{F7B567C4-9ABC-4A72-B1DA-5DC353049974}"/>
              </a:ext>
            </a:extLst>
          </p:cNvPr>
          <p:cNvSpPr txBox="1"/>
          <p:nvPr/>
        </p:nvSpPr>
        <p:spPr>
          <a:xfrm>
            <a:off x="6032030" y="2758771"/>
            <a:ext cx="365760" cy="365760"/>
          </a:xfrm>
          <a:prstGeom prst="ellipse">
            <a:avLst/>
          </a:prstGeom>
          <a:solidFill>
            <a:schemeClr val="bg1"/>
          </a:solidFill>
          <a:ln>
            <a:solidFill>
              <a:schemeClr val="tx1"/>
            </a:solidFill>
          </a:ln>
        </p:spPr>
        <p:txBody>
          <a:bodyPr wrap="square" rtlCol="0" anchor="ctr" anchorCtr="0">
            <a:spAutoFit/>
          </a:bodyPr>
          <a:lstStyle/>
          <a:p>
            <a:pPr algn="ctr"/>
            <a:r>
              <a:rPr lang="en-US" b="1" dirty="0">
                <a:solidFill>
                  <a:srgbClr val="C00000"/>
                </a:solidFill>
                <a:latin typeface="Arial" panose="020B0604020202020204" pitchFamily="34" charset="0"/>
                <a:cs typeface="Arial" panose="020B0604020202020204" pitchFamily="34" charset="0"/>
              </a:rPr>
              <a:t>4</a:t>
            </a:r>
          </a:p>
        </p:txBody>
      </p:sp>
      <p:sp>
        <p:nvSpPr>
          <p:cNvPr id="36" name="TextBox 35">
            <a:extLst>
              <a:ext uri="{FF2B5EF4-FFF2-40B4-BE49-F238E27FC236}">
                <a16:creationId xmlns:a16="http://schemas.microsoft.com/office/drawing/2014/main" id="{12BBC940-2D89-4256-8943-18A094817E02}"/>
              </a:ext>
            </a:extLst>
          </p:cNvPr>
          <p:cNvSpPr txBox="1"/>
          <p:nvPr/>
        </p:nvSpPr>
        <p:spPr>
          <a:xfrm>
            <a:off x="4844655" y="1900657"/>
            <a:ext cx="365760" cy="365760"/>
          </a:xfrm>
          <a:prstGeom prst="ellipse">
            <a:avLst/>
          </a:prstGeom>
          <a:solidFill>
            <a:schemeClr val="bg1"/>
          </a:solidFill>
          <a:ln>
            <a:solidFill>
              <a:schemeClr val="tx1"/>
            </a:solidFill>
          </a:ln>
        </p:spPr>
        <p:txBody>
          <a:bodyPr wrap="square" rtlCol="0" anchor="ctr" anchorCtr="0">
            <a:spAutoFit/>
          </a:bodyPr>
          <a:lstStyle/>
          <a:p>
            <a:pPr algn="ctr"/>
            <a:r>
              <a:rPr lang="en-US" b="1" dirty="0">
                <a:solidFill>
                  <a:srgbClr val="C00000"/>
                </a:solidFill>
                <a:latin typeface="Arial" panose="020B0604020202020204" pitchFamily="34" charset="0"/>
                <a:cs typeface="Arial" panose="020B0604020202020204" pitchFamily="34" charset="0"/>
              </a:rPr>
              <a:t>3</a:t>
            </a:r>
          </a:p>
        </p:txBody>
      </p:sp>
      <p:sp>
        <p:nvSpPr>
          <p:cNvPr id="37" name="TextBox 36">
            <a:extLst>
              <a:ext uri="{FF2B5EF4-FFF2-40B4-BE49-F238E27FC236}">
                <a16:creationId xmlns:a16="http://schemas.microsoft.com/office/drawing/2014/main" id="{2F1C4BD3-BFE9-4512-9862-6814F55BFA00}"/>
              </a:ext>
            </a:extLst>
          </p:cNvPr>
          <p:cNvSpPr txBox="1"/>
          <p:nvPr/>
        </p:nvSpPr>
        <p:spPr>
          <a:xfrm>
            <a:off x="4185736" y="2975516"/>
            <a:ext cx="365760" cy="365760"/>
          </a:xfrm>
          <a:prstGeom prst="ellipse">
            <a:avLst/>
          </a:prstGeom>
          <a:solidFill>
            <a:schemeClr val="bg1"/>
          </a:solidFill>
          <a:ln>
            <a:solidFill>
              <a:schemeClr val="tx1"/>
            </a:solidFill>
          </a:ln>
        </p:spPr>
        <p:txBody>
          <a:bodyPr wrap="square" rtlCol="0" anchor="ctr" anchorCtr="0">
            <a:spAutoFit/>
          </a:bodyPr>
          <a:lstStyle/>
          <a:p>
            <a:pPr algn="ctr"/>
            <a:r>
              <a:rPr lang="en-US" b="1" dirty="0">
                <a:solidFill>
                  <a:srgbClr val="C00000"/>
                </a:solidFill>
                <a:latin typeface="Arial" panose="020B0604020202020204" pitchFamily="34" charset="0"/>
                <a:cs typeface="Arial" panose="020B0604020202020204" pitchFamily="34" charset="0"/>
              </a:rPr>
              <a:t>2</a:t>
            </a:r>
          </a:p>
        </p:txBody>
      </p:sp>
      <p:sp>
        <p:nvSpPr>
          <p:cNvPr id="7" name="TextBox 6">
            <a:extLst>
              <a:ext uri="{FF2B5EF4-FFF2-40B4-BE49-F238E27FC236}">
                <a16:creationId xmlns:a16="http://schemas.microsoft.com/office/drawing/2014/main" id="{D2ADC5A3-4EB0-4E07-8A75-AE3E3DA7C4EA}"/>
              </a:ext>
            </a:extLst>
          </p:cNvPr>
          <p:cNvSpPr txBox="1"/>
          <p:nvPr/>
        </p:nvSpPr>
        <p:spPr>
          <a:xfrm>
            <a:off x="276792" y="682836"/>
            <a:ext cx="3204111" cy="1220847"/>
          </a:xfrm>
          <a:prstGeom prst="rect">
            <a:avLst/>
          </a:prstGeom>
          <a:noFill/>
        </p:spPr>
        <p:txBody>
          <a:bodyPr wrap="square" rtlCol="0">
            <a:spAutoFit/>
          </a:bodyPr>
          <a:lstStyle/>
          <a:p>
            <a:pPr>
              <a:spcBef>
                <a:spcPts val="200"/>
              </a:spcBef>
              <a:spcAft>
                <a:spcPts val="200"/>
              </a:spcAft>
            </a:pPr>
            <a:r>
              <a:rPr lang="en-US" sz="1200" b="1" u="sng" dirty="0">
                <a:latin typeface="Arial" panose="020B0604020202020204" pitchFamily="34" charset="0"/>
                <a:cs typeface="Arial" panose="020B0604020202020204" pitchFamily="34" charset="0"/>
              </a:rPr>
              <a:t>Primary Remote RCVC Components</a:t>
            </a:r>
          </a:p>
          <a:p>
            <a:pPr marL="342900" indent="-342900">
              <a:spcBef>
                <a:spcPts val="200"/>
              </a:spcBef>
              <a:spcAft>
                <a:spcPts val="200"/>
              </a:spcAft>
              <a:buFont typeface="+mj-lt"/>
              <a:buAutoNum type="arabicPeriod"/>
            </a:pPr>
            <a:r>
              <a:rPr lang="en-US" sz="1200" b="1" dirty="0">
                <a:latin typeface="Arial" panose="020B0604020202020204" pitchFamily="34" charset="0"/>
                <a:cs typeface="Arial" panose="020B0604020202020204" pitchFamily="34" charset="0"/>
              </a:rPr>
              <a:t>RCVC Remote Module</a:t>
            </a:r>
          </a:p>
          <a:p>
            <a:pPr marL="342900" indent="-342900">
              <a:spcBef>
                <a:spcPts val="200"/>
              </a:spcBef>
              <a:spcAft>
                <a:spcPts val="200"/>
              </a:spcAft>
              <a:buFont typeface="+mj-lt"/>
              <a:buAutoNum type="arabicPeriod"/>
            </a:pPr>
            <a:r>
              <a:rPr lang="en-US" sz="1200" b="1" dirty="0">
                <a:latin typeface="Arial" panose="020B0604020202020204" pitchFamily="34" charset="0"/>
                <a:cs typeface="Arial" panose="020B0604020202020204" pitchFamily="34" charset="0"/>
              </a:rPr>
              <a:t>RCVC Remote Terminal Box</a:t>
            </a:r>
          </a:p>
          <a:p>
            <a:pPr marL="342900" indent="-342900">
              <a:spcBef>
                <a:spcPts val="200"/>
              </a:spcBef>
              <a:spcAft>
                <a:spcPts val="200"/>
              </a:spcAft>
              <a:buFont typeface="+mj-lt"/>
              <a:buAutoNum type="arabicPeriod"/>
            </a:pPr>
            <a:r>
              <a:rPr lang="en-US" sz="1200" b="1" dirty="0">
                <a:latin typeface="Arial" panose="020B0604020202020204" pitchFamily="34" charset="0"/>
                <a:cs typeface="Arial" panose="020B0604020202020204" pitchFamily="34" charset="0"/>
              </a:rPr>
              <a:t>Balluff Linear Feedback</a:t>
            </a:r>
          </a:p>
          <a:p>
            <a:pPr marL="342900" indent="-342900">
              <a:spcBef>
                <a:spcPts val="200"/>
              </a:spcBef>
              <a:spcAft>
                <a:spcPts val="200"/>
              </a:spcAft>
              <a:buFont typeface="+mj-lt"/>
              <a:buAutoNum type="arabicPeriod"/>
            </a:pPr>
            <a:r>
              <a:rPr lang="en-US" sz="1200" b="1" dirty="0">
                <a:latin typeface="Arial" panose="020B0604020202020204" pitchFamily="34" charset="0"/>
                <a:cs typeface="Arial" panose="020B0604020202020204" pitchFamily="34" charset="0"/>
              </a:rPr>
              <a:t>RCVCSOLDA (AAA) Solenoid Pack </a:t>
            </a:r>
          </a:p>
        </p:txBody>
      </p:sp>
      <p:sp>
        <p:nvSpPr>
          <p:cNvPr id="5" name="Oval 4">
            <a:extLst>
              <a:ext uri="{FF2B5EF4-FFF2-40B4-BE49-F238E27FC236}">
                <a16:creationId xmlns:a16="http://schemas.microsoft.com/office/drawing/2014/main" id="{46309A84-8446-4A61-9606-E6670873A46B}"/>
              </a:ext>
            </a:extLst>
          </p:cNvPr>
          <p:cNvSpPr/>
          <p:nvPr/>
        </p:nvSpPr>
        <p:spPr>
          <a:xfrm>
            <a:off x="2305273" y="4125737"/>
            <a:ext cx="133631" cy="133631"/>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085656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9C8AA-85C6-43F5-836C-D2F48C0866E4}"/>
              </a:ext>
            </a:extLst>
          </p:cNvPr>
          <p:cNvSpPr>
            <a:spLocks noGrp="1"/>
          </p:cNvSpPr>
          <p:nvPr>
            <p:ph type="title"/>
          </p:nvPr>
        </p:nvSpPr>
        <p:spPr/>
        <p:txBody>
          <a:bodyPr>
            <a:normAutofit/>
          </a:bodyPr>
          <a:lstStyle/>
          <a:p>
            <a:r>
              <a:rPr lang="en-US" dirty="0"/>
              <a:t>RCVC Solenoid Pack Selection – Double Acting</a:t>
            </a:r>
          </a:p>
        </p:txBody>
      </p:sp>
      <p:graphicFrame>
        <p:nvGraphicFramePr>
          <p:cNvPr id="4" name="Table 3">
            <a:extLst>
              <a:ext uri="{FF2B5EF4-FFF2-40B4-BE49-F238E27FC236}">
                <a16:creationId xmlns:a16="http://schemas.microsoft.com/office/drawing/2014/main" id="{23111731-A273-46FE-A055-45979EE08673}"/>
              </a:ext>
            </a:extLst>
          </p:cNvPr>
          <p:cNvGraphicFramePr>
            <a:graphicFrameLocks noGrp="1"/>
          </p:cNvGraphicFramePr>
          <p:nvPr/>
        </p:nvGraphicFramePr>
        <p:xfrm>
          <a:off x="390626" y="588727"/>
          <a:ext cx="8147538" cy="5459950"/>
        </p:xfrm>
        <a:graphic>
          <a:graphicData uri="http://schemas.openxmlformats.org/drawingml/2006/table">
            <a:tbl>
              <a:tblPr firstRow="1" bandRow="1">
                <a:tableStyleId>{073A0DAA-6AF3-43AB-8588-CEC1D06C72B9}</a:tableStyleId>
              </a:tblPr>
              <a:tblGrid>
                <a:gridCol w="1375558">
                  <a:extLst>
                    <a:ext uri="{9D8B030D-6E8A-4147-A177-3AD203B41FA5}">
                      <a16:colId xmlns:a16="http://schemas.microsoft.com/office/drawing/2014/main" val="4040913049"/>
                    </a:ext>
                  </a:extLst>
                </a:gridCol>
                <a:gridCol w="3385990">
                  <a:extLst>
                    <a:ext uri="{9D8B030D-6E8A-4147-A177-3AD203B41FA5}">
                      <a16:colId xmlns:a16="http://schemas.microsoft.com/office/drawing/2014/main" val="1704197942"/>
                    </a:ext>
                  </a:extLst>
                </a:gridCol>
                <a:gridCol w="3385990">
                  <a:extLst>
                    <a:ext uri="{9D8B030D-6E8A-4147-A177-3AD203B41FA5}">
                      <a16:colId xmlns:a16="http://schemas.microsoft.com/office/drawing/2014/main" val="185074194"/>
                    </a:ext>
                  </a:extLst>
                </a:gridCol>
              </a:tblGrid>
              <a:tr h="709613">
                <a:tc>
                  <a:txBody>
                    <a:bodyPr/>
                    <a:lstStyle/>
                    <a:p>
                      <a:pPr marL="0" marR="0" algn="ctr">
                        <a:lnSpc>
                          <a:spcPct val="107000"/>
                        </a:lnSpc>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Double Acting</a:t>
                      </a:r>
                    </a:p>
                    <a:p>
                      <a:pPr marL="0" marR="0" algn="ctr">
                        <a:lnSpc>
                          <a:spcPct val="107000"/>
                        </a:lnSpc>
                        <a:spcBef>
                          <a:spcPts val="0"/>
                        </a:spcBef>
                        <a:spcAft>
                          <a:spcPts val="0"/>
                        </a:spcAft>
                      </a:pPr>
                      <a:r>
                        <a:rPr lang="en-US" sz="1100" dirty="0">
                          <a:effectLst/>
                        </a:rPr>
                        <a:t>Standard Pressure</a:t>
                      </a:r>
                    </a:p>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Solenoid Pack</a:t>
                      </a:r>
                    </a:p>
                  </a:txBody>
                  <a:tcPr marL="68580" marR="68580" marT="0" marB="0" anchor="ctr"/>
                </a:tc>
                <a:tc>
                  <a:txBody>
                    <a:bodyPr/>
                    <a:lstStyle/>
                    <a:p>
                      <a:pPr marL="0" marR="0" algn="ctr">
                        <a:lnSpc>
                          <a:spcPct val="107000"/>
                        </a:lnSpc>
                        <a:spcBef>
                          <a:spcPts val="0"/>
                        </a:spcBef>
                        <a:spcAft>
                          <a:spcPts val="0"/>
                        </a:spcAft>
                      </a:pPr>
                      <a:r>
                        <a:rPr lang="en-US" sz="1100" dirty="0">
                          <a:effectLst/>
                        </a:rPr>
                        <a:t>Double Acting</a:t>
                      </a:r>
                    </a:p>
                    <a:p>
                      <a:pPr marL="0" marR="0" algn="ctr">
                        <a:lnSpc>
                          <a:spcPct val="107000"/>
                        </a:lnSpc>
                        <a:spcBef>
                          <a:spcPts val="0"/>
                        </a:spcBef>
                        <a:spcAft>
                          <a:spcPts val="0"/>
                        </a:spcAft>
                      </a:pPr>
                      <a:r>
                        <a:rPr lang="en-US" sz="1100" dirty="0">
                          <a:effectLst/>
                        </a:rPr>
                        <a:t>High Pressure</a:t>
                      </a:r>
                    </a:p>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Solenoid Pack</a:t>
                      </a:r>
                    </a:p>
                  </a:txBody>
                  <a:tcPr marL="68580" marR="68580" marT="0" marB="0" anchor="ctr"/>
                </a:tc>
                <a:extLst>
                  <a:ext uri="{0D108BD9-81ED-4DB2-BD59-A6C34878D82A}">
                    <a16:rowId xmlns:a16="http://schemas.microsoft.com/office/drawing/2014/main" val="3935809719"/>
                  </a:ext>
                </a:extLst>
              </a:tr>
              <a:tr h="1758762">
                <a:tc>
                  <a:txBody>
                    <a:bodyPr/>
                    <a:lstStyle/>
                    <a:p>
                      <a:pPr marL="0" marR="0">
                        <a:lnSpc>
                          <a:spcPct val="107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solidFill>
                      <a:schemeClr val="bg1"/>
                    </a:solidFill>
                  </a:tcPr>
                </a:tc>
                <a:tc>
                  <a:txBody>
                    <a:bodyPr/>
                    <a:lstStyle/>
                    <a:p>
                      <a:pPr marL="0" marR="0">
                        <a:lnSpc>
                          <a:spcPct val="107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marL="0" marR="0">
                        <a:lnSpc>
                          <a:spcPct val="107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307541271"/>
                  </a:ext>
                </a:extLst>
              </a:tr>
              <a:tr h="263620">
                <a:tc>
                  <a:txBody>
                    <a:bodyPr/>
                    <a:lstStyle/>
                    <a:p>
                      <a:pPr marL="0" marR="0" algn="r">
                        <a:lnSpc>
                          <a:spcPct val="107000"/>
                        </a:lnSpc>
                        <a:spcBef>
                          <a:spcPts val="0"/>
                        </a:spcBef>
                        <a:spcAft>
                          <a:spcPts val="0"/>
                        </a:spcAft>
                      </a:pPr>
                      <a:r>
                        <a:rPr lang="en-US" sz="1100" b="1" dirty="0">
                          <a:effectLst/>
                        </a:rPr>
                        <a:t>Supply</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100" b="1" dirty="0">
                          <a:effectLst/>
                        </a:rPr>
                        <a:t>20 – 150 psig</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100" b="1" dirty="0">
                          <a:effectLst/>
                        </a:rPr>
                        <a:t>151 – 250 psig</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44357010"/>
                  </a:ext>
                </a:extLst>
              </a:tr>
              <a:tr h="515574">
                <a:tc>
                  <a:txBody>
                    <a:bodyPr/>
                    <a:lstStyle/>
                    <a:p>
                      <a:pPr marL="0" marR="0" algn="r">
                        <a:lnSpc>
                          <a:spcPct val="107000"/>
                        </a:lnSpc>
                        <a:spcBef>
                          <a:spcPts val="0"/>
                        </a:spcBef>
                        <a:spcAft>
                          <a:spcPts val="0"/>
                        </a:spcAft>
                      </a:pPr>
                      <a:r>
                        <a:rPr lang="en-US" sz="1100" b="1" dirty="0">
                          <a:effectLst/>
                        </a:rPr>
                        <a:t>Model</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AAA Model SY4X</a:t>
                      </a:r>
                    </a:p>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(Internal Pilot)</a:t>
                      </a:r>
                    </a:p>
                  </a:txBody>
                  <a:tcPr marL="68580" marR="68580" marT="0" marB="0" anchor="ctr"/>
                </a:tc>
                <a:tc>
                  <a:txBody>
                    <a:bodyPr/>
                    <a:lstStyle/>
                    <a:p>
                      <a:pPr marL="0" marR="0" algn="ctr">
                        <a:lnSpc>
                          <a:spcPct val="107000"/>
                        </a:lnSpc>
                        <a:spcBef>
                          <a:spcPts val="0"/>
                        </a:spcBef>
                        <a:spcAft>
                          <a:spcPts val="0"/>
                        </a:spcAft>
                      </a:pPr>
                      <a:r>
                        <a:rPr lang="en-US" sz="1100" dirty="0">
                          <a:effectLst/>
                        </a:rPr>
                        <a:t>AAA Model SY4XZ</a:t>
                      </a:r>
                    </a:p>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(External Pilot)</a:t>
                      </a:r>
                    </a:p>
                  </a:txBody>
                  <a:tcPr marL="68580" marR="68580" marT="0" marB="0" anchor="ctr"/>
                </a:tc>
                <a:extLst>
                  <a:ext uri="{0D108BD9-81ED-4DB2-BD59-A6C34878D82A}">
                    <a16:rowId xmlns:a16="http://schemas.microsoft.com/office/drawing/2014/main" val="1636174071"/>
                  </a:ext>
                </a:extLst>
              </a:tr>
              <a:tr h="313543">
                <a:tc>
                  <a:txBody>
                    <a:bodyPr/>
                    <a:lstStyle/>
                    <a:p>
                      <a:pPr marL="0" marR="0" algn="r">
                        <a:lnSpc>
                          <a:spcPct val="107000"/>
                        </a:lnSpc>
                        <a:spcBef>
                          <a:spcPts val="0"/>
                        </a:spcBef>
                        <a:spcAft>
                          <a:spcPts val="0"/>
                        </a:spcAft>
                      </a:pPr>
                      <a:r>
                        <a:rPr lang="en-US" sz="1100" b="1" dirty="0">
                          <a:effectLst/>
                        </a:rPr>
                        <a:t>Voltage</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24 VDC</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24 VDC</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679034072"/>
                  </a:ext>
                </a:extLst>
              </a:tr>
              <a:tr h="527238">
                <a:tc>
                  <a:txBody>
                    <a:bodyPr/>
                    <a:lstStyle/>
                    <a:p>
                      <a:pPr marL="0" marR="0" algn="r">
                        <a:lnSpc>
                          <a:spcPct val="107000"/>
                        </a:lnSpc>
                        <a:spcBef>
                          <a:spcPts val="0"/>
                        </a:spcBef>
                        <a:spcAft>
                          <a:spcPts val="0"/>
                        </a:spcAft>
                      </a:pPr>
                      <a:r>
                        <a:rPr lang="en-US" sz="1100" b="1" dirty="0">
                          <a:effectLst/>
                        </a:rPr>
                        <a:t>Type</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3-Position, 5-Way</a:t>
                      </a:r>
                    </a:p>
                    <a:p>
                      <a:pPr marL="0" marR="0" algn="ctr">
                        <a:lnSpc>
                          <a:spcPct val="107000"/>
                        </a:lnSpc>
                        <a:spcBef>
                          <a:spcPts val="0"/>
                        </a:spcBef>
                        <a:spcAft>
                          <a:spcPts val="0"/>
                        </a:spcAft>
                      </a:pPr>
                      <a:r>
                        <a:rPr lang="en-US" sz="1100" dirty="0">
                          <a:effectLst/>
                        </a:rPr>
                        <a:t>Self-Centering</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3-Position, 5-Way</a:t>
                      </a:r>
                    </a:p>
                    <a:p>
                      <a:pPr marL="0" marR="0" algn="ctr">
                        <a:lnSpc>
                          <a:spcPct val="107000"/>
                        </a:lnSpc>
                        <a:spcBef>
                          <a:spcPts val="0"/>
                        </a:spcBef>
                        <a:spcAft>
                          <a:spcPts val="0"/>
                        </a:spcAft>
                      </a:pPr>
                      <a:r>
                        <a:rPr lang="en-US" sz="1100" dirty="0">
                          <a:effectLst/>
                        </a:rPr>
                        <a:t>Self-Centering</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56659735"/>
                  </a:ext>
                </a:extLst>
              </a:tr>
              <a:tr h="1371600">
                <a:tc>
                  <a:txBody>
                    <a:bodyPr/>
                    <a:lstStyle/>
                    <a:p>
                      <a:pPr marL="0" marR="0" algn="r">
                        <a:lnSpc>
                          <a:spcPct val="107000"/>
                        </a:lnSpc>
                        <a:spcBef>
                          <a:spcPts val="0"/>
                        </a:spcBef>
                        <a:spcAft>
                          <a:spcPts val="0"/>
                        </a:spcAft>
                      </a:pPr>
                      <a:r>
                        <a:rPr lang="en-US" sz="1100" b="1" dirty="0">
                          <a:effectLst/>
                        </a:rPr>
                        <a:t>Other</a:t>
                      </a:r>
                    </a:p>
                    <a:p>
                      <a:pPr marL="0" marR="0" algn="r">
                        <a:lnSpc>
                          <a:spcPct val="107000"/>
                        </a:lnSpc>
                        <a:spcBef>
                          <a:spcPts val="0"/>
                        </a:spcBef>
                        <a:spcAft>
                          <a:spcPts val="0"/>
                        </a:spcAft>
                      </a:pPr>
                      <a:r>
                        <a:rPr lang="en-US" sz="1100" b="1" dirty="0">
                          <a:effectLst/>
                        </a:rPr>
                        <a:t>Specs</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100" dirty="0">
                          <a:effectLst/>
                        </a:rPr>
                        <a:t>Cv 0.50, 24 VDC, 3-Position, 5-Way, Self-Centering, Internal Pilot, Mod. Temperature (-20F), Aluminum Construction, Universal, UL CSA CE Approved, Ex Proof Cl. 1 </a:t>
                      </a:r>
                      <a:r>
                        <a:rPr lang="en-US" sz="1100" dirty="0" err="1">
                          <a:effectLst/>
                        </a:rPr>
                        <a:t>Div</a:t>
                      </a:r>
                      <a:r>
                        <a:rPr lang="en-US" sz="1100" dirty="0">
                          <a:effectLst/>
                        </a:rPr>
                        <a:t> 1., Buna N Elastomers, .500 NPT Primary Ports, 0.125 NPT Exhaust Ports, Tapped Exhaust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100" dirty="0">
                          <a:effectLst/>
                        </a:rPr>
                        <a:t>Cv 0.50, 24 VDC, 3-Position, 5-Way, Self-Centering, External Pilot, Mod. Temperature (-20F), Aluminum Construction, Universal, UL CSA CE Approved, Ex Proof Cl. 1 </a:t>
                      </a:r>
                      <a:r>
                        <a:rPr lang="en-US" sz="1100" dirty="0" err="1">
                          <a:effectLst/>
                        </a:rPr>
                        <a:t>Div</a:t>
                      </a:r>
                      <a:r>
                        <a:rPr lang="en-US" sz="1100" dirty="0">
                          <a:effectLst/>
                        </a:rPr>
                        <a:t> 1., Buna N Elastomers, 0.500 NPT Primary Ports, 0.125 NPT EX-Pilot / Exhaust Ports, Tapped Exhaust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23893470"/>
                  </a:ext>
                </a:extLst>
              </a:tr>
            </a:tbl>
          </a:graphicData>
        </a:graphic>
      </p:graphicFrame>
      <p:pic>
        <p:nvPicPr>
          <p:cNvPr id="5" name="Picture 4" descr="http://aaaproducts.com/res/files/images/valves/classic/SY/SY4.jpg">
            <a:extLst>
              <a:ext uri="{FF2B5EF4-FFF2-40B4-BE49-F238E27FC236}">
                <a16:creationId xmlns:a16="http://schemas.microsoft.com/office/drawing/2014/main" id="{A02F702D-3208-4127-8C2D-062663D74297}"/>
              </a:ext>
            </a:extLst>
          </p:cNvPr>
          <p:cNvPicPr/>
          <p:nvPr/>
        </p:nvPicPr>
        <p:blipFill rotWithShape="1">
          <a:blip r:embed="rId2" cstate="print">
            <a:extLst>
              <a:ext uri="{28A0092B-C50C-407E-A947-70E740481C1C}">
                <a14:useLocalDpi xmlns:a14="http://schemas.microsoft.com/office/drawing/2010/main" val="0"/>
              </a:ext>
            </a:extLst>
          </a:blip>
          <a:srcRect l="4290" t="23593" r="1877" b="14745"/>
          <a:stretch/>
        </p:blipFill>
        <p:spPr bwMode="auto">
          <a:xfrm>
            <a:off x="2629436" y="1412451"/>
            <a:ext cx="1676400" cy="1154984"/>
          </a:xfrm>
          <a:prstGeom prst="rect">
            <a:avLst/>
          </a:prstGeom>
          <a:noFill/>
          <a:ln>
            <a:noFill/>
          </a:ln>
          <a:extLst>
            <a:ext uri="{53640926-AAD7-44D8-BBD7-CCE9431645EC}">
              <a14:shadowObscured xmlns:a14="http://schemas.microsoft.com/office/drawing/2010/main"/>
            </a:ext>
          </a:extLst>
        </p:spPr>
      </p:pic>
      <p:pic>
        <p:nvPicPr>
          <p:cNvPr id="6" name="Picture 4" descr="Image result for aaa valve logo">
            <a:extLst>
              <a:ext uri="{FF2B5EF4-FFF2-40B4-BE49-F238E27FC236}">
                <a16:creationId xmlns:a16="http://schemas.microsoft.com/office/drawing/2014/main" id="{04472058-040F-4DDA-A5F0-4140F81383E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87388" y="2573948"/>
            <a:ext cx="626627" cy="40220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http://aaaproducts.com/res/files/images/valves/classic/SY/SY4.jpg">
            <a:extLst>
              <a:ext uri="{FF2B5EF4-FFF2-40B4-BE49-F238E27FC236}">
                <a16:creationId xmlns:a16="http://schemas.microsoft.com/office/drawing/2014/main" id="{3DF5B4C7-59CD-402C-AA8E-FB34FA7AF221}"/>
              </a:ext>
            </a:extLst>
          </p:cNvPr>
          <p:cNvPicPr/>
          <p:nvPr/>
        </p:nvPicPr>
        <p:blipFill rotWithShape="1">
          <a:blip r:embed="rId2" cstate="print">
            <a:extLst>
              <a:ext uri="{28A0092B-C50C-407E-A947-70E740481C1C}">
                <a14:useLocalDpi xmlns:a14="http://schemas.microsoft.com/office/drawing/2010/main" val="0"/>
              </a:ext>
            </a:extLst>
          </a:blip>
          <a:srcRect l="4290" t="23593" r="1877" b="14745"/>
          <a:stretch/>
        </p:blipFill>
        <p:spPr bwMode="auto">
          <a:xfrm>
            <a:off x="5891084" y="1405938"/>
            <a:ext cx="1676400" cy="1154984"/>
          </a:xfrm>
          <a:prstGeom prst="rect">
            <a:avLst/>
          </a:prstGeom>
          <a:noFill/>
          <a:ln>
            <a:noFill/>
          </a:ln>
          <a:extLst>
            <a:ext uri="{53640926-AAD7-44D8-BBD7-CCE9431645EC}">
              <a14:shadowObscured xmlns:a14="http://schemas.microsoft.com/office/drawing/2010/main"/>
            </a:ext>
          </a:extLst>
        </p:spPr>
      </p:pic>
      <p:pic>
        <p:nvPicPr>
          <p:cNvPr id="8" name="Picture 4" descr="Image result for aaa valve logo">
            <a:extLst>
              <a:ext uri="{FF2B5EF4-FFF2-40B4-BE49-F238E27FC236}">
                <a16:creationId xmlns:a16="http://schemas.microsoft.com/office/drawing/2014/main" id="{4F778DFC-D2A2-4B0A-ADAD-902F20E02B4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49036" y="2567435"/>
            <a:ext cx="626627" cy="4022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11028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9C8AA-85C6-43F5-836C-D2F48C0866E4}"/>
              </a:ext>
            </a:extLst>
          </p:cNvPr>
          <p:cNvSpPr>
            <a:spLocks noGrp="1"/>
          </p:cNvSpPr>
          <p:nvPr>
            <p:ph type="title"/>
          </p:nvPr>
        </p:nvSpPr>
        <p:spPr/>
        <p:txBody>
          <a:bodyPr>
            <a:normAutofit/>
          </a:bodyPr>
          <a:lstStyle/>
          <a:p>
            <a:r>
              <a:rPr lang="en-US" dirty="0"/>
              <a:t>RCVC Solenoid Pack Selection – Double Acting</a:t>
            </a:r>
          </a:p>
        </p:txBody>
      </p:sp>
      <p:graphicFrame>
        <p:nvGraphicFramePr>
          <p:cNvPr id="4" name="Table 3">
            <a:extLst>
              <a:ext uri="{FF2B5EF4-FFF2-40B4-BE49-F238E27FC236}">
                <a16:creationId xmlns:a16="http://schemas.microsoft.com/office/drawing/2014/main" id="{23111731-A273-46FE-A055-45979EE08673}"/>
              </a:ext>
            </a:extLst>
          </p:cNvPr>
          <p:cNvGraphicFramePr>
            <a:graphicFrameLocks noGrp="1"/>
          </p:cNvGraphicFramePr>
          <p:nvPr>
            <p:extLst>
              <p:ext uri="{D42A27DB-BD31-4B8C-83A1-F6EECF244321}">
                <p14:modId xmlns:p14="http://schemas.microsoft.com/office/powerpoint/2010/main" val="3942062046"/>
              </p:ext>
            </p:extLst>
          </p:nvPr>
        </p:nvGraphicFramePr>
        <p:xfrm>
          <a:off x="390626" y="588727"/>
          <a:ext cx="4761548" cy="5459950"/>
        </p:xfrm>
        <a:graphic>
          <a:graphicData uri="http://schemas.openxmlformats.org/drawingml/2006/table">
            <a:tbl>
              <a:tblPr firstRow="1" bandRow="1">
                <a:tableStyleId>{073A0DAA-6AF3-43AB-8588-CEC1D06C72B9}</a:tableStyleId>
              </a:tblPr>
              <a:tblGrid>
                <a:gridCol w="1375558">
                  <a:extLst>
                    <a:ext uri="{9D8B030D-6E8A-4147-A177-3AD203B41FA5}">
                      <a16:colId xmlns:a16="http://schemas.microsoft.com/office/drawing/2014/main" val="4040913049"/>
                    </a:ext>
                  </a:extLst>
                </a:gridCol>
                <a:gridCol w="3385990">
                  <a:extLst>
                    <a:ext uri="{9D8B030D-6E8A-4147-A177-3AD203B41FA5}">
                      <a16:colId xmlns:a16="http://schemas.microsoft.com/office/drawing/2014/main" val="1704197942"/>
                    </a:ext>
                  </a:extLst>
                </a:gridCol>
              </a:tblGrid>
              <a:tr h="709613">
                <a:tc>
                  <a:txBody>
                    <a:bodyPr/>
                    <a:lstStyle/>
                    <a:p>
                      <a:pPr marL="0" marR="0" algn="ctr">
                        <a:lnSpc>
                          <a:spcPct val="107000"/>
                        </a:lnSpc>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Double Acting</a:t>
                      </a:r>
                    </a:p>
                    <a:p>
                      <a:pPr marL="0" marR="0" algn="ctr">
                        <a:lnSpc>
                          <a:spcPct val="107000"/>
                        </a:lnSpc>
                        <a:spcBef>
                          <a:spcPts val="0"/>
                        </a:spcBef>
                        <a:spcAft>
                          <a:spcPts val="0"/>
                        </a:spcAft>
                      </a:pPr>
                      <a:r>
                        <a:rPr lang="en-US" sz="1100" dirty="0">
                          <a:effectLst/>
                        </a:rPr>
                        <a:t>Standard Pressure</a:t>
                      </a:r>
                    </a:p>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Solenoid Pack</a:t>
                      </a:r>
                    </a:p>
                  </a:txBody>
                  <a:tcPr marL="68580" marR="68580" marT="0" marB="0" anchor="ctr"/>
                </a:tc>
                <a:extLst>
                  <a:ext uri="{0D108BD9-81ED-4DB2-BD59-A6C34878D82A}">
                    <a16:rowId xmlns:a16="http://schemas.microsoft.com/office/drawing/2014/main" val="3935809719"/>
                  </a:ext>
                </a:extLst>
              </a:tr>
              <a:tr h="1758762">
                <a:tc>
                  <a:txBody>
                    <a:bodyPr/>
                    <a:lstStyle/>
                    <a:p>
                      <a:pPr marL="0" marR="0">
                        <a:lnSpc>
                          <a:spcPct val="107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solidFill>
                      <a:schemeClr val="bg1"/>
                    </a:solidFill>
                  </a:tcPr>
                </a:tc>
                <a:tc>
                  <a:txBody>
                    <a:bodyPr/>
                    <a:lstStyle/>
                    <a:p>
                      <a:pPr marL="0" marR="0">
                        <a:lnSpc>
                          <a:spcPct val="107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307541271"/>
                  </a:ext>
                </a:extLst>
              </a:tr>
              <a:tr h="263620">
                <a:tc>
                  <a:txBody>
                    <a:bodyPr/>
                    <a:lstStyle/>
                    <a:p>
                      <a:pPr marL="0" marR="0" algn="r">
                        <a:lnSpc>
                          <a:spcPct val="107000"/>
                        </a:lnSpc>
                        <a:spcBef>
                          <a:spcPts val="0"/>
                        </a:spcBef>
                        <a:spcAft>
                          <a:spcPts val="0"/>
                        </a:spcAft>
                      </a:pPr>
                      <a:r>
                        <a:rPr lang="en-US" sz="1100" b="1" dirty="0">
                          <a:effectLst/>
                        </a:rPr>
                        <a:t>Supply</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100" b="1" dirty="0">
                          <a:effectLst/>
                        </a:rPr>
                        <a:t>20 – 150 psig</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44357010"/>
                  </a:ext>
                </a:extLst>
              </a:tr>
              <a:tr h="515574">
                <a:tc>
                  <a:txBody>
                    <a:bodyPr/>
                    <a:lstStyle/>
                    <a:p>
                      <a:pPr marL="0" marR="0" algn="r">
                        <a:lnSpc>
                          <a:spcPct val="107000"/>
                        </a:lnSpc>
                        <a:spcBef>
                          <a:spcPts val="0"/>
                        </a:spcBef>
                        <a:spcAft>
                          <a:spcPts val="0"/>
                        </a:spcAft>
                      </a:pPr>
                      <a:r>
                        <a:rPr lang="en-US" sz="1100" b="1" dirty="0">
                          <a:effectLst/>
                        </a:rPr>
                        <a:t>Model</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Versa VXX-4323-316-H2-ME-S-XXL-44-D024</a:t>
                      </a:r>
                    </a:p>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VRG Part No. BA-7315</a:t>
                      </a:r>
                    </a:p>
                  </a:txBody>
                  <a:tcPr marL="68580" marR="68580" marT="0" marB="0" anchor="ctr"/>
                </a:tc>
                <a:extLst>
                  <a:ext uri="{0D108BD9-81ED-4DB2-BD59-A6C34878D82A}">
                    <a16:rowId xmlns:a16="http://schemas.microsoft.com/office/drawing/2014/main" val="1636174071"/>
                  </a:ext>
                </a:extLst>
              </a:tr>
              <a:tr h="313543">
                <a:tc>
                  <a:txBody>
                    <a:bodyPr/>
                    <a:lstStyle/>
                    <a:p>
                      <a:pPr marL="0" marR="0" algn="r">
                        <a:lnSpc>
                          <a:spcPct val="107000"/>
                        </a:lnSpc>
                        <a:spcBef>
                          <a:spcPts val="0"/>
                        </a:spcBef>
                        <a:spcAft>
                          <a:spcPts val="0"/>
                        </a:spcAft>
                      </a:pPr>
                      <a:r>
                        <a:rPr lang="en-US" sz="1100" b="1" dirty="0">
                          <a:effectLst/>
                        </a:rPr>
                        <a:t>Voltage</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24 VDC</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679034072"/>
                  </a:ext>
                </a:extLst>
              </a:tr>
              <a:tr h="527238">
                <a:tc>
                  <a:txBody>
                    <a:bodyPr/>
                    <a:lstStyle/>
                    <a:p>
                      <a:pPr marL="0" marR="0" algn="r">
                        <a:lnSpc>
                          <a:spcPct val="107000"/>
                        </a:lnSpc>
                        <a:spcBef>
                          <a:spcPts val="0"/>
                        </a:spcBef>
                        <a:spcAft>
                          <a:spcPts val="0"/>
                        </a:spcAft>
                      </a:pPr>
                      <a:r>
                        <a:rPr lang="en-US" sz="1100" b="1" dirty="0">
                          <a:effectLst/>
                        </a:rPr>
                        <a:t>Type</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4-Way, 3-Position, Blocked Center</a:t>
                      </a:r>
                    </a:p>
                    <a:p>
                      <a:pPr marL="0" marR="0" algn="ctr">
                        <a:lnSpc>
                          <a:spcPct val="107000"/>
                        </a:lnSpc>
                        <a:spcBef>
                          <a:spcPts val="0"/>
                        </a:spcBef>
                        <a:spcAft>
                          <a:spcPts val="0"/>
                        </a:spcAft>
                      </a:pPr>
                      <a:r>
                        <a:rPr lang="en-US" sz="1100" dirty="0">
                          <a:effectLst/>
                        </a:rPr>
                        <a:t>Double Solenoid-Pilot Spring Center</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56659735"/>
                  </a:ext>
                </a:extLst>
              </a:tr>
              <a:tr h="1371600">
                <a:tc>
                  <a:txBody>
                    <a:bodyPr/>
                    <a:lstStyle/>
                    <a:p>
                      <a:pPr marL="0" marR="0" algn="r">
                        <a:lnSpc>
                          <a:spcPct val="107000"/>
                        </a:lnSpc>
                        <a:spcBef>
                          <a:spcPts val="0"/>
                        </a:spcBef>
                        <a:spcAft>
                          <a:spcPts val="0"/>
                        </a:spcAft>
                      </a:pPr>
                      <a:r>
                        <a:rPr lang="en-US" sz="1100" b="1" dirty="0">
                          <a:effectLst/>
                        </a:rPr>
                        <a:t>Other</a:t>
                      </a:r>
                    </a:p>
                    <a:p>
                      <a:pPr marL="0" marR="0" algn="r">
                        <a:lnSpc>
                          <a:spcPct val="107000"/>
                        </a:lnSpc>
                        <a:spcBef>
                          <a:spcPts val="0"/>
                        </a:spcBef>
                        <a:spcAft>
                          <a:spcPts val="0"/>
                        </a:spcAft>
                      </a:pPr>
                      <a:r>
                        <a:rPr lang="en-US" sz="1100" b="1" dirty="0">
                          <a:effectLst/>
                        </a:rPr>
                        <a:t>Specs</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100" dirty="0">
                          <a:effectLst/>
                        </a:rPr>
                        <a:t>Cv 1.8, 24 VDC, 4-Way, 3-Position, Blocked Center</a:t>
                      </a:r>
                    </a:p>
                    <a:p>
                      <a:pPr marL="0" marR="0" algn="ctr">
                        <a:lnSpc>
                          <a:spcPct val="107000"/>
                        </a:lnSpc>
                        <a:spcBef>
                          <a:spcPts val="0"/>
                        </a:spcBef>
                        <a:spcAft>
                          <a:spcPts val="0"/>
                        </a:spcAft>
                      </a:pPr>
                      <a:r>
                        <a:rPr lang="en-US" sz="1100" dirty="0">
                          <a:effectLst/>
                        </a:rPr>
                        <a:t>Double Solenoid-Pilot Spring Center, Internal Pilot, Mod. Temperature (-20F), 316SS Construction, Cl I, </a:t>
                      </a:r>
                      <a:r>
                        <a:rPr lang="en-US" sz="1100" dirty="0" err="1">
                          <a:effectLst/>
                        </a:rPr>
                        <a:t>Grps</a:t>
                      </a:r>
                      <a:r>
                        <a:rPr lang="en-US" sz="1100" dirty="0">
                          <a:effectLst/>
                        </a:rPr>
                        <a:t> C,D - Cl II, </a:t>
                      </a:r>
                      <a:r>
                        <a:rPr lang="en-US" sz="1100" dirty="0" err="1">
                          <a:effectLst/>
                        </a:rPr>
                        <a:t>Grps</a:t>
                      </a:r>
                      <a:r>
                        <a:rPr lang="en-US" sz="1100" dirty="0">
                          <a:effectLst/>
                        </a:rPr>
                        <a:t> E,F,G - Cl I, Div 2, </a:t>
                      </a:r>
                      <a:r>
                        <a:rPr lang="en-US" sz="1100" dirty="0" err="1">
                          <a:effectLst/>
                        </a:rPr>
                        <a:t>Grps</a:t>
                      </a:r>
                      <a:r>
                        <a:rPr lang="en-US" sz="1100" dirty="0">
                          <a:effectLst/>
                        </a:rPr>
                        <a:t> A,B,C,D - Cl II, Div 2, </a:t>
                      </a:r>
                      <a:r>
                        <a:rPr lang="en-US" sz="1100" dirty="0" err="1">
                          <a:effectLst/>
                        </a:rPr>
                        <a:t>Grps</a:t>
                      </a:r>
                      <a:r>
                        <a:rPr lang="en-US" sz="1100" dirty="0">
                          <a:effectLst/>
                        </a:rPr>
                        <a:t> E,F,G, Buna N Elastomers, 0.250 FNPT Primary Ports, Tapped Exhaust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23893470"/>
                  </a:ext>
                </a:extLst>
              </a:tr>
            </a:tbl>
          </a:graphicData>
        </a:graphic>
      </p:graphicFrame>
      <p:pic>
        <p:nvPicPr>
          <p:cNvPr id="5" name="Picture 4" descr="A blue and black logo&#10;&#10;Description automatically generated">
            <a:extLst>
              <a:ext uri="{FF2B5EF4-FFF2-40B4-BE49-F238E27FC236}">
                <a16:creationId xmlns:a16="http://schemas.microsoft.com/office/drawing/2014/main" id="{216EE8D6-3F97-2CF4-F6A7-2D2FC1B17EFB}"/>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123426" y="1345948"/>
            <a:ext cx="887506" cy="395976"/>
          </a:xfrm>
          <a:prstGeom prst="rect">
            <a:avLst/>
          </a:prstGeom>
        </p:spPr>
      </p:pic>
      <p:pic>
        <p:nvPicPr>
          <p:cNvPr id="6" name="Picture 5" descr="A metal piece of machinery&#10;&#10;AI-generated content may be incorrect.">
            <a:extLst>
              <a:ext uri="{FF2B5EF4-FFF2-40B4-BE49-F238E27FC236}">
                <a16:creationId xmlns:a16="http://schemas.microsoft.com/office/drawing/2014/main" id="{B032AA2C-9F03-B16E-3290-9EB135C986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89370" y="1170774"/>
            <a:ext cx="2597139" cy="2007313"/>
          </a:xfrm>
          <a:prstGeom prst="rect">
            <a:avLst/>
          </a:prstGeom>
        </p:spPr>
      </p:pic>
    </p:spTree>
    <p:extLst>
      <p:ext uri="{BB962C8B-B14F-4D97-AF65-F5344CB8AC3E}">
        <p14:creationId xmlns:p14="http://schemas.microsoft.com/office/powerpoint/2010/main" val="41718646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9C8AA-85C6-43F5-836C-D2F48C0866E4}"/>
              </a:ext>
            </a:extLst>
          </p:cNvPr>
          <p:cNvSpPr>
            <a:spLocks noGrp="1"/>
          </p:cNvSpPr>
          <p:nvPr>
            <p:ph type="title"/>
          </p:nvPr>
        </p:nvSpPr>
        <p:spPr/>
        <p:txBody>
          <a:bodyPr>
            <a:normAutofit/>
          </a:bodyPr>
          <a:lstStyle/>
          <a:p>
            <a:r>
              <a:rPr lang="en-US" dirty="0"/>
              <a:t>RCVC Solenoid Pack Selection – Single Acting</a:t>
            </a:r>
          </a:p>
        </p:txBody>
      </p:sp>
      <p:graphicFrame>
        <p:nvGraphicFramePr>
          <p:cNvPr id="4" name="Table 3">
            <a:extLst>
              <a:ext uri="{FF2B5EF4-FFF2-40B4-BE49-F238E27FC236}">
                <a16:creationId xmlns:a16="http://schemas.microsoft.com/office/drawing/2014/main" id="{00E5A5A2-EA5F-41E8-B77D-610C80ED05CD}"/>
              </a:ext>
            </a:extLst>
          </p:cNvPr>
          <p:cNvGraphicFramePr>
            <a:graphicFrameLocks noGrp="1"/>
          </p:cNvGraphicFramePr>
          <p:nvPr>
            <p:extLst>
              <p:ext uri="{D42A27DB-BD31-4B8C-83A1-F6EECF244321}">
                <p14:modId xmlns:p14="http://schemas.microsoft.com/office/powerpoint/2010/main" val="213782046"/>
              </p:ext>
            </p:extLst>
          </p:nvPr>
        </p:nvGraphicFramePr>
        <p:xfrm>
          <a:off x="449873" y="588728"/>
          <a:ext cx="8244253" cy="5459950"/>
        </p:xfrm>
        <a:graphic>
          <a:graphicData uri="http://schemas.openxmlformats.org/drawingml/2006/table">
            <a:tbl>
              <a:tblPr firstRow="1" bandRow="1">
                <a:tableStyleId>{073A0DAA-6AF3-43AB-8588-CEC1D06C72B9}</a:tableStyleId>
              </a:tblPr>
              <a:tblGrid>
                <a:gridCol w="1391887">
                  <a:extLst>
                    <a:ext uri="{9D8B030D-6E8A-4147-A177-3AD203B41FA5}">
                      <a16:colId xmlns:a16="http://schemas.microsoft.com/office/drawing/2014/main" val="4040913049"/>
                    </a:ext>
                  </a:extLst>
                </a:gridCol>
                <a:gridCol w="3426183">
                  <a:extLst>
                    <a:ext uri="{9D8B030D-6E8A-4147-A177-3AD203B41FA5}">
                      <a16:colId xmlns:a16="http://schemas.microsoft.com/office/drawing/2014/main" val="185074194"/>
                    </a:ext>
                  </a:extLst>
                </a:gridCol>
                <a:gridCol w="3426183">
                  <a:extLst>
                    <a:ext uri="{9D8B030D-6E8A-4147-A177-3AD203B41FA5}">
                      <a16:colId xmlns:a16="http://schemas.microsoft.com/office/drawing/2014/main" val="4236236631"/>
                    </a:ext>
                  </a:extLst>
                </a:gridCol>
              </a:tblGrid>
              <a:tr h="709613">
                <a:tc>
                  <a:txBody>
                    <a:bodyPr/>
                    <a:lstStyle/>
                    <a:p>
                      <a:pPr marL="0" marR="0" algn="ctr">
                        <a:lnSpc>
                          <a:spcPct val="107000"/>
                        </a:lnSpc>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Single Acting</a:t>
                      </a:r>
                    </a:p>
                    <a:p>
                      <a:pPr marL="0" marR="0" algn="ctr">
                        <a:lnSpc>
                          <a:spcPct val="107000"/>
                        </a:lnSpc>
                        <a:spcBef>
                          <a:spcPts val="0"/>
                        </a:spcBef>
                        <a:spcAft>
                          <a:spcPts val="0"/>
                        </a:spcAft>
                      </a:pPr>
                      <a:r>
                        <a:rPr lang="en-US" sz="1100" dirty="0">
                          <a:effectLst/>
                        </a:rPr>
                        <a:t>High Pressure</a:t>
                      </a:r>
                    </a:p>
                    <a:p>
                      <a:pPr marL="0" marR="0" lvl="0" indent="0" algn="ctr" defTabSz="914400" rtl="0" eaLnBrk="1" fontAlgn="auto" latinLnBrk="0" hangingPunct="1">
                        <a:lnSpc>
                          <a:spcPct val="107000"/>
                        </a:lnSpc>
                        <a:spcBef>
                          <a:spcPts val="0"/>
                        </a:spcBef>
                        <a:spcAft>
                          <a:spcPts val="0"/>
                        </a:spcAft>
                        <a:buClrTx/>
                        <a:buSzTx/>
                        <a:buFontTx/>
                        <a:buNone/>
                        <a:tabLst/>
                        <a:defRPr/>
                      </a:pPr>
                      <a:r>
                        <a:rPr lang="en-US" sz="1100" dirty="0">
                          <a:effectLst/>
                          <a:latin typeface="Calibri" panose="020F0502020204030204" pitchFamily="34" charset="0"/>
                          <a:ea typeface="Calibri" panose="020F0502020204030204" pitchFamily="34" charset="0"/>
                          <a:cs typeface="Times New Roman" panose="02020603050405020304" pitchFamily="18" charset="0"/>
                        </a:rPr>
                        <a:t>Solenoid Pack</a:t>
                      </a:r>
                    </a:p>
                  </a:txBody>
                  <a:tcPr marL="68580" marR="68580" marT="0" marB="0" anchor="ctr"/>
                </a:tc>
                <a:tc>
                  <a:txBody>
                    <a:bodyPr/>
                    <a:lstStyle/>
                    <a:p>
                      <a:pPr marL="0" marR="0" algn="ctr">
                        <a:lnSpc>
                          <a:spcPct val="107000"/>
                        </a:lnSpc>
                        <a:spcBef>
                          <a:spcPts val="0"/>
                        </a:spcBef>
                        <a:spcAft>
                          <a:spcPts val="0"/>
                        </a:spcAft>
                      </a:pPr>
                      <a:r>
                        <a:rPr lang="en-US" sz="1100" dirty="0">
                          <a:effectLst/>
                        </a:rPr>
                        <a:t>Single Acting</a:t>
                      </a:r>
                    </a:p>
                    <a:p>
                      <a:pPr marL="0" marR="0" algn="ctr">
                        <a:lnSpc>
                          <a:spcPct val="107000"/>
                        </a:lnSpc>
                        <a:spcBef>
                          <a:spcPts val="0"/>
                        </a:spcBef>
                        <a:spcAft>
                          <a:spcPts val="0"/>
                        </a:spcAft>
                      </a:pPr>
                      <a:r>
                        <a:rPr lang="en-US" sz="1100" dirty="0">
                          <a:effectLst/>
                        </a:rPr>
                        <a:t>Low Pressure</a:t>
                      </a:r>
                    </a:p>
                    <a:p>
                      <a:pPr marL="0" marR="0" lvl="0" indent="0" algn="ctr" defTabSz="914400" rtl="0" eaLnBrk="1" fontAlgn="auto" latinLnBrk="0" hangingPunct="1">
                        <a:lnSpc>
                          <a:spcPct val="107000"/>
                        </a:lnSpc>
                        <a:spcBef>
                          <a:spcPts val="0"/>
                        </a:spcBef>
                        <a:spcAft>
                          <a:spcPts val="0"/>
                        </a:spcAft>
                        <a:buClrTx/>
                        <a:buSzTx/>
                        <a:buFontTx/>
                        <a:buNone/>
                        <a:tabLst/>
                        <a:defRPr/>
                      </a:pPr>
                      <a:r>
                        <a:rPr lang="en-US" sz="1100" dirty="0">
                          <a:effectLst/>
                          <a:latin typeface="Calibri" panose="020F0502020204030204" pitchFamily="34" charset="0"/>
                          <a:ea typeface="Calibri" panose="020F0502020204030204" pitchFamily="34" charset="0"/>
                          <a:cs typeface="Times New Roman" panose="02020603050405020304" pitchFamily="18" charset="0"/>
                        </a:rPr>
                        <a:t>Solenoid Pack</a:t>
                      </a:r>
                    </a:p>
                  </a:txBody>
                  <a:tcPr marL="68580" marR="68580" marT="0" marB="0" anchor="ctr"/>
                </a:tc>
                <a:extLst>
                  <a:ext uri="{0D108BD9-81ED-4DB2-BD59-A6C34878D82A}">
                    <a16:rowId xmlns:a16="http://schemas.microsoft.com/office/drawing/2014/main" val="3935809719"/>
                  </a:ext>
                </a:extLst>
              </a:tr>
              <a:tr h="1758762">
                <a:tc>
                  <a:txBody>
                    <a:bodyPr/>
                    <a:lstStyle/>
                    <a:p>
                      <a:pPr marL="0" marR="0">
                        <a:lnSpc>
                          <a:spcPct val="107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solidFill>
                      <a:schemeClr val="bg1"/>
                    </a:solidFill>
                  </a:tcPr>
                </a:tc>
                <a:tc>
                  <a:txBody>
                    <a:bodyPr/>
                    <a:lstStyle/>
                    <a:p>
                      <a:pPr marL="0" marR="0">
                        <a:lnSpc>
                          <a:spcPct val="107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marL="0" marR="0">
                        <a:lnSpc>
                          <a:spcPct val="107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307541271"/>
                  </a:ext>
                </a:extLst>
              </a:tr>
              <a:tr h="263620">
                <a:tc>
                  <a:txBody>
                    <a:bodyPr/>
                    <a:lstStyle/>
                    <a:p>
                      <a:pPr marL="0" marR="0" algn="r">
                        <a:lnSpc>
                          <a:spcPct val="107000"/>
                        </a:lnSpc>
                        <a:spcBef>
                          <a:spcPts val="0"/>
                        </a:spcBef>
                        <a:spcAft>
                          <a:spcPts val="0"/>
                        </a:spcAft>
                      </a:pPr>
                      <a:r>
                        <a:rPr lang="en-US" sz="1100" b="1" dirty="0">
                          <a:effectLst/>
                        </a:rPr>
                        <a:t>Supply</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100" b="1" dirty="0">
                          <a:effectLst/>
                        </a:rPr>
                        <a:t>41 - 150 psig</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100" b="1" dirty="0">
                          <a:effectLst/>
                        </a:rPr>
                        <a:t>20 – 40 psig</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44357010"/>
                  </a:ext>
                </a:extLst>
              </a:tr>
              <a:tr h="515574">
                <a:tc>
                  <a:txBody>
                    <a:bodyPr/>
                    <a:lstStyle/>
                    <a:p>
                      <a:pPr marL="0" marR="0" algn="r">
                        <a:lnSpc>
                          <a:spcPct val="107000"/>
                        </a:lnSpc>
                        <a:spcBef>
                          <a:spcPts val="0"/>
                        </a:spcBef>
                        <a:spcAft>
                          <a:spcPts val="0"/>
                        </a:spcAft>
                      </a:pPr>
                      <a:r>
                        <a:rPr lang="en-US" sz="1100" b="1" dirty="0">
                          <a:effectLst/>
                        </a:rPr>
                        <a:t>Model</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ASCO EV8327G052 (QTY 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ASCO 8262G220 (QTY 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636174071"/>
                  </a:ext>
                </a:extLst>
              </a:tr>
              <a:tr h="313543">
                <a:tc>
                  <a:txBody>
                    <a:bodyPr/>
                    <a:lstStyle/>
                    <a:p>
                      <a:pPr marL="0" marR="0" algn="r">
                        <a:lnSpc>
                          <a:spcPct val="107000"/>
                        </a:lnSpc>
                        <a:spcBef>
                          <a:spcPts val="0"/>
                        </a:spcBef>
                        <a:spcAft>
                          <a:spcPts val="0"/>
                        </a:spcAft>
                      </a:pPr>
                      <a:r>
                        <a:rPr lang="en-US" sz="1100" b="1" dirty="0">
                          <a:effectLst/>
                        </a:rPr>
                        <a:t>Voltage</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24 VDC</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24 VDC</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679034072"/>
                  </a:ext>
                </a:extLst>
              </a:tr>
              <a:tr h="527238">
                <a:tc>
                  <a:txBody>
                    <a:bodyPr/>
                    <a:lstStyle/>
                    <a:p>
                      <a:pPr marL="0" marR="0" algn="r">
                        <a:lnSpc>
                          <a:spcPct val="107000"/>
                        </a:lnSpc>
                        <a:spcBef>
                          <a:spcPts val="0"/>
                        </a:spcBef>
                        <a:spcAft>
                          <a:spcPts val="0"/>
                        </a:spcAft>
                      </a:pPr>
                      <a:r>
                        <a:rPr lang="en-US" sz="1100" b="1" dirty="0">
                          <a:effectLst/>
                        </a:rPr>
                        <a:t>Type</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100" dirty="0">
                          <a:effectLst/>
                        </a:rPr>
                        <a:t>2-Position, 3-Way </a:t>
                      </a:r>
                    </a:p>
                    <a:p>
                      <a:pPr marL="0" marR="0" algn="ctr">
                        <a:lnSpc>
                          <a:spcPct val="107000"/>
                        </a:lnSpc>
                        <a:spcBef>
                          <a:spcPts val="0"/>
                        </a:spcBef>
                        <a:spcAft>
                          <a:spcPts val="0"/>
                        </a:spcAft>
                      </a:pPr>
                      <a:r>
                        <a:rPr lang="en-US" sz="1100" dirty="0">
                          <a:effectLst/>
                        </a:rPr>
                        <a:t>One Port Plugged 2/2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100">
                          <a:effectLst/>
                        </a:rPr>
                        <a:t>2-Position, 2-Way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56659735"/>
                  </a:ext>
                </a:extLst>
              </a:tr>
              <a:tr h="1371600">
                <a:tc>
                  <a:txBody>
                    <a:bodyPr/>
                    <a:lstStyle/>
                    <a:p>
                      <a:pPr marL="0" marR="0" algn="r">
                        <a:lnSpc>
                          <a:spcPct val="107000"/>
                        </a:lnSpc>
                        <a:spcBef>
                          <a:spcPts val="0"/>
                        </a:spcBef>
                        <a:spcAft>
                          <a:spcPts val="0"/>
                        </a:spcAft>
                      </a:pPr>
                      <a:r>
                        <a:rPr lang="en-US" sz="1100" b="1" dirty="0">
                          <a:effectLst/>
                        </a:rPr>
                        <a:t>Other</a:t>
                      </a:r>
                    </a:p>
                    <a:p>
                      <a:pPr marL="0" marR="0" algn="r">
                        <a:lnSpc>
                          <a:spcPct val="107000"/>
                        </a:lnSpc>
                        <a:spcBef>
                          <a:spcPts val="0"/>
                        </a:spcBef>
                        <a:spcAft>
                          <a:spcPts val="0"/>
                        </a:spcAft>
                      </a:pPr>
                      <a:r>
                        <a:rPr lang="en-US" sz="1100" b="1" dirty="0">
                          <a:effectLst/>
                        </a:rPr>
                        <a:t>Specs</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100" dirty="0">
                          <a:effectLst/>
                        </a:rPr>
                        <a:t>Cv 0.50, 24 VDC, 2-Position, 3-Way (One Port Plugged), Low Temp. (-40F), Stainless Steel Body, Universal, UL CSA CE Approved, Ex Proof Cl. 1 Div. 1., Buna N Elastomers, 0.250 NPT Ports, Tapped Exhaust.  One (1) for CLOSE and One (1) for OPEN.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100" dirty="0">
                          <a:effectLst/>
                        </a:rPr>
                        <a:t>Cv 0.50, 24 VDC, 2-Position, 2-Way, Low Temp (-40F), Stainless Steel Body, Universal, UL CSA CE Approved, Ex Proof Cl. 1 </a:t>
                      </a:r>
                      <a:r>
                        <a:rPr lang="en-US" sz="1100" dirty="0" err="1">
                          <a:effectLst/>
                        </a:rPr>
                        <a:t>Div</a:t>
                      </a:r>
                      <a:r>
                        <a:rPr lang="en-US" sz="1100" dirty="0">
                          <a:effectLst/>
                        </a:rPr>
                        <a:t> 1., Buna N Elastomers, 0.250 NPT Ports, Tapped Exhaust.  One (1) for CLOSE and One (1) for OPEN.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23893470"/>
                  </a:ext>
                </a:extLst>
              </a:tr>
            </a:tbl>
          </a:graphicData>
        </a:graphic>
      </p:graphicFrame>
      <p:pic>
        <p:nvPicPr>
          <p:cNvPr id="9" name="Picture 2" descr="Image result for asco logo">
            <a:extLst>
              <a:ext uri="{FF2B5EF4-FFF2-40B4-BE49-F238E27FC236}">
                <a16:creationId xmlns:a16="http://schemas.microsoft.com/office/drawing/2014/main" id="{E570D015-D156-48C9-B71C-6F14593CF06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70521" y="1360586"/>
            <a:ext cx="628650" cy="2794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mage result for asco logo">
            <a:extLst>
              <a:ext uri="{FF2B5EF4-FFF2-40B4-BE49-F238E27FC236}">
                <a16:creationId xmlns:a16="http://schemas.microsoft.com/office/drawing/2014/main" id="{AFDABA8A-6551-426A-A342-D47AD504ECC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29125" y="1360586"/>
            <a:ext cx="628650" cy="2794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close up of a device&#10;&#10;Description automatically generated">
            <a:extLst>
              <a:ext uri="{FF2B5EF4-FFF2-40B4-BE49-F238E27FC236}">
                <a16:creationId xmlns:a16="http://schemas.microsoft.com/office/drawing/2014/main" id="{CD367BC0-C4A9-4DDA-BA38-E49F0AC39EAE}"/>
              </a:ext>
            </a:extLst>
          </p:cNvPr>
          <p:cNvPicPr>
            <a:picLocks noChangeAspect="1"/>
          </p:cNvPicPr>
          <p:nvPr/>
        </p:nvPicPr>
        <p:blipFill rotWithShape="1">
          <a:blip r:embed="rId3">
            <a:extLst>
              <a:ext uri="{28A0092B-C50C-407E-A947-70E740481C1C}">
                <a14:useLocalDpi xmlns:a14="http://schemas.microsoft.com/office/drawing/2010/main" val="0"/>
              </a:ext>
            </a:extLst>
          </a:blip>
          <a:srcRect l="54609" t="28261" r="6970" b="16964"/>
          <a:stretch/>
        </p:blipFill>
        <p:spPr>
          <a:xfrm>
            <a:off x="2033241" y="1348256"/>
            <a:ext cx="1426061" cy="1570688"/>
          </a:xfrm>
          <a:prstGeom prst="rect">
            <a:avLst/>
          </a:prstGeom>
        </p:spPr>
      </p:pic>
      <p:pic>
        <p:nvPicPr>
          <p:cNvPr id="12" name="Picture 11" descr="A close up of a device&#10;&#10;Description automatically generated">
            <a:extLst>
              <a:ext uri="{FF2B5EF4-FFF2-40B4-BE49-F238E27FC236}">
                <a16:creationId xmlns:a16="http://schemas.microsoft.com/office/drawing/2014/main" id="{333CB68E-7C4A-4154-BC7D-8DA2425B0748}"/>
              </a:ext>
            </a:extLst>
          </p:cNvPr>
          <p:cNvPicPr>
            <a:picLocks noChangeAspect="1"/>
          </p:cNvPicPr>
          <p:nvPr/>
        </p:nvPicPr>
        <p:blipFill rotWithShape="1">
          <a:blip r:embed="rId3">
            <a:extLst>
              <a:ext uri="{28A0092B-C50C-407E-A947-70E740481C1C}">
                <a14:useLocalDpi xmlns:a14="http://schemas.microsoft.com/office/drawing/2010/main" val="0"/>
              </a:ext>
            </a:extLst>
          </a:blip>
          <a:srcRect l="54609" t="28261" r="6970" b="16964"/>
          <a:stretch/>
        </p:blipFill>
        <p:spPr>
          <a:xfrm>
            <a:off x="2980088" y="1407296"/>
            <a:ext cx="1426061" cy="1570688"/>
          </a:xfrm>
          <a:prstGeom prst="rect">
            <a:avLst/>
          </a:prstGeom>
        </p:spPr>
      </p:pic>
      <p:pic>
        <p:nvPicPr>
          <p:cNvPr id="13" name="Picture 12" descr="A close up of a device&#10;&#10;Description automatically generated">
            <a:extLst>
              <a:ext uri="{FF2B5EF4-FFF2-40B4-BE49-F238E27FC236}">
                <a16:creationId xmlns:a16="http://schemas.microsoft.com/office/drawing/2014/main" id="{2401CD5C-3E7E-493E-9864-68B22D2A78D9}"/>
              </a:ext>
            </a:extLst>
          </p:cNvPr>
          <p:cNvPicPr>
            <a:picLocks noChangeAspect="1"/>
          </p:cNvPicPr>
          <p:nvPr/>
        </p:nvPicPr>
        <p:blipFill rotWithShape="1">
          <a:blip r:embed="rId3">
            <a:extLst>
              <a:ext uri="{28A0092B-C50C-407E-A947-70E740481C1C}">
                <a14:useLocalDpi xmlns:a14="http://schemas.microsoft.com/office/drawing/2010/main" val="0"/>
              </a:ext>
            </a:extLst>
          </a:blip>
          <a:srcRect l="11695" t="26942" r="49884" b="27036"/>
          <a:stretch/>
        </p:blipFill>
        <p:spPr>
          <a:xfrm>
            <a:off x="5533996" y="1456026"/>
            <a:ext cx="1642916" cy="1520370"/>
          </a:xfrm>
          <a:prstGeom prst="rect">
            <a:avLst/>
          </a:prstGeom>
        </p:spPr>
      </p:pic>
      <p:pic>
        <p:nvPicPr>
          <p:cNvPr id="14" name="Picture 13" descr="A close up of a device&#10;&#10;Description automatically generated">
            <a:extLst>
              <a:ext uri="{FF2B5EF4-FFF2-40B4-BE49-F238E27FC236}">
                <a16:creationId xmlns:a16="http://schemas.microsoft.com/office/drawing/2014/main" id="{12FB4BAC-E926-4755-AF11-54D9FDF0E38B}"/>
              </a:ext>
            </a:extLst>
          </p:cNvPr>
          <p:cNvPicPr>
            <a:picLocks noChangeAspect="1"/>
          </p:cNvPicPr>
          <p:nvPr/>
        </p:nvPicPr>
        <p:blipFill rotWithShape="1">
          <a:blip r:embed="rId3">
            <a:extLst>
              <a:ext uri="{28A0092B-C50C-407E-A947-70E740481C1C}">
                <a14:useLocalDpi xmlns:a14="http://schemas.microsoft.com/office/drawing/2010/main" val="0"/>
              </a:ext>
            </a:extLst>
          </a:blip>
          <a:srcRect l="11695" t="26942" r="49884" b="27036"/>
          <a:stretch/>
        </p:blipFill>
        <p:spPr>
          <a:xfrm>
            <a:off x="6577124" y="1569755"/>
            <a:ext cx="1642916" cy="1520370"/>
          </a:xfrm>
          <a:prstGeom prst="rect">
            <a:avLst/>
          </a:prstGeom>
        </p:spPr>
      </p:pic>
    </p:spTree>
    <p:extLst>
      <p:ext uri="{BB962C8B-B14F-4D97-AF65-F5344CB8AC3E}">
        <p14:creationId xmlns:p14="http://schemas.microsoft.com/office/powerpoint/2010/main" val="155829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9C8AA-85C6-43F5-836C-D2F48C0866E4}"/>
              </a:ext>
            </a:extLst>
          </p:cNvPr>
          <p:cNvSpPr>
            <a:spLocks noGrp="1"/>
          </p:cNvSpPr>
          <p:nvPr>
            <p:ph type="title"/>
          </p:nvPr>
        </p:nvSpPr>
        <p:spPr/>
        <p:txBody>
          <a:bodyPr>
            <a:normAutofit/>
          </a:bodyPr>
          <a:lstStyle/>
          <a:p>
            <a:r>
              <a:rPr lang="en-US" dirty="0"/>
              <a:t>RCVC Feedback and Limit Switch Components</a:t>
            </a:r>
          </a:p>
        </p:txBody>
      </p:sp>
      <p:graphicFrame>
        <p:nvGraphicFramePr>
          <p:cNvPr id="4" name="Table 3">
            <a:extLst>
              <a:ext uri="{FF2B5EF4-FFF2-40B4-BE49-F238E27FC236}">
                <a16:creationId xmlns:a16="http://schemas.microsoft.com/office/drawing/2014/main" id="{46822794-797C-491E-9E8F-66D5F6BC7493}"/>
              </a:ext>
            </a:extLst>
          </p:cNvPr>
          <p:cNvGraphicFramePr>
            <a:graphicFrameLocks noGrp="1"/>
          </p:cNvGraphicFramePr>
          <p:nvPr>
            <p:extLst>
              <p:ext uri="{D42A27DB-BD31-4B8C-83A1-F6EECF244321}">
                <p14:modId xmlns:p14="http://schemas.microsoft.com/office/powerpoint/2010/main" val="3245970135"/>
              </p:ext>
            </p:extLst>
          </p:nvPr>
        </p:nvGraphicFramePr>
        <p:xfrm>
          <a:off x="893237" y="616255"/>
          <a:ext cx="7162800" cy="5438168"/>
        </p:xfrm>
        <a:graphic>
          <a:graphicData uri="http://schemas.openxmlformats.org/drawingml/2006/table">
            <a:tbl>
              <a:tblPr firstRow="1" bandRow="1">
                <a:tableStyleId>{073A0DAA-6AF3-43AB-8588-CEC1D06C72B9}</a:tableStyleId>
              </a:tblPr>
              <a:tblGrid>
                <a:gridCol w="1600200">
                  <a:extLst>
                    <a:ext uri="{9D8B030D-6E8A-4147-A177-3AD203B41FA5}">
                      <a16:colId xmlns:a16="http://schemas.microsoft.com/office/drawing/2014/main" val="2441352272"/>
                    </a:ext>
                  </a:extLst>
                </a:gridCol>
                <a:gridCol w="2781300">
                  <a:extLst>
                    <a:ext uri="{9D8B030D-6E8A-4147-A177-3AD203B41FA5}">
                      <a16:colId xmlns:a16="http://schemas.microsoft.com/office/drawing/2014/main" val="3917956534"/>
                    </a:ext>
                  </a:extLst>
                </a:gridCol>
                <a:gridCol w="2781300">
                  <a:extLst>
                    <a:ext uri="{9D8B030D-6E8A-4147-A177-3AD203B41FA5}">
                      <a16:colId xmlns:a16="http://schemas.microsoft.com/office/drawing/2014/main" val="1347832607"/>
                    </a:ext>
                  </a:extLst>
                </a:gridCol>
              </a:tblGrid>
              <a:tr h="381000">
                <a:tc>
                  <a:txBody>
                    <a:bodyPr/>
                    <a:lstStyle/>
                    <a:p>
                      <a:pPr marL="0" marR="0">
                        <a:lnSpc>
                          <a:spcPct val="107000"/>
                        </a:lnSpc>
                        <a:spcBef>
                          <a:spcPts val="0"/>
                        </a:spcBef>
                        <a:spcAft>
                          <a:spcPts val="0"/>
                        </a:spcAft>
                      </a:pPr>
                      <a:r>
                        <a:rPr lang="en-US" sz="1100" dirty="0">
                          <a:effectLst/>
                        </a:rPr>
                        <a:t> </a:t>
                      </a:r>
                      <a:endParaRPr lang="en-US" sz="1100" dirty="0">
                        <a:effectLst/>
                        <a:latin typeface="+mj-lt"/>
                        <a:ea typeface="Calibri" panose="020F0502020204030204" pitchFamily="34" charset="0"/>
                        <a:cs typeface="Times New Roman" panose="02020603050405020304" pitchFamily="18" charset="0"/>
                      </a:endParaRPr>
                    </a:p>
                  </a:txBody>
                  <a:tcPr marL="64571" marR="64571" marT="8968"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1100" dirty="0">
                          <a:effectLst/>
                        </a:rPr>
                        <a:t>Rotary Feedback Module</a:t>
                      </a:r>
                      <a:endParaRPr lang="en-US" sz="1100" b="1" kern="1200" dirty="0">
                        <a:solidFill>
                          <a:schemeClr val="lt1"/>
                        </a:solidFill>
                        <a:effectLst/>
                        <a:latin typeface="+mn-lt"/>
                        <a:ea typeface="Calibri" panose="020F0502020204030204" pitchFamily="34" charset="0"/>
                        <a:cs typeface="Times New Roman" panose="02020603050405020304" pitchFamily="18" charset="0"/>
                      </a:endParaRPr>
                    </a:p>
                  </a:txBody>
                  <a:tcPr marL="64571" marR="64571" marT="8968" marB="0" anchor="ctr"/>
                </a:tc>
                <a:tc>
                  <a:txBody>
                    <a:bodyPr/>
                    <a:lstStyle/>
                    <a:p>
                      <a:pPr marL="0" marR="0" algn="ctr">
                        <a:lnSpc>
                          <a:spcPct val="107000"/>
                        </a:lnSpc>
                        <a:spcBef>
                          <a:spcPts val="0"/>
                        </a:spcBef>
                        <a:spcAft>
                          <a:spcPts val="0"/>
                        </a:spcAft>
                      </a:pPr>
                      <a:r>
                        <a:rPr lang="en-US" sz="1100" dirty="0">
                          <a:effectLst/>
                        </a:rPr>
                        <a:t>Linear Feedback Module</a:t>
                      </a:r>
                      <a:endParaRPr lang="en-US" sz="1100" dirty="0">
                        <a:effectLst/>
                        <a:latin typeface="+mj-lt"/>
                        <a:ea typeface="Calibri" panose="020F0502020204030204" pitchFamily="34" charset="0"/>
                        <a:cs typeface="Times New Roman" panose="02020603050405020304" pitchFamily="18" charset="0"/>
                      </a:endParaRPr>
                    </a:p>
                  </a:txBody>
                  <a:tcPr marL="64571" marR="64571" marT="8968" marB="0" anchor="ctr"/>
                </a:tc>
                <a:extLst>
                  <a:ext uri="{0D108BD9-81ED-4DB2-BD59-A6C34878D82A}">
                    <a16:rowId xmlns:a16="http://schemas.microsoft.com/office/drawing/2014/main" val="2003739962"/>
                  </a:ext>
                </a:extLst>
              </a:tr>
              <a:tr h="2057400">
                <a:tc>
                  <a:txBody>
                    <a:bodyPr/>
                    <a:lstStyle/>
                    <a:p>
                      <a:pPr>
                        <a:lnSpc>
                          <a:spcPct val="107000"/>
                        </a:lnSpc>
                      </a:pPr>
                      <a:endParaRPr lang="en-US" sz="1100" dirty="0">
                        <a:effectLst/>
                        <a:latin typeface="+mj-lt"/>
                        <a:cs typeface="Times New Roman" panose="02020603050405020304" pitchFamily="18" charset="0"/>
                      </a:endParaRPr>
                    </a:p>
                  </a:txBody>
                  <a:tcPr marL="64571" marR="64571" marT="8968" marB="0">
                    <a:lnR w="12700" cap="flat" cmpd="sng" algn="ctr">
                      <a:solidFill>
                        <a:schemeClr val="tx1"/>
                      </a:solidFill>
                      <a:prstDash val="solid"/>
                      <a:round/>
                      <a:headEnd type="none" w="med" len="med"/>
                      <a:tailEnd type="none" w="med" len="med"/>
                    </a:lnR>
                    <a:solidFill>
                      <a:schemeClr val="bg1"/>
                    </a:solidFill>
                  </a:tcPr>
                </a:tc>
                <a:tc>
                  <a:txBody>
                    <a:bodyPr/>
                    <a:lstStyle/>
                    <a:p>
                      <a:pPr>
                        <a:lnSpc>
                          <a:spcPct val="107000"/>
                        </a:lnSpc>
                      </a:pPr>
                      <a:endParaRPr lang="en-US" sz="1100" dirty="0">
                        <a:effectLst/>
                        <a:latin typeface="+mj-lt"/>
                        <a:cs typeface="Times New Roman" panose="02020603050405020304" pitchFamily="18" charset="0"/>
                      </a:endParaRPr>
                    </a:p>
                  </a:txBody>
                  <a:tcPr marL="64571" marR="64571" marT="8968"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nSpc>
                          <a:spcPct val="107000"/>
                        </a:lnSpc>
                      </a:pPr>
                      <a:endParaRPr lang="en-US" sz="1100" dirty="0">
                        <a:effectLst/>
                        <a:latin typeface="+mj-lt"/>
                        <a:cs typeface="Times New Roman" panose="02020603050405020304" pitchFamily="18" charset="0"/>
                      </a:endParaRPr>
                    </a:p>
                  </a:txBody>
                  <a:tcPr marL="64571" marR="64571" marT="8968"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347195200"/>
                  </a:ext>
                </a:extLst>
              </a:tr>
              <a:tr h="228600">
                <a:tc>
                  <a:txBody>
                    <a:bodyPr/>
                    <a:lstStyle/>
                    <a:p>
                      <a:pPr marL="0" marR="0" algn="r">
                        <a:lnSpc>
                          <a:spcPct val="107000"/>
                        </a:lnSpc>
                        <a:spcBef>
                          <a:spcPts val="0"/>
                        </a:spcBef>
                        <a:spcAft>
                          <a:spcPts val="0"/>
                        </a:spcAft>
                      </a:pPr>
                      <a:r>
                        <a:rPr lang="en-US" sz="1100" b="1" dirty="0">
                          <a:effectLst/>
                        </a:rPr>
                        <a:t>Model</a:t>
                      </a:r>
                      <a:endParaRPr lang="en-US" sz="1100" b="1" dirty="0">
                        <a:effectLst/>
                        <a:latin typeface="+mj-lt"/>
                        <a:ea typeface="Calibri" panose="020F0502020204030204" pitchFamily="34" charset="0"/>
                        <a:cs typeface="Times New Roman" panose="02020603050405020304" pitchFamily="18" charset="0"/>
                      </a:endParaRPr>
                    </a:p>
                  </a:txBody>
                  <a:tcPr marL="64571" marR="64571" marT="8968" marB="0" anchor="ctr"/>
                </a:tc>
                <a:tc>
                  <a:txBody>
                    <a:bodyPr/>
                    <a:lstStyle/>
                    <a:p>
                      <a:pPr marL="0" marR="0">
                        <a:lnSpc>
                          <a:spcPct val="107000"/>
                        </a:lnSpc>
                        <a:spcBef>
                          <a:spcPts val="0"/>
                        </a:spcBef>
                        <a:spcAft>
                          <a:spcPts val="0"/>
                        </a:spcAft>
                      </a:pPr>
                      <a:r>
                        <a:rPr lang="en-US" sz="1100" b="1" dirty="0">
                          <a:effectLst/>
                          <a:latin typeface="+mj-lt"/>
                          <a:ea typeface="Calibri" panose="020F0502020204030204" pitchFamily="34" charset="0"/>
                          <a:cs typeface="Times New Roman" panose="02020603050405020304" pitchFamily="18" charset="0"/>
                        </a:rPr>
                        <a:t>Rover A-HR-FS-H-2-M-3N-V-US-522 </a:t>
                      </a:r>
                    </a:p>
                  </a:txBody>
                  <a:tcPr marL="64571" marR="64571" marT="8968" marB="0" anchor="ctr"/>
                </a:tc>
                <a:tc>
                  <a:txBody>
                    <a:bodyPr/>
                    <a:lstStyle/>
                    <a:p>
                      <a:pPr>
                        <a:lnSpc>
                          <a:spcPct val="107000"/>
                        </a:lnSpc>
                      </a:pPr>
                      <a:r>
                        <a:rPr lang="en-US" sz="1100" b="1" dirty="0">
                          <a:effectLst/>
                          <a:latin typeface="+mj-lt"/>
                          <a:cs typeface="Times New Roman" panose="02020603050405020304" pitchFamily="18" charset="0"/>
                        </a:rPr>
                        <a:t>Balluff BTL7-E501-M0153-J-DEXC-TA12</a:t>
                      </a:r>
                    </a:p>
                  </a:txBody>
                  <a:tcPr marL="64571" marR="64571" marT="8968" marB="0" anchor="ctr"/>
                </a:tc>
                <a:extLst>
                  <a:ext uri="{0D108BD9-81ED-4DB2-BD59-A6C34878D82A}">
                    <a16:rowId xmlns:a16="http://schemas.microsoft.com/office/drawing/2014/main" val="1884109110"/>
                  </a:ext>
                </a:extLst>
              </a:tr>
              <a:tr h="276782">
                <a:tc>
                  <a:txBody>
                    <a:bodyPr/>
                    <a:lstStyle/>
                    <a:p>
                      <a:pPr marL="0" marR="0" algn="r">
                        <a:lnSpc>
                          <a:spcPct val="107000"/>
                        </a:lnSpc>
                        <a:spcBef>
                          <a:spcPts val="0"/>
                        </a:spcBef>
                        <a:spcAft>
                          <a:spcPts val="0"/>
                        </a:spcAft>
                      </a:pPr>
                      <a:r>
                        <a:rPr lang="en-US" sz="1100" b="1" dirty="0">
                          <a:effectLst/>
                        </a:rPr>
                        <a:t>Type</a:t>
                      </a:r>
                      <a:endParaRPr lang="en-US" sz="1100" b="1" dirty="0">
                        <a:effectLst/>
                        <a:latin typeface="+mj-lt"/>
                        <a:ea typeface="Calibri" panose="020F0502020204030204" pitchFamily="34" charset="0"/>
                        <a:cs typeface="Times New Roman" panose="02020603050405020304" pitchFamily="18" charset="0"/>
                      </a:endParaRPr>
                    </a:p>
                  </a:txBody>
                  <a:tcPr marL="64571" marR="64571" marT="8968" marB="0" anchor="ctr"/>
                </a:tc>
                <a:tc>
                  <a:txBody>
                    <a:bodyPr/>
                    <a:lstStyle/>
                    <a:p>
                      <a:pPr marL="0" marR="0">
                        <a:lnSpc>
                          <a:spcPct val="107000"/>
                        </a:lnSpc>
                        <a:spcBef>
                          <a:spcPts val="0"/>
                        </a:spcBef>
                        <a:spcAft>
                          <a:spcPts val="0"/>
                        </a:spcAft>
                      </a:pPr>
                      <a:r>
                        <a:rPr lang="en-US" sz="1100" b="1" dirty="0">
                          <a:effectLst/>
                          <a:latin typeface="+mj-lt"/>
                          <a:ea typeface="Calibri" panose="020F0502020204030204" pitchFamily="34" charset="0"/>
                          <a:cs typeface="Times New Roman" panose="02020603050405020304" pitchFamily="18" charset="0"/>
                        </a:rPr>
                        <a:t>Rotary Feedback w Limit Switches</a:t>
                      </a:r>
                    </a:p>
                  </a:txBody>
                  <a:tcPr marL="64571" marR="64571" marT="8968" marB="0" anchor="ctr"/>
                </a:tc>
                <a:tc>
                  <a:txBody>
                    <a:bodyPr/>
                    <a:lstStyle/>
                    <a:p>
                      <a:pPr marL="0" marR="0">
                        <a:lnSpc>
                          <a:spcPct val="107000"/>
                        </a:lnSpc>
                        <a:spcBef>
                          <a:spcPts val="0"/>
                        </a:spcBef>
                        <a:spcAft>
                          <a:spcPts val="0"/>
                        </a:spcAft>
                      </a:pPr>
                      <a:r>
                        <a:rPr lang="en-US" sz="1100" b="1" dirty="0">
                          <a:effectLst/>
                        </a:rPr>
                        <a:t>Micropulse Linear Position Sensor</a:t>
                      </a:r>
                      <a:endParaRPr lang="en-US" sz="1100" b="1" dirty="0">
                        <a:effectLst/>
                        <a:latin typeface="+mj-lt"/>
                        <a:ea typeface="Calibri" panose="020F0502020204030204" pitchFamily="34" charset="0"/>
                        <a:cs typeface="Times New Roman" panose="02020603050405020304" pitchFamily="18" charset="0"/>
                      </a:endParaRPr>
                    </a:p>
                  </a:txBody>
                  <a:tcPr marL="64571" marR="64571" marT="8968" marB="0" anchor="ctr"/>
                </a:tc>
                <a:extLst>
                  <a:ext uri="{0D108BD9-81ED-4DB2-BD59-A6C34878D82A}">
                    <a16:rowId xmlns:a16="http://schemas.microsoft.com/office/drawing/2014/main" val="2860452613"/>
                  </a:ext>
                </a:extLst>
              </a:tr>
              <a:tr h="515673">
                <a:tc>
                  <a:txBody>
                    <a:bodyPr/>
                    <a:lstStyle/>
                    <a:p>
                      <a:pPr marL="0" marR="0" algn="r">
                        <a:lnSpc>
                          <a:spcPct val="107000"/>
                        </a:lnSpc>
                        <a:spcBef>
                          <a:spcPts val="0"/>
                        </a:spcBef>
                        <a:spcAft>
                          <a:spcPts val="0"/>
                        </a:spcAft>
                      </a:pPr>
                      <a:r>
                        <a:rPr lang="en-US" sz="1100" b="1" dirty="0">
                          <a:effectLst/>
                        </a:rPr>
                        <a:t>Limit Switches</a:t>
                      </a:r>
                      <a:endParaRPr lang="en-US" sz="1100" b="1" dirty="0">
                        <a:effectLst/>
                        <a:latin typeface="+mj-lt"/>
                        <a:ea typeface="Calibri" panose="020F0502020204030204" pitchFamily="34" charset="0"/>
                        <a:cs typeface="Times New Roman" panose="02020603050405020304" pitchFamily="18" charset="0"/>
                      </a:endParaRPr>
                    </a:p>
                  </a:txBody>
                  <a:tcPr marL="64571" marR="64571" marT="8968" marB="0" anchor="ctr"/>
                </a:tc>
                <a:tc>
                  <a:txBody>
                    <a:bodyPr/>
                    <a:lstStyle/>
                    <a:p>
                      <a:pPr marL="0" marR="0">
                        <a:lnSpc>
                          <a:spcPct val="107000"/>
                        </a:lnSpc>
                        <a:spcBef>
                          <a:spcPts val="0"/>
                        </a:spcBef>
                        <a:spcAft>
                          <a:spcPts val="0"/>
                        </a:spcAft>
                      </a:pPr>
                      <a:r>
                        <a:rPr lang="en-US" sz="1100" dirty="0">
                          <a:effectLst/>
                          <a:latin typeface="+mj-lt"/>
                          <a:ea typeface="Calibri" panose="020F0502020204030204" pitchFamily="34" charset="0"/>
                          <a:cs typeface="Times New Roman" panose="02020603050405020304" pitchFamily="18" charset="0"/>
                        </a:rPr>
                        <a:t>SP-DT, DP-DT, QTY 2, Mechanical</a:t>
                      </a:r>
                    </a:p>
                  </a:txBody>
                  <a:tcPr marL="64571" marR="64571" marT="8968" marB="0" anchor="ctr"/>
                </a:tc>
                <a:tc>
                  <a:txBody>
                    <a:bodyPr/>
                    <a:lstStyle/>
                    <a:p>
                      <a:pPr marL="0" marR="0">
                        <a:lnSpc>
                          <a:spcPct val="107000"/>
                        </a:lnSpc>
                        <a:spcBef>
                          <a:spcPts val="0"/>
                        </a:spcBef>
                        <a:spcAft>
                          <a:spcPts val="0"/>
                        </a:spcAft>
                      </a:pPr>
                      <a:r>
                        <a:rPr lang="en-US" sz="1100" dirty="0">
                          <a:effectLst/>
                        </a:rPr>
                        <a:t>Not Available</a:t>
                      </a:r>
                      <a:endParaRPr lang="en-US" sz="1100" dirty="0">
                        <a:effectLst/>
                        <a:latin typeface="+mj-lt"/>
                        <a:ea typeface="Calibri" panose="020F0502020204030204" pitchFamily="34" charset="0"/>
                        <a:cs typeface="Times New Roman" panose="02020603050405020304" pitchFamily="18" charset="0"/>
                      </a:endParaRPr>
                    </a:p>
                  </a:txBody>
                  <a:tcPr marL="64571" marR="64571" marT="8968" marB="0" anchor="ctr"/>
                </a:tc>
                <a:extLst>
                  <a:ext uri="{0D108BD9-81ED-4DB2-BD59-A6C34878D82A}">
                    <a16:rowId xmlns:a16="http://schemas.microsoft.com/office/drawing/2014/main" val="2992666934"/>
                  </a:ext>
                </a:extLst>
              </a:tr>
              <a:tr h="515673">
                <a:tc>
                  <a:txBody>
                    <a:bodyPr/>
                    <a:lstStyle/>
                    <a:p>
                      <a:pPr marL="0" marR="0" algn="r">
                        <a:lnSpc>
                          <a:spcPct val="107000"/>
                        </a:lnSpc>
                        <a:spcBef>
                          <a:spcPts val="0"/>
                        </a:spcBef>
                        <a:spcAft>
                          <a:spcPts val="0"/>
                        </a:spcAft>
                      </a:pPr>
                      <a:r>
                        <a:rPr lang="en-US" sz="1100" b="1" dirty="0">
                          <a:effectLst/>
                        </a:rPr>
                        <a:t>Visual Indicator</a:t>
                      </a:r>
                      <a:endParaRPr lang="en-US" sz="1100" b="1" dirty="0">
                        <a:effectLst/>
                        <a:latin typeface="+mj-lt"/>
                        <a:ea typeface="Calibri" panose="020F0502020204030204" pitchFamily="34" charset="0"/>
                        <a:cs typeface="Times New Roman" panose="02020603050405020304" pitchFamily="18" charset="0"/>
                      </a:endParaRPr>
                    </a:p>
                  </a:txBody>
                  <a:tcPr marL="64571" marR="64571" marT="8968" marB="0" anchor="ctr"/>
                </a:tc>
                <a:tc>
                  <a:txBody>
                    <a:bodyPr/>
                    <a:lstStyle/>
                    <a:p>
                      <a:pPr marL="0" marR="0">
                        <a:lnSpc>
                          <a:spcPct val="107000"/>
                        </a:lnSpc>
                        <a:spcBef>
                          <a:spcPts val="0"/>
                        </a:spcBef>
                        <a:spcAft>
                          <a:spcPts val="0"/>
                        </a:spcAft>
                      </a:pPr>
                      <a:r>
                        <a:rPr lang="en-US" sz="1100" dirty="0">
                          <a:effectLst/>
                          <a:latin typeface="+mj-lt"/>
                          <a:ea typeface="Calibri" panose="020F0502020204030204" pitchFamily="34" charset="0"/>
                          <a:cs typeface="Times New Roman" panose="02020603050405020304" pitchFamily="18" charset="0"/>
                        </a:rPr>
                        <a:t>Beacon High Visibility Position Indicator</a:t>
                      </a:r>
                    </a:p>
                  </a:txBody>
                  <a:tcPr marL="64571" marR="64571" marT="8968" marB="0" anchor="ctr"/>
                </a:tc>
                <a:tc>
                  <a:txBody>
                    <a:bodyPr/>
                    <a:lstStyle/>
                    <a:p>
                      <a:pPr marL="0" marR="0">
                        <a:lnSpc>
                          <a:spcPct val="107000"/>
                        </a:lnSpc>
                        <a:spcBef>
                          <a:spcPts val="0"/>
                        </a:spcBef>
                        <a:spcAft>
                          <a:spcPts val="0"/>
                        </a:spcAft>
                      </a:pPr>
                      <a:r>
                        <a:rPr lang="en-US" sz="1100" dirty="0">
                          <a:effectLst/>
                        </a:rPr>
                        <a:t>Linear Travel Scale (10% Increments)</a:t>
                      </a:r>
                      <a:endParaRPr lang="en-US" sz="1100" dirty="0">
                        <a:effectLst/>
                        <a:latin typeface="+mj-lt"/>
                        <a:ea typeface="Calibri" panose="020F0502020204030204" pitchFamily="34" charset="0"/>
                        <a:cs typeface="Times New Roman" panose="02020603050405020304" pitchFamily="18" charset="0"/>
                      </a:endParaRPr>
                    </a:p>
                  </a:txBody>
                  <a:tcPr marL="64571" marR="64571" marT="8968" marB="0" anchor="ctr"/>
                </a:tc>
                <a:extLst>
                  <a:ext uri="{0D108BD9-81ED-4DB2-BD59-A6C34878D82A}">
                    <a16:rowId xmlns:a16="http://schemas.microsoft.com/office/drawing/2014/main" val="2546659893"/>
                  </a:ext>
                </a:extLst>
              </a:tr>
              <a:tr h="1463040">
                <a:tc>
                  <a:txBody>
                    <a:bodyPr/>
                    <a:lstStyle/>
                    <a:p>
                      <a:pPr marL="0" marR="0" algn="r">
                        <a:lnSpc>
                          <a:spcPct val="107000"/>
                        </a:lnSpc>
                        <a:spcBef>
                          <a:spcPts val="0"/>
                        </a:spcBef>
                        <a:spcAft>
                          <a:spcPts val="0"/>
                        </a:spcAft>
                      </a:pPr>
                      <a:r>
                        <a:rPr lang="en-US" sz="1100" b="1" dirty="0">
                          <a:effectLst/>
                        </a:rPr>
                        <a:t>Other</a:t>
                      </a:r>
                    </a:p>
                    <a:p>
                      <a:pPr marL="0" marR="0" algn="r">
                        <a:lnSpc>
                          <a:spcPct val="107000"/>
                        </a:lnSpc>
                        <a:spcBef>
                          <a:spcPts val="0"/>
                        </a:spcBef>
                        <a:spcAft>
                          <a:spcPts val="0"/>
                        </a:spcAft>
                      </a:pPr>
                      <a:r>
                        <a:rPr lang="en-US" sz="1100" b="1" dirty="0">
                          <a:effectLst/>
                        </a:rPr>
                        <a:t>Specs</a:t>
                      </a:r>
                      <a:endParaRPr lang="en-US" sz="1100" b="1" dirty="0">
                        <a:effectLst/>
                        <a:latin typeface="+mj-lt"/>
                        <a:ea typeface="Calibri" panose="020F0502020204030204" pitchFamily="34" charset="0"/>
                        <a:cs typeface="Times New Roman" panose="02020603050405020304" pitchFamily="18" charset="0"/>
                      </a:endParaRPr>
                    </a:p>
                  </a:txBody>
                  <a:tcPr marL="64571" marR="64571" marT="8968" marB="0"/>
                </a:tc>
                <a:tc>
                  <a:txBody>
                    <a:bodyPr/>
                    <a:lstStyle/>
                    <a:p>
                      <a:pPr marL="0" marR="0">
                        <a:lnSpc>
                          <a:spcPct val="107000"/>
                        </a:lnSpc>
                        <a:spcBef>
                          <a:spcPts val="0"/>
                        </a:spcBef>
                        <a:spcAft>
                          <a:spcPts val="0"/>
                        </a:spcAft>
                      </a:pPr>
                      <a:r>
                        <a:rPr lang="en-US" sz="1100" dirty="0">
                          <a:effectLst/>
                        </a:rPr>
                        <a:t>VRG ROVER </a:t>
                      </a:r>
                      <a:r>
                        <a:rPr lang="en-US" sz="1100" dirty="0" err="1">
                          <a:effectLst/>
                        </a:rPr>
                        <a:t>EXd</a:t>
                      </a:r>
                      <a:r>
                        <a:rPr lang="en-US" sz="1100" dirty="0">
                          <a:effectLst/>
                        </a:rPr>
                        <a:t> Rotary Feedback w Limit Switches / AA ID: A-HR-FS-H-2-M-3N-VX-US-622 / 4-20 mA + Mechanical Limit Switches (2) / HART / CSA + IECEx / Hi Visibility Indicator (</a:t>
                      </a:r>
                      <a:r>
                        <a:rPr lang="en-US" sz="1100" dirty="0" err="1">
                          <a:effectLst/>
                        </a:rPr>
                        <a:t>Red_Green</a:t>
                      </a:r>
                      <a:r>
                        <a:rPr lang="en-US" sz="1100" dirty="0">
                          <a:effectLst/>
                        </a:rPr>
                        <a:t>) / NAMUR Mount / VRG Part. BA-9893</a:t>
                      </a:r>
                    </a:p>
                  </a:txBody>
                  <a:tcPr marL="64571" marR="64571" marT="8968" marB="0"/>
                </a:tc>
                <a:tc>
                  <a:txBody>
                    <a:bodyPr/>
                    <a:lstStyle/>
                    <a:p>
                      <a:pPr marL="0" marR="0">
                        <a:lnSpc>
                          <a:spcPct val="107000"/>
                        </a:lnSpc>
                        <a:spcBef>
                          <a:spcPts val="0"/>
                        </a:spcBef>
                        <a:spcAft>
                          <a:spcPts val="0"/>
                        </a:spcAft>
                      </a:pPr>
                      <a:r>
                        <a:rPr lang="en-US" sz="1100" dirty="0">
                          <a:effectLst/>
                        </a:rPr>
                        <a:t>4-20 mA Micropulse</a:t>
                      </a:r>
                      <a:r>
                        <a:rPr lang="en-US" sz="1100" baseline="0" dirty="0">
                          <a:effectLst/>
                        </a:rPr>
                        <a:t> Transducer</a:t>
                      </a:r>
                      <a:r>
                        <a:rPr lang="en-US" sz="1100" dirty="0">
                          <a:effectLst/>
                        </a:rPr>
                        <a:t>,</a:t>
                      </a:r>
                      <a:r>
                        <a:rPr lang="en-US" sz="1100" baseline="0" dirty="0">
                          <a:effectLst/>
                        </a:rPr>
                        <a:t> 0.250 FNPT Elec. Connections, </a:t>
                      </a:r>
                      <a:r>
                        <a:rPr lang="en-US" sz="1100" dirty="0">
                          <a:effectLst/>
                        </a:rPr>
                        <a:t>UL CSA CE Approved, Ex Proof Cl. 1 </a:t>
                      </a:r>
                      <a:r>
                        <a:rPr lang="en-US" sz="1100" dirty="0" err="1">
                          <a:effectLst/>
                        </a:rPr>
                        <a:t>Div</a:t>
                      </a:r>
                      <a:r>
                        <a:rPr lang="en-US" sz="1100" dirty="0">
                          <a:effectLst/>
                        </a:rPr>
                        <a:t> 1, Stroke Lengths Available: 4,</a:t>
                      </a:r>
                      <a:r>
                        <a:rPr lang="en-US" sz="1100" baseline="0" dirty="0">
                          <a:effectLst/>
                        </a:rPr>
                        <a:t> 6, 8, 12 and “SHORT LENGTH” 2.0 IN or less adjustable, Linear Feedback Mounting Kits Available</a:t>
                      </a:r>
                      <a:endParaRPr lang="en-US" sz="1100" dirty="0">
                        <a:effectLst/>
                      </a:endParaRPr>
                    </a:p>
                  </a:txBody>
                  <a:tcPr marL="64571" marR="64571" marT="8968" marB="0"/>
                </a:tc>
                <a:extLst>
                  <a:ext uri="{0D108BD9-81ED-4DB2-BD59-A6C34878D82A}">
                    <a16:rowId xmlns:a16="http://schemas.microsoft.com/office/drawing/2014/main" val="701476434"/>
                  </a:ext>
                </a:extLst>
              </a:tr>
            </a:tbl>
          </a:graphicData>
        </a:graphic>
      </p:graphicFrame>
      <p:sp>
        <p:nvSpPr>
          <p:cNvPr id="6" name="Arrow: Up-Down 5">
            <a:extLst>
              <a:ext uri="{FF2B5EF4-FFF2-40B4-BE49-F238E27FC236}">
                <a16:creationId xmlns:a16="http://schemas.microsoft.com/office/drawing/2014/main" id="{D2B1C648-BE08-4F7B-9F65-9B71C6614FF4}"/>
              </a:ext>
            </a:extLst>
          </p:cNvPr>
          <p:cNvSpPr/>
          <p:nvPr/>
        </p:nvSpPr>
        <p:spPr>
          <a:xfrm>
            <a:off x="7048697" y="2188224"/>
            <a:ext cx="152400" cy="407677"/>
          </a:xfrm>
          <a:prstGeom prst="up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descr="Image result for balluff logo">
            <a:extLst>
              <a:ext uri="{FF2B5EF4-FFF2-40B4-BE49-F238E27FC236}">
                <a16:creationId xmlns:a16="http://schemas.microsoft.com/office/drawing/2014/main" id="{D20E9221-9BCB-47EE-9DB5-8F38434F96A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95561" y="2805039"/>
            <a:ext cx="709577" cy="15398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picture containing indoor, sitting, small, refrigerator&#10;&#10;Description automatically generated">
            <a:extLst>
              <a:ext uri="{FF2B5EF4-FFF2-40B4-BE49-F238E27FC236}">
                <a16:creationId xmlns:a16="http://schemas.microsoft.com/office/drawing/2014/main" id="{FE417A54-3006-417F-87DC-969A191FCCBB}"/>
              </a:ext>
            </a:extLst>
          </p:cNvPr>
          <p:cNvPicPr>
            <a:picLocks noChangeAspect="1"/>
          </p:cNvPicPr>
          <p:nvPr/>
        </p:nvPicPr>
        <p:blipFill rotWithShape="1">
          <a:blip r:embed="rId3">
            <a:extLst>
              <a:ext uri="{28A0092B-C50C-407E-A947-70E740481C1C}">
                <a14:useLocalDpi xmlns:a14="http://schemas.microsoft.com/office/drawing/2010/main" val="0"/>
              </a:ext>
            </a:extLst>
          </a:blip>
          <a:srcRect l="32320" t="12848" r="34147"/>
          <a:stretch/>
        </p:blipFill>
        <p:spPr>
          <a:xfrm>
            <a:off x="5923229" y="1038638"/>
            <a:ext cx="1125468" cy="2260497"/>
          </a:xfrm>
          <a:prstGeom prst="rect">
            <a:avLst/>
          </a:prstGeom>
        </p:spPr>
      </p:pic>
      <p:pic>
        <p:nvPicPr>
          <p:cNvPr id="5" name="Picture 4">
            <a:extLst>
              <a:ext uri="{FF2B5EF4-FFF2-40B4-BE49-F238E27FC236}">
                <a16:creationId xmlns:a16="http://schemas.microsoft.com/office/drawing/2014/main" id="{E9795FDE-0A7C-A72F-E91F-0E158C90B763}"/>
              </a:ext>
            </a:extLst>
          </p:cNvPr>
          <p:cNvPicPr>
            <a:picLocks noChangeAspect="1"/>
          </p:cNvPicPr>
          <p:nvPr/>
        </p:nvPicPr>
        <p:blipFill>
          <a:blip r:embed="rId4"/>
          <a:srcRect l="3528" t="2187" r="3059" b="2186"/>
          <a:stretch>
            <a:fillRect/>
          </a:stretch>
        </p:blipFill>
        <p:spPr>
          <a:xfrm>
            <a:off x="3220772" y="1169045"/>
            <a:ext cx="1431985" cy="1789982"/>
          </a:xfrm>
          <a:prstGeom prst="rect">
            <a:avLst/>
          </a:prstGeom>
        </p:spPr>
      </p:pic>
    </p:spTree>
    <p:extLst>
      <p:ext uri="{BB962C8B-B14F-4D97-AF65-F5344CB8AC3E}">
        <p14:creationId xmlns:p14="http://schemas.microsoft.com/office/powerpoint/2010/main" val="31045392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9C8AA-85C6-43F5-836C-D2F48C0866E4}"/>
              </a:ext>
            </a:extLst>
          </p:cNvPr>
          <p:cNvSpPr>
            <a:spLocks noGrp="1"/>
          </p:cNvSpPr>
          <p:nvPr>
            <p:ph type="title"/>
          </p:nvPr>
        </p:nvSpPr>
        <p:spPr/>
        <p:txBody>
          <a:bodyPr/>
          <a:lstStyle/>
          <a:p>
            <a:r>
              <a:rPr lang="en-US" dirty="0"/>
              <a:t>RCVC Primary Module Specifications</a:t>
            </a:r>
          </a:p>
        </p:txBody>
      </p:sp>
      <p:graphicFrame>
        <p:nvGraphicFramePr>
          <p:cNvPr id="5" name="Table 4">
            <a:extLst>
              <a:ext uri="{FF2B5EF4-FFF2-40B4-BE49-F238E27FC236}">
                <a16:creationId xmlns:a16="http://schemas.microsoft.com/office/drawing/2014/main" id="{97C48D11-885E-42D3-8C35-7FCD5522617F}"/>
              </a:ext>
            </a:extLst>
          </p:cNvPr>
          <p:cNvGraphicFramePr>
            <a:graphicFrameLocks noGrp="1"/>
          </p:cNvGraphicFramePr>
          <p:nvPr>
            <p:extLst>
              <p:ext uri="{D42A27DB-BD31-4B8C-83A1-F6EECF244321}">
                <p14:modId xmlns:p14="http://schemas.microsoft.com/office/powerpoint/2010/main" val="2855389636"/>
              </p:ext>
            </p:extLst>
          </p:nvPr>
        </p:nvGraphicFramePr>
        <p:xfrm>
          <a:off x="323523" y="594756"/>
          <a:ext cx="4953000" cy="5420579"/>
        </p:xfrm>
        <a:graphic>
          <a:graphicData uri="http://schemas.openxmlformats.org/drawingml/2006/table">
            <a:tbl>
              <a:tblPr firstRow="1" firstCol="1" bandRow="1">
                <a:tableStyleId>{5202B0CA-FC54-4496-8BCA-5EF66A818D29}</a:tableStyleId>
              </a:tblPr>
              <a:tblGrid>
                <a:gridCol w="1339092">
                  <a:extLst>
                    <a:ext uri="{9D8B030D-6E8A-4147-A177-3AD203B41FA5}">
                      <a16:colId xmlns:a16="http://schemas.microsoft.com/office/drawing/2014/main" val="1840775259"/>
                    </a:ext>
                  </a:extLst>
                </a:gridCol>
                <a:gridCol w="3613908">
                  <a:extLst>
                    <a:ext uri="{9D8B030D-6E8A-4147-A177-3AD203B41FA5}">
                      <a16:colId xmlns:a16="http://schemas.microsoft.com/office/drawing/2014/main" val="1923822460"/>
                    </a:ext>
                  </a:extLst>
                </a:gridCol>
              </a:tblGrid>
              <a:tr h="215850">
                <a:tc>
                  <a:txBody>
                    <a:bodyPr/>
                    <a:lstStyle/>
                    <a:p>
                      <a:pPr marL="0" marR="0" algn="r">
                        <a:lnSpc>
                          <a:spcPct val="120000"/>
                        </a:lnSpc>
                        <a:spcBef>
                          <a:spcPts val="0"/>
                        </a:spcBef>
                        <a:spcAft>
                          <a:spcPts val="0"/>
                        </a:spcAft>
                      </a:pPr>
                      <a:r>
                        <a:rPr lang="en-US" sz="1000" dirty="0">
                          <a:effectLst/>
                        </a:rPr>
                        <a:t>Model:</a:t>
                      </a:r>
                      <a:endParaRPr lang="en-US" sz="1000" dirty="0">
                        <a:effectLst/>
                        <a:latin typeface="+mj-lt"/>
                        <a:ea typeface="Calibri" panose="020F0502020204030204" pitchFamily="34" charset="0"/>
                        <a:cs typeface="Times New Roman" panose="02020603050405020304" pitchFamily="18" charset="0"/>
                      </a:endParaRPr>
                    </a:p>
                  </a:txBody>
                  <a:tcPr marL="66385" marR="66385" marT="18288" marB="18288" anchor="ctr"/>
                </a:tc>
                <a:tc>
                  <a:txBody>
                    <a:bodyPr/>
                    <a:lstStyle/>
                    <a:p>
                      <a:pPr marL="0" marR="0">
                        <a:lnSpc>
                          <a:spcPct val="120000"/>
                        </a:lnSpc>
                        <a:spcBef>
                          <a:spcPts val="0"/>
                        </a:spcBef>
                        <a:spcAft>
                          <a:spcPts val="0"/>
                        </a:spcAft>
                      </a:pPr>
                      <a:r>
                        <a:rPr lang="en-US" sz="1000" dirty="0">
                          <a:effectLst/>
                        </a:rPr>
                        <a:t>RCVC-2000 Red Circle Valve Controller</a:t>
                      </a:r>
                      <a:endParaRPr lang="en-US" sz="1000" dirty="0">
                        <a:effectLst/>
                        <a:latin typeface="+mj-lt"/>
                        <a:ea typeface="Calibri" panose="020F0502020204030204" pitchFamily="34" charset="0"/>
                        <a:cs typeface="Times New Roman" panose="02020603050405020304" pitchFamily="18" charset="0"/>
                      </a:endParaRPr>
                    </a:p>
                  </a:txBody>
                  <a:tcPr marL="66385" marR="66385" marT="18288" marB="18288" anchor="ctr"/>
                </a:tc>
                <a:extLst>
                  <a:ext uri="{0D108BD9-81ED-4DB2-BD59-A6C34878D82A}">
                    <a16:rowId xmlns:a16="http://schemas.microsoft.com/office/drawing/2014/main" val="3885516563"/>
                  </a:ext>
                </a:extLst>
              </a:tr>
              <a:tr h="215850">
                <a:tc>
                  <a:txBody>
                    <a:bodyPr/>
                    <a:lstStyle/>
                    <a:p>
                      <a:pPr marL="0" marR="0" algn="r">
                        <a:lnSpc>
                          <a:spcPct val="120000"/>
                        </a:lnSpc>
                        <a:spcBef>
                          <a:spcPts val="0"/>
                        </a:spcBef>
                        <a:spcAft>
                          <a:spcPts val="0"/>
                        </a:spcAft>
                      </a:pPr>
                      <a:r>
                        <a:rPr lang="en-US" sz="1000" dirty="0">
                          <a:effectLst/>
                        </a:rPr>
                        <a:t>Installation:</a:t>
                      </a:r>
                      <a:endParaRPr lang="en-US" sz="1000" dirty="0">
                        <a:effectLst/>
                        <a:latin typeface="+mj-lt"/>
                        <a:ea typeface="Calibri" panose="020F0502020204030204" pitchFamily="34" charset="0"/>
                        <a:cs typeface="Times New Roman" panose="02020603050405020304" pitchFamily="18" charset="0"/>
                      </a:endParaRPr>
                    </a:p>
                  </a:txBody>
                  <a:tcPr marL="66385" marR="66385" marT="18288" marB="18288" anchor="ctr"/>
                </a:tc>
                <a:tc>
                  <a:txBody>
                    <a:bodyPr/>
                    <a:lstStyle/>
                    <a:p>
                      <a:pPr marL="0" marR="0">
                        <a:lnSpc>
                          <a:spcPct val="120000"/>
                        </a:lnSpc>
                        <a:spcBef>
                          <a:spcPts val="0"/>
                        </a:spcBef>
                        <a:spcAft>
                          <a:spcPts val="0"/>
                        </a:spcAft>
                      </a:pPr>
                      <a:r>
                        <a:rPr lang="en-US" sz="1000" dirty="0">
                          <a:effectLst/>
                        </a:rPr>
                        <a:t>Valve Mount or Remote Installation</a:t>
                      </a:r>
                      <a:endParaRPr lang="en-US" sz="1000" dirty="0">
                        <a:effectLst/>
                        <a:latin typeface="+mj-lt"/>
                        <a:ea typeface="Calibri" panose="020F0502020204030204" pitchFamily="34" charset="0"/>
                        <a:cs typeface="Times New Roman" panose="02020603050405020304" pitchFamily="18" charset="0"/>
                      </a:endParaRPr>
                    </a:p>
                  </a:txBody>
                  <a:tcPr marL="66385" marR="66385" marT="18288" marB="18288" anchor="ctr"/>
                </a:tc>
                <a:extLst>
                  <a:ext uri="{0D108BD9-81ED-4DB2-BD59-A6C34878D82A}">
                    <a16:rowId xmlns:a16="http://schemas.microsoft.com/office/drawing/2014/main" val="978991770"/>
                  </a:ext>
                </a:extLst>
              </a:tr>
              <a:tr h="215850">
                <a:tc>
                  <a:txBody>
                    <a:bodyPr/>
                    <a:lstStyle/>
                    <a:p>
                      <a:pPr marL="0" marR="0" algn="r">
                        <a:lnSpc>
                          <a:spcPct val="120000"/>
                        </a:lnSpc>
                        <a:spcBef>
                          <a:spcPts val="0"/>
                        </a:spcBef>
                        <a:spcAft>
                          <a:spcPts val="0"/>
                        </a:spcAft>
                      </a:pPr>
                      <a:r>
                        <a:rPr lang="en-US" sz="1000" dirty="0">
                          <a:effectLst/>
                        </a:rPr>
                        <a:t>Diagnostics:</a:t>
                      </a:r>
                      <a:endParaRPr lang="en-US" sz="1000" dirty="0">
                        <a:effectLst/>
                        <a:latin typeface="+mj-lt"/>
                        <a:ea typeface="Calibri" panose="020F0502020204030204" pitchFamily="34" charset="0"/>
                        <a:cs typeface="Times New Roman" panose="02020603050405020304" pitchFamily="18" charset="0"/>
                      </a:endParaRPr>
                    </a:p>
                  </a:txBody>
                  <a:tcPr marL="66385" marR="66385" marT="18288" marB="18288" anchor="ctr"/>
                </a:tc>
                <a:tc>
                  <a:txBody>
                    <a:bodyPr/>
                    <a:lstStyle/>
                    <a:p>
                      <a:pPr marL="0" marR="0">
                        <a:lnSpc>
                          <a:spcPct val="120000"/>
                        </a:lnSpc>
                        <a:spcBef>
                          <a:spcPts val="0"/>
                        </a:spcBef>
                        <a:spcAft>
                          <a:spcPts val="0"/>
                        </a:spcAft>
                      </a:pPr>
                      <a:r>
                        <a:rPr lang="en-US" sz="1000" dirty="0">
                          <a:effectLst/>
                        </a:rPr>
                        <a:t>Onboard Graphical Performance Evaluation</a:t>
                      </a:r>
                      <a:endParaRPr lang="en-US" sz="1000" dirty="0">
                        <a:effectLst/>
                        <a:latin typeface="+mj-lt"/>
                        <a:ea typeface="Calibri" panose="020F0502020204030204" pitchFamily="34" charset="0"/>
                        <a:cs typeface="Times New Roman" panose="02020603050405020304" pitchFamily="18" charset="0"/>
                      </a:endParaRPr>
                    </a:p>
                  </a:txBody>
                  <a:tcPr marL="66385" marR="66385" marT="18288" marB="18288" anchor="ctr"/>
                </a:tc>
                <a:extLst>
                  <a:ext uri="{0D108BD9-81ED-4DB2-BD59-A6C34878D82A}">
                    <a16:rowId xmlns:a16="http://schemas.microsoft.com/office/drawing/2014/main" val="3882961154"/>
                  </a:ext>
                </a:extLst>
              </a:tr>
              <a:tr h="215850">
                <a:tc>
                  <a:txBody>
                    <a:bodyPr/>
                    <a:lstStyle/>
                    <a:p>
                      <a:pPr marL="0" marR="0" algn="r">
                        <a:lnSpc>
                          <a:spcPct val="120000"/>
                        </a:lnSpc>
                        <a:spcBef>
                          <a:spcPts val="0"/>
                        </a:spcBef>
                        <a:spcAft>
                          <a:spcPts val="0"/>
                        </a:spcAft>
                      </a:pPr>
                      <a:r>
                        <a:rPr lang="en-US" sz="1000" dirty="0">
                          <a:effectLst/>
                        </a:rPr>
                        <a:t>Display:</a:t>
                      </a:r>
                      <a:endParaRPr lang="en-US" sz="1000" dirty="0">
                        <a:effectLst/>
                        <a:latin typeface="+mj-lt"/>
                        <a:ea typeface="Calibri" panose="020F0502020204030204" pitchFamily="34" charset="0"/>
                        <a:cs typeface="Times New Roman" panose="02020603050405020304" pitchFamily="18" charset="0"/>
                      </a:endParaRPr>
                    </a:p>
                  </a:txBody>
                  <a:tcPr marL="66385" marR="66385" marT="18288" marB="18288" anchor="ctr"/>
                </a:tc>
                <a:tc>
                  <a:txBody>
                    <a:bodyPr/>
                    <a:lstStyle/>
                    <a:p>
                      <a:pPr marL="0" marR="0">
                        <a:lnSpc>
                          <a:spcPct val="120000"/>
                        </a:lnSpc>
                        <a:spcBef>
                          <a:spcPts val="0"/>
                        </a:spcBef>
                        <a:spcAft>
                          <a:spcPts val="0"/>
                        </a:spcAft>
                      </a:pPr>
                      <a:r>
                        <a:rPr lang="en-US" sz="1000" dirty="0">
                          <a:effectLst/>
                        </a:rPr>
                        <a:t>High Resolution, Programable, Multi-Color Display</a:t>
                      </a:r>
                      <a:endParaRPr lang="en-US" sz="1000" dirty="0">
                        <a:effectLst/>
                        <a:latin typeface="+mj-lt"/>
                        <a:ea typeface="Calibri" panose="020F0502020204030204" pitchFamily="34" charset="0"/>
                        <a:cs typeface="Times New Roman" panose="02020603050405020304" pitchFamily="18" charset="0"/>
                      </a:endParaRPr>
                    </a:p>
                  </a:txBody>
                  <a:tcPr marL="66385" marR="66385" marT="18288" marB="18288" anchor="ctr"/>
                </a:tc>
                <a:extLst>
                  <a:ext uri="{0D108BD9-81ED-4DB2-BD59-A6C34878D82A}">
                    <a16:rowId xmlns:a16="http://schemas.microsoft.com/office/drawing/2014/main" val="2126054561"/>
                  </a:ext>
                </a:extLst>
              </a:tr>
              <a:tr h="215850">
                <a:tc>
                  <a:txBody>
                    <a:bodyPr/>
                    <a:lstStyle/>
                    <a:p>
                      <a:pPr marL="0" marR="0" algn="r">
                        <a:lnSpc>
                          <a:spcPct val="120000"/>
                        </a:lnSpc>
                        <a:spcBef>
                          <a:spcPts val="0"/>
                        </a:spcBef>
                        <a:spcAft>
                          <a:spcPts val="0"/>
                        </a:spcAft>
                      </a:pPr>
                      <a:r>
                        <a:rPr lang="en-US" sz="1000" dirty="0">
                          <a:effectLst/>
                        </a:rPr>
                        <a:t>Command Signal:  </a:t>
                      </a:r>
                      <a:endParaRPr lang="en-US" sz="1000" dirty="0">
                        <a:effectLst/>
                        <a:latin typeface="+mj-lt"/>
                        <a:ea typeface="Calibri" panose="020F0502020204030204" pitchFamily="34" charset="0"/>
                        <a:cs typeface="Times New Roman" panose="02020603050405020304" pitchFamily="18" charset="0"/>
                      </a:endParaRPr>
                    </a:p>
                  </a:txBody>
                  <a:tcPr marL="66385" marR="66385" marT="18288" marB="18288" anchor="ctr"/>
                </a:tc>
                <a:tc>
                  <a:txBody>
                    <a:bodyPr/>
                    <a:lstStyle/>
                    <a:p>
                      <a:pPr marL="0" marR="0">
                        <a:lnSpc>
                          <a:spcPct val="120000"/>
                        </a:lnSpc>
                        <a:spcBef>
                          <a:spcPts val="0"/>
                        </a:spcBef>
                        <a:spcAft>
                          <a:spcPts val="0"/>
                        </a:spcAft>
                      </a:pPr>
                      <a:r>
                        <a:rPr lang="en-US" sz="1000" dirty="0">
                          <a:effectLst/>
                        </a:rPr>
                        <a:t>4 – 20 mA Analog OR 24 VDC Discrete Pulse</a:t>
                      </a:r>
                      <a:endParaRPr lang="en-US" sz="1000" dirty="0">
                        <a:effectLst/>
                        <a:latin typeface="+mj-lt"/>
                        <a:ea typeface="Calibri" panose="020F0502020204030204" pitchFamily="34" charset="0"/>
                        <a:cs typeface="Times New Roman" panose="02020603050405020304" pitchFamily="18" charset="0"/>
                      </a:endParaRPr>
                    </a:p>
                  </a:txBody>
                  <a:tcPr marL="66385" marR="66385" marT="18288" marB="18288" anchor="ctr"/>
                </a:tc>
                <a:extLst>
                  <a:ext uri="{0D108BD9-81ED-4DB2-BD59-A6C34878D82A}">
                    <a16:rowId xmlns:a16="http://schemas.microsoft.com/office/drawing/2014/main" val="3120123106"/>
                  </a:ext>
                </a:extLst>
              </a:tr>
              <a:tr h="395724">
                <a:tc>
                  <a:txBody>
                    <a:bodyPr/>
                    <a:lstStyle/>
                    <a:p>
                      <a:pPr marL="0" marR="0" algn="r">
                        <a:lnSpc>
                          <a:spcPct val="120000"/>
                        </a:lnSpc>
                        <a:spcBef>
                          <a:spcPts val="0"/>
                        </a:spcBef>
                        <a:spcAft>
                          <a:spcPts val="0"/>
                        </a:spcAft>
                      </a:pPr>
                      <a:r>
                        <a:rPr lang="en-US" sz="1000" dirty="0">
                          <a:effectLst/>
                        </a:rPr>
                        <a:t>Feedback Signal:</a:t>
                      </a:r>
                      <a:endParaRPr lang="en-US" sz="1000" dirty="0">
                        <a:effectLst/>
                        <a:latin typeface="+mj-lt"/>
                        <a:ea typeface="Calibri" panose="020F0502020204030204" pitchFamily="34" charset="0"/>
                        <a:cs typeface="Times New Roman" panose="02020603050405020304" pitchFamily="18" charset="0"/>
                      </a:endParaRPr>
                    </a:p>
                  </a:txBody>
                  <a:tcPr marL="66385" marR="66385" marT="18288" marB="18288" anchor="ctr"/>
                </a:tc>
                <a:tc>
                  <a:txBody>
                    <a:bodyPr/>
                    <a:lstStyle/>
                    <a:p>
                      <a:pPr marL="0" marR="0">
                        <a:lnSpc>
                          <a:spcPct val="120000"/>
                        </a:lnSpc>
                        <a:spcBef>
                          <a:spcPts val="0"/>
                        </a:spcBef>
                        <a:spcAft>
                          <a:spcPts val="0"/>
                        </a:spcAft>
                      </a:pPr>
                      <a:r>
                        <a:rPr lang="en-US" sz="1000" dirty="0">
                          <a:effectLst/>
                        </a:rPr>
                        <a:t>4 – 20 mA (Internal or External Loop Power)</a:t>
                      </a:r>
                    </a:p>
                    <a:p>
                      <a:pPr marL="0" marR="0">
                        <a:lnSpc>
                          <a:spcPct val="120000"/>
                        </a:lnSpc>
                        <a:spcBef>
                          <a:spcPts val="0"/>
                        </a:spcBef>
                        <a:spcAft>
                          <a:spcPts val="0"/>
                        </a:spcAft>
                      </a:pPr>
                      <a:r>
                        <a:rPr lang="en-US" sz="1000" dirty="0">
                          <a:effectLst/>
                        </a:rPr>
                        <a:t>Remote/Local Trigger Counter Digital Feedback</a:t>
                      </a:r>
                      <a:endParaRPr lang="en-US" sz="1000" dirty="0">
                        <a:effectLst/>
                        <a:latin typeface="+mj-lt"/>
                        <a:ea typeface="Calibri" panose="020F0502020204030204" pitchFamily="34" charset="0"/>
                        <a:cs typeface="Times New Roman" panose="02020603050405020304" pitchFamily="18" charset="0"/>
                      </a:endParaRPr>
                    </a:p>
                  </a:txBody>
                  <a:tcPr marL="66385" marR="66385" marT="18288" marB="18288" anchor="ctr"/>
                </a:tc>
                <a:extLst>
                  <a:ext uri="{0D108BD9-81ED-4DB2-BD59-A6C34878D82A}">
                    <a16:rowId xmlns:a16="http://schemas.microsoft.com/office/drawing/2014/main" val="2524201336"/>
                  </a:ext>
                </a:extLst>
              </a:tr>
              <a:tr h="233831">
                <a:tc>
                  <a:txBody>
                    <a:bodyPr/>
                    <a:lstStyle/>
                    <a:p>
                      <a:pPr marL="0" marR="0" algn="r">
                        <a:lnSpc>
                          <a:spcPct val="120000"/>
                        </a:lnSpc>
                        <a:spcBef>
                          <a:spcPts val="0"/>
                        </a:spcBef>
                        <a:spcAft>
                          <a:spcPts val="0"/>
                        </a:spcAft>
                      </a:pPr>
                      <a:r>
                        <a:rPr lang="en-US" sz="1000" dirty="0">
                          <a:effectLst/>
                          <a:latin typeface="+mj-lt"/>
                          <a:ea typeface="Calibri" panose="020F0502020204030204" pitchFamily="34" charset="0"/>
                          <a:cs typeface="Times New Roman" panose="02020603050405020304" pitchFamily="18" charset="0"/>
                        </a:rPr>
                        <a:t>Deadband:</a:t>
                      </a:r>
                    </a:p>
                  </a:txBody>
                  <a:tcPr marL="66385" marR="66385" marT="18288" marB="18288" anchor="ctr"/>
                </a:tc>
                <a:tc>
                  <a:txBody>
                    <a:bodyPr/>
                    <a:lstStyle/>
                    <a:p>
                      <a:pPr marL="0" marR="0">
                        <a:lnSpc>
                          <a:spcPct val="120000"/>
                        </a:lnSpc>
                        <a:spcBef>
                          <a:spcPts val="0"/>
                        </a:spcBef>
                        <a:spcAft>
                          <a:spcPts val="0"/>
                        </a:spcAft>
                      </a:pPr>
                      <a:r>
                        <a:rPr lang="en-US" sz="1000" dirty="0">
                          <a:effectLst/>
                          <a:latin typeface="+mj-lt"/>
                          <a:ea typeface="Calibri" panose="020F0502020204030204" pitchFamily="34" charset="0"/>
                          <a:cs typeface="Times New Roman" panose="02020603050405020304" pitchFamily="18" charset="0"/>
                        </a:rPr>
                        <a:t>Adjustable 0.1% to 2.0% Travel, Typically Set 0.5% Standard</a:t>
                      </a:r>
                    </a:p>
                  </a:txBody>
                  <a:tcPr marL="66385" marR="66385" marT="18288" marB="18288" anchor="ctr"/>
                </a:tc>
                <a:extLst>
                  <a:ext uri="{0D108BD9-81ED-4DB2-BD59-A6C34878D82A}">
                    <a16:rowId xmlns:a16="http://schemas.microsoft.com/office/drawing/2014/main" val="3598074138"/>
                  </a:ext>
                </a:extLst>
              </a:tr>
              <a:tr h="370202">
                <a:tc>
                  <a:txBody>
                    <a:bodyPr/>
                    <a:lstStyle/>
                    <a:p>
                      <a:pPr marL="0" marR="0" algn="r">
                        <a:lnSpc>
                          <a:spcPct val="120000"/>
                        </a:lnSpc>
                        <a:spcBef>
                          <a:spcPts val="0"/>
                        </a:spcBef>
                        <a:spcAft>
                          <a:spcPts val="0"/>
                        </a:spcAft>
                      </a:pPr>
                      <a:r>
                        <a:rPr lang="en-US" sz="1000" dirty="0">
                          <a:effectLst/>
                          <a:latin typeface="+mj-lt"/>
                          <a:ea typeface="Calibri" panose="020F0502020204030204" pitchFamily="34" charset="0"/>
                          <a:cs typeface="Times New Roman" panose="02020603050405020304" pitchFamily="18" charset="0"/>
                        </a:rPr>
                        <a:t>Hysteresis:</a:t>
                      </a:r>
                    </a:p>
                  </a:txBody>
                  <a:tcPr marL="66385" marR="66385" marT="18288" marB="18288" anchor="ctr"/>
                </a:tc>
                <a:tc>
                  <a:txBody>
                    <a:bodyPr/>
                    <a:lstStyle/>
                    <a:p>
                      <a:pPr marL="0" marR="0">
                        <a:lnSpc>
                          <a:spcPct val="120000"/>
                        </a:lnSpc>
                        <a:spcBef>
                          <a:spcPts val="0"/>
                        </a:spcBef>
                        <a:spcAft>
                          <a:spcPts val="0"/>
                        </a:spcAft>
                      </a:pPr>
                      <a:r>
                        <a:rPr lang="en-US" sz="1000" kern="1200" dirty="0">
                          <a:solidFill>
                            <a:schemeClr val="dk1"/>
                          </a:solidFill>
                          <a:effectLst/>
                          <a:latin typeface="+mn-lt"/>
                          <a:ea typeface="Calibri" panose="020F0502020204030204" pitchFamily="34" charset="0"/>
                          <a:cs typeface="Times New Roman" panose="02020603050405020304" pitchFamily="18" charset="0"/>
                        </a:rPr>
                        <a:t>0.5% </a:t>
                      </a:r>
                      <a:r>
                        <a:rPr lang="en-US" sz="1000" dirty="0">
                          <a:effectLst/>
                          <a:latin typeface="+mj-lt"/>
                          <a:ea typeface="Calibri" panose="020F0502020204030204" pitchFamily="34" charset="0"/>
                          <a:cs typeface="Times New Roman" panose="02020603050405020304" pitchFamily="18" charset="0"/>
                        </a:rPr>
                        <a:t>Full Scale (with standard Rotary Position Feedback Module</a:t>
                      </a:r>
                    </a:p>
                  </a:txBody>
                  <a:tcPr marL="66385" marR="66385" marT="18288" marB="18288" anchor="ctr"/>
                </a:tc>
                <a:extLst>
                  <a:ext uri="{0D108BD9-81ED-4DB2-BD59-A6C34878D82A}">
                    <a16:rowId xmlns:a16="http://schemas.microsoft.com/office/drawing/2014/main" val="1200164520"/>
                  </a:ext>
                </a:extLst>
              </a:tr>
              <a:tr h="370202">
                <a:tc>
                  <a:txBody>
                    <a:bodyPr/>
                    <a:lstStyle/>
                    <a:p>
                      <a:pPr marL="0" marR="0" algn="r">
                        <a:lnSpc>
                          <a:spcPct val="120000"/>
                        </a:lnSpc>
                        <a:spcBef>
                          <a:spcPts val="0"/>
                        </a:spcBef>
                        <a:spcAft>
                          <a:spcPts val="0"/>
                        </a:spcAft>
                      </a:pPr>
                      <a:r>
                        <a:rPr lang="en-US" sz="1000" dirty="0">
                          <a:effectLst/>
                          <a:latin typeface="+mj-lt"/>
                          <a:ea typeface="Calibri" panose="020F0502020204030204" pitchFamily="34" charset="0"/>
                          <a:cs typeface="Times New Roman" panose="02020603050405020304" pitchFamily="18" charset="0"/>
                        </a:rPr>
                        <a:t>Linearity:</a:t>
                      </a:r>
                    </a:p>
                  </a:txBody>
                  <a:tcPr marL="66385" marR="66385" marT="18288" marB="18288" anchor="ctr"/>
                </a:tc>
                <a:tc>
                  <a:txBody>
                    <a:bodyPr/>
                    <a:lstStyle/>
                    <a:p>
                      <a:pPr marL="0" marR="0">
                        <a:lnSpc>
                          <a:spcPct val="120000"/>
                        </a:lnSpc>
                        <a:spcBef>
                          <a:spcPts val="0"/>
                        </a:spcBef>
                        <a:spcAft>
                          <a:spcPts val="0"/>
                        </a:spcAft>
                      </a:pPr>
                      <a:r>
                        <a:rPr lang="en-US" sz="1000" kern="1200" dirty="0">
                          <a:solidFill>
                            <a:schemeClr val="dk1"/>
                          </a:solidFill>
                          <a:effectLst/>
                          <a:latin typeface="+mn-lt"/>
                          <a:ea typeface="Calibri" panose="020F0502020204030204" pitchFamily="34" charset="0"/>
                          <a:cs typeface="Times New Roman" panose="02020603050405020304" pitchFamily="18" charset="0"/>
                        </a:rPr>
                        <a:t>0.5% Full Scale (with standard Rotary Position Feedback Module</a:t>
                      </a:r>
                    </a:p>
                  </a:txBody>
                  <a:tcPr marL="66385" marR="66385" marT="18288" marB="18288" anchor="ctr"/>
                </a:tc>
                <a:extLst>
                  <a:ext uri="{0D108BD9-81ED-4DB2-BD59-A6C34878D82A}">
                    <a16:rowId xmlns:a16="http://schemas.microsoft.com/office/drawing/2014/main" val="323453458"/>
                  </a:ext>
                </a:extLst>
              </a:tr>
              <a:tr h="233831">
                <a:tc>
                  <a:txBody>
                    <a:bodyPr/>
                    <a:lstStyle/>
                    <a:p>
                      <a:pPr marL="0" marR="0" algn="r">
                        <a:lnSpc>
                          <a:spcPct val="120000"/>
                        </a:lnSpc>
                        <a:spcBef>
                          <a:spcPts val="0"/>
                        </a:spcBef>
                        <a:spcAft>
                          <a:spcPts val="0"/>
                        </a:spcAft>
                      </a:pPr>
                      <a:r>
                        <a:rPr lang="en-US" sz="1000" dirty="0">
                          <a:effectLst/>
                        </a:rPr>
                        <a:t>Failure Mode:        </a:t>
                      </a:r>
                      <a:endParaRPr lang="en-US" sz="1000" dirty="0">
                        <a:effectLst/>
                        <a:latin typeface="+mj-lt"/>
                        <a:ea typeface="Calibri" panose="020F0502020204030204" pitchFamily="34" charset="0"/>
                        <a:cs typeface="Times New Roman" panose="02020603050405020304" pitchFamily="18" charset="0"/>
                      </a:endParaRPr>
                    </a:p>
                  </a:txBody>
                  <a:tcPr marL="66385" marR="66385" marT="18288" marB="18288" anchor="ctr"/>
                </a:tc>
                <a:tc>
                  <a:txBody>
                    <a:bodyPr/>
                    <a:lstStyle/>
                    <a:p>
                      <a:pPr marL="0" marR="0">
                        <a:lnSpc>
                          <a:spcPct val="120000"/>
                        </a:lnSpc>
                        <a:spcBef>
                          <a:spcPts val="0"/>
                        </a:spcBef>
                        <a:spcAft>
                          <a:spcPts val="0"/>
                        </a:spcAft>
                      </a:pPr>
                      <a:r>
                        <a:rPr lang="en-US" sz="1000" dirty="0">
                          <a:effectLst/>
                        </a:rPr>
                        <a:t>OPEN, CLOSE, or LOCK on Loss Command Signal</a:t>
                      </a:r>
                      <a:endParaRPr lang="en-US" sz="1000" dirty="0">
                        <a:effectLst/>
                        <a:latin typeface="+mj-lt"/>
                        <a:ea typeface="Calibri" panose="020F0502020204030204" pitchFamily="34" charset="0"/>
                        <a:cs typeface="Times New Roman" panose="02020603050405020304" pitchFamily="18" charset="0"/>
                      </a:endParaRPr>
                    </a:p>
                  </a:txBody>
                  <a:tcPr marL="66385" marR="66385" marT="18288" marB="18288" anchor="ctr"/>
                </a:tc>
                <a:extLst>
                  <a:ext uri="{0D108BD9-81ED-4DB2-BD59-A6C34878D82A}">
                    <a16:rowId xmlns:a16="http://schemas.microsoft.com/office/drawing/2014/main" val="127309800"/>
                  </a:ext>
                </a:extLst>
              </a:tr>
              <a:tr h="395724">
                <a:tc>
                  <a:txBody>
                    <a:bodyPr/>
                    <a:lstStyle/>
                    <a:p>
                      <a:pPr marL="0" marR="0" algn="r">
                        <a:lnSpc>
                          <a:spcPct val="120000"/>
                        </a:lnSpc>
                        <a:spcBef>
                          <a:spcPts val="0"/>
                        </a:spcBef>
                        <a:spcAft>
                          <a:spcPts val="0"/>
                        </a:spcAft>
                      </a:pPr>
                      <a:r>
                        <a:rPr lang="en-US" sz="1000" b="1" dirty="0">
                          <a:solidFill>
                            <a:srgbClr val="C00000"/>
                          </a:solidFill>
                          <a:effectLst/>
                        </a:rPr>
                        <a:t>Consumption: </a:t>
                      </a:r>
                    </a:p>
                    <a:p>
                      <a:pPr marL="0" marR="0" algn="r">
                        <a:lnSpc>
                          <a:spcPct val="120000"/>
                        </a:lnSpc>
                        <a:spcBef>
                          <a:spcPts val="0"/>
                        </a:spcBef>
                        <a:spcAft>
                          <a:spcPts val="0"/>
                        </a:spcAft>
                      </a:pPr>
                      <a:r>
                        <a:rPr lang="en-US" sz="1000" b="1" dirty="0">
                          <a:solidFill>
                            <a:srgbClr val="C00000"/>
                          </a:solidFill>
                          <a:effectLst/>
                        </a:rPr>
                        <a:t> </a:t>
                      </a:r>
                      <a:endParaRPr lang="en-US" sz="1000" b="1" dirty="0">
                        <a:solidFill>
                          <a:srgbClr val="C00000"/>
                        </a:solidFill>
                        <a:effectLst/>
                        <a:latin typeface="+mj-lt"/>
                        <a:ea typeface="Calibri" panose="020F0502020204030204" pitchFamily="34" charset="0"/>
                        <a:cs typeface="Times New Roman" panose="02020603050405020304" pitchFamily="18" charset="0"/>
                      </a:endParaRPr>
                    </a:p>
                  </a:txBody>
                  <a:tcPr marL="66385" marR="66385" marT="18288" marB="18288" anchor="ctr"/>
                </a:tc>
                <a:tc>
                  <a:txBody>
                    <a:bodyPr/>
                    <a:lstStyle/>
                    <a:p>
                      <a:pPr marL="0" marR="0">
                        <a:lnSpc>
                          <a:spcPct val="120000"/>
                        </a:lnSpc>
                        <a:spcBef>
                          <a:spcPts val="0"/>
                        </a:spcBef>
                        <a:spcAft>
                          <a:spcPts val="0"/>
                        </a:spcAft>
                      </a:pPr>
                      <a:r>
                        <a:rPr lang="en-US" sz="1000" b="1" dirty="0">
                          <a:solidFill>
                            <a:srgbClr val="C00000"/>
                          </a:solidFill>
                          <a:effectLst/>
                        </a:rPr>
                        <a:t>ZERO  STEADY-STATE</a:t>
                      </a:r>
                    </a:p>
                    <a:p>
                      <a:pPr marL="0" marR="0">
                        <a:lnSpc>
                          <a:spcPct val="120000"/>
                        </a:lnSpc>
                        <a:spcBef>
                          <a:spcPts val="0"/>
                        </a:spcBef>
                        <a:spcAft>
                          <a:spcPts val="0"/>
                        </a:spcAft>
                      </a:pPr>
                      <a:r>
                        <a:rPr lang="en-US" sz="1000" b="1" dirty="0">
                          <a:solidFill>
                            <a:srgbClr val="C00000"/>
                          </a:solidFill>
                          <a:effectLst/>
                        </a:rPr>
                        <a:t>Bleed to Pressure System Capable</a:t>
                      </a:r>
                      <a:endParaRPr lang="en-US" sz="1000" b="1" dirty="0">
                        <a:solidFill>
                          <a:srgbClr val="C00000"/>
                        </a:solidFill>
                        <a:effectLst/>
                        <a:latin typeface="+mj-lt"/>
                        <a:ea typeface="Calibri" panose="020F0502020204030204" pitchFamily="34" charset="0"/>
                        <a:cs typeface="Times New Roman" panose="02020603050405020304" pitchFamily="18" charset="0"/>
                      </a:endParaRPr>
                    </a:p>
                  </a:txBody>
                  <a:tcPr marL="66385" marR="66385" marT="18288" marB="18288" anchor="ctr"/>
                </a:tc>
                <a:extLst>
                  <a:ext uri="{0D108BD9-81ED-4DB2-BD59-A6C34878D82A}">
                    <a16:rowId xmlns:a16="http://schemas.microsoft.com/office/drawing/2014/main" val="3467053568"/>
                  </a:ext>
                </a:extLst>
              </a:tr>
              <a:tr h="215850">
                <a:tc>
                  <a:txBody>
                    <a:bodyPr/>
                    <a:lstStyle/>
                    <a:p>
                      <a:pPr marL="0" marR="0" algn="r">
                        <a:lnSpc>
                          <a:spcPct val="120000"/>
                        </a:lnSpc>
                        <a:spcBef>
                          <a:spcPts val="0"/>
                        </a:spcBef>
                        <a:spcAft>
                          <a:spcPts val="0"/>
                        </a:spcAft>
                      </a:pPr>
                      <a:r>
                        <a:rPr lang="en-US" sz="1000" dirty="0">
                          <a:effectLst/>
                        </a:rPr>
                        <a:t>Rating:                   </a:t>
                      </a:r>
                      <a:endParaRPr lang="en-US" sz="1000" dirty="0">
                        <a:effectLst/>
                        <a:latin typeface="+mj-lt"/>
                        <a:ea typeface="Calibri" panose="020F0502020204030204" pitchFamily="34" charset="0"/>
                        <a:cs typeface="Times New Roman" panose="02020603050405020304" pitchFamily="18" charset="0"/>
                      </a:endParaRPr>
                    </a:p>
                  </a:txBody>
                  <a:tcPr marL="66385" marR="66385" marT="18288" marB="18288" anchor="ctr"/>
                </a:tc>
                <a:tc>
                  <a:txBody>
                    <a:bodyPr/>
                    <a:lstStyle/>
                    <a:p>
                      <a:pPr marL="0" marR="0">
                        <a:lnSpc>
                          <a:spcPct val="120000"/>
                        </a:lnSpc>
                        <a:spcBef>
                          <a:spcPts val="0"/>
                        </a:spcBef>
                        <a:spcAft>
                          <a:spcPts val="0"/>
                        </a:spcAft>
                      </a:pPr>
                      <a:r>
                        <a:rPr lang="en-US" sz="1000" dirty="0">
                          <a:effectLst/>
                        </a:rPr>
                        <a:t>EXPLOSION PROOF, Class 1, Div. 1</a:t>
                      </a:r>
                      <a:endParaRPr lang="en-US" sz="1000" dirty="0">
                        <a:effectLst/>
                        <a:latin typeface="+mj-lt"/>
                        <a:ea typeface="Calibri" panose="020F0502020204030204" pitchFamily="34" charset="0"/>
                        <a:cs typeface="Times New Roman" panose="02020603050405020304" pitchFamily="18" charset="0"/>
                      </a:endParaRPr>
                    </a:p>
                  </a:txBody>
                  <a:tcPr marL="66385" marR="66385" marT="18288" marB="18288" anchor="ctr"/>
                </a:tc>
                <a:extLst>
                  <a:ext uri="{0D108BD9-81ED-4DB2-BD59-A6C34878D82A}">
                    <a16:rowId xmlns:a16="http://schemas.microsoft.com/office/drawing/2014/main" val="1905313424"/>
                  </a:ext>
                </a:extLst>
              </a:tr>
              <a:tr h="455921">
                <a:tc>
                  <a:txBody>
                    <a:bodyPr/>
                    <a:lstStyle/>
                    <a:p>
                      <a:pPr marL="0" marR="0" algn="r">
                        <a:lnSpc>
                          <a:spcPct val="120000"/>
                        </a:lnSpc>
                        <a:spcBef>
                          <a:spcPts val="0"/>
                        </a:spcBef>
                        <a:spcAft>
                          <a:spcPts val="0"/>
                        </a:spcAft>
                      </a:pPr>
                      <a:r>
                        <a:rPr lang="en-US" sz="1000" dirty="0">
                          <a:effectLst/>
                        </a:rPr>
                        <a:t>Connections:</a:t>
                      </a:r>
                    </a:p>
                  </a:txBody>
                  <a:tcPr marL="66385" marR="66385" marT="18288" marB="18288" anchor="ctr"/>
                </a:tc>
                <a:tc>
                  <a:txBody>
                    <a:bodyPr/>
                    <a:lstStyle/>
                    <a:p>
                      <a:pPr marL="0" marR="0">
                        <a:lnSpc>
                          <a:spcPct val="120000"/>
                        </a:lnSpc>
                        <a:spcBef>
                          <a:spcPts val="0"/>
                        </a:spcBef>
                        <a:spcAft>
                          <a:spcPts val="0"/>
                        </a:spcAft>
                      </a:pPr>
                      <a:r>
                        <a:rPr lang="en-US" sz="1000" dirty="0">
                          <a:effectLst/>
                        </a:rPr>
                        <a:t>½ FNPT Pneumatic Connections Port</a:t>
                      </a:r>
                    </a:p>
                    <a:p>
                      <a:pPr marL="0" marR="0">
                        <a:lnSpc>
                          <a:spcPct val="120000"/>
                        </a:lnSpc>
                        <a:spcBef>
                          <a:spcPts val="0"/>
                        </a:spcBef>
                        <a:spcAft>
                          <a:spcPts val="0"/>
                        </a:spcAft>
                      </a:pPr>
                      <a:r>
                        <a:rPr lang="en-US" sz="1000" dirty="0">
                          <a:effectLst/>
                        </a:rPr>
                        <a:t>¾ FNPT Electrical Connections</a:t>
                      </a:r>
                      <a:endParaRPr lang="en-US" sz="1000" dirty="0">
                        <a:effectLst/>
                        <a:latin typeface="+mj-lt"/>
                        <a:ea typeface="Calibri" panose="020F0502020204030204" pitchFamily="34" charset="0"/>
                        <a:cs typeface="Times New Roman" panose="02020603050405020304" pitchFamily="18" charset="0"/>
                      </a:endParaRPr>
                    </a:p>
                  </a:txBody>
                  <a:tcPr marL="66385" marR="66385" marT="18288" marB="18288" anchor="ctr"/>
                </a:tc>
                <a:extLst>
                  <a:ext uri="{0D108BD9-81ED-4DB2-BD59-A6C34878D82A}">
                    <a16:rowId xmlns:a16="http://schemas.microsoft.com/office/drawing/2014/main" val="948696621"/>
                  </a:ext>
                </a:extLst>
              </a:tr>
              <a:tr h="215850">
                <a:tc>
                  <a:txBody>
                    <a:bodyPr/>
                    <a:lstStyle/>
                    <a:p>
                      <a:pPr marL="0" marR="0" algn="r">
                        <a:lnSpc>
                          <a:spcPct val="120000"/>
                        </a:lnSpc>
                        <a:spcBef>
                          <a:spcPts val="0"/>
                        </a:spcBef>
                        <a:spcAft>
                          <a:spcPts val="0"/>
                        </a:spcAft>
                      </a:pPr>
                      <a:r>
                        <a:rPr lang="en-US" sz="1000" dirty="0">
                          <a:effectLst/>
                        </a:rPr>
                        <a:t>Temperature:         </a:t>
                      </a:r>
                      <a:endParaRPr lang="en-US" sz="1000" dirty="0">
                        <a:effectLst/>
                        <a:latin typeface="+mj-lt"/>
                        <a:ea typeface="Calibri" panose="020F0502020204030204" pitchFamily="34" charset="0"/>
                        <a:cs typeface="Times New Roman" panose="02020603050405020304" pitchFamily="18" charset="0"/>
                      </a:endParaRPr>
                    </a:p>
                  </a:txBody>
                  <a:tcPr marL="66385" marR="66385" marT="18288" marB="18288" anchor="ctr"/>
                </a:tc>
                <a:tc>
                  <a:txBody>
                    <a:bodyPr/>
                    <a:lstStyle/>
                    <a:p>
                      <a:pPr marL="0" marR="0">
                        <a:lnSpc>
                          <a:spcPct val="120000"/>
                        </a:lnSpc>
                        <a:spcBef>
                          <a:spcPts val="0"/>
                        </a:spcBef>
                        <a:spcAft>
                          <a:spcPts val="0"/>
                        </a:spcAft>
                      </a:pPr>
                      <a:r>
                        <a:rPr lang="en-US" sz="1000" dirty="0">
                          <a:effectLst/>
                        </a:rPr>
                        <a:t>-20°F to +120°F (-29°C to +49°C)</a:t>
                      </a:r>
                      <a:endParaRPr lang="en-US" sz="1000" dirty="0">
                        <a:effectLst/>
                        <a:latin typeface="+mj-lt"/>
                        <a:ea typeface="Calibri" panose="020F0502020204030204" pitchFamily="34" charset="0"/>
                        <a:cs typeface="Times New Roman" panose="02020603050405020304" pitchFamily="18" charset="0"/>
                      </a:endParaRPr>
                    </a:p>
                  </a:txBody>
                  <a:tcPr marL="66385" marR="66385" marT="18288" marB="18288" anchor="ctr"/>
                </a:tc>
                <a:extLst>
                  <a:ext uri="{0D108BD9-81ED-4DB2-BD59-A6C34878D82A}">
                    <a16:rowId xmlns:a16="http://schemas.microsoft.com/office/drawing/2014/main" val="3172733751"/>
                  </a:ext>
                </a:extLst>
              </a:tr>
              <a:tr h="395724">
                <a:tc>
                  <a:txBody>
                    <a:bodyPr/>
                    <a:lstStyle/>
                    <a:p>
                      <a:pPr marL="0" marR="0" algn="r">
                        <a:lnSpc>
                          <a:spcPct val="120000"/>
                        </a:lnSpc>
                        <a:spcBef>
                          <a:spcPts val="0"/>
                        </a:spcBef>
                        <a:spcAft>
                          <a:spcPts val="0"/>
                        </a:spcAft>
                      </a:pPr>
                      <a:r>
                        <a:rPr lang="en-US" sz="1000" dirty="0">
                          <a:effectLst/>
                        </a:rPr>
                        <a:t>Compatibility: </a:t>
                      </a:r>
                      <a:endParaRPr lang="en-US" sz="1000" dirty="0">
                        <a:effectLst/>
                        <a:latin typeface="+mj-lt"/>
                        <a:ea typeface="Calibri" panose="020F0502020204030204" pitchFamily="34" charset="0"/>
                        <a:cs typeface="Times New Roman" panose="02020603050405020304" pitchFamily="18" charset="0"/>
                      </a:endParaRPr>
                    </a:p>
                  </a:txBody>
                  <a:tcPr marL="66385" marR="66385" marT="18288" marB="18288" anchor="ctr"/>
                </a:tc>
                <a:tc>
                  <a:txBody>
                    <a:bodyPr/>
                    <a:lstStyle/>
                    <a:p>
                      <a:pPr marL="0" marR="0">
                        <a:lnSpc>
                          <a:spcPct val="120000"/>
                        </a:lnSpc>
                        <a:spcBef>
                          <a:spcPts val="0"/>
                        </a:spcBef>
                        <a:spcAft>
                          <a:spcPts val="0"/>
                        </a:spcAft>
                      </a:pPr>
                      <a:r>
                        <a:rPr lang="en-US" sz="1000" dirty="0">
                          <a:effectLst/>
                        </a:rPr>
                        <a:t>Dimensions, Ports, Connections 100% Compatible with Existing GE/Becker DNGP Replacement</a:t>
                      </a:r>
                      <a:endParaRPr lang="en-US" sz="1000" dirty="0">
                        <a:effectLst/>
                        <a:latin typeface="+mj-lt"/>
                        <a:ea typeface="Calibri" panose="020F0502020204030204" pitchFamily="34" charset="0"/>
                        <a:cs typeface="Times New Roman" panose="02020603050405020304" pitchFamily="18" charset="0"/>
                      </a:endParaRPr>
                    </a:p>
                  </a:txBody>
                  <a:tcPr marL="66385" marR="66385" marT="18288" marB="18288" anchor="ctr"/>
                </a:tc>
                <a:extLst>
                  <a:ext uri="{0D108BD9-81ED-4DB2-BD59-A6C34878D82A}">
                    <a16:rowId xmlns:a16="http://schemas.microsoft.com/office/drawing/2014/main" val="2014657193"/>
                  </a:ext>
                </a:extLst>
              </a:tr>
              <a:tr h="215850">
                <a:tc>
                  <a:txBody>
                    <a:bodyPr/>
                    <a:lstStyle/>
                    <a:p>
                      <a:pPr marL="0" marR="0" algn="r">
                        <a:lnSpc>
                          <a:spcPct val="120000"/>
                        </a:lnSpc>
                        <a:spcBef>
                          <a:spcPts val="0"/>
                        </a:spcBef>
                        <a:spcAft>
                          <a:spcPts val="0"/>
                        </a:spcAft>
                      </a:pPr>
                      <a:r>
                        <a:rPr lang="en-US" sz="1000" dirty="0">
                          <a:effectLst/>
                        </a:rPr>
                        <a:t>Communication:	</a:t>
                      </a:r>
                      <a:endParaRPr lang="en-US" sz="1000" dirty="0">
                        <a:effectLst/>
                        <a:latin typeface="+mj-lt"/>
                        <a:ea typeface="Calibri" panose="020F0502020204030204" pitchFamily="34" charset="0"/>
                        <a:cs typeface="Times New Roman" panose="02020603050405020304" pitchFamily="18" charset="0"/>
                      </a:endParaRPr>
                    </a:p>
                  </a:txBody>
                  <a:tcPr marL="66385" marR="66385" marT="18288" marB="18288" anchor="ctr"/>
                </a:tc>
                <a:tc>
                  <a:txBody>
                    <a:bodyPr/>
                    <a:lstStyle/>
                    <a:p>
                      <a:pPr marL="0" marR="0">
                        <a:lnSpc>
                          <a:spcPct val="120000"/>
                        </a:lnSpc>
                        <a:spcBef>
                          <a:spcPts val="0"/>
                        </a:spcBef>
                        <a:spcAft>
                          <a:spcPts val="0"/>
                        </a:spcAft>
                      </a:pPr>
                      <a:r>
                        <a:rPr lang="en-US" sz="1000" dirty="0">
                          <a:effectLst/>
                        </a:rPr>
                        <a:t>USB Computer Interface</a:t>
                      </a:r>
                      <a:endParaRPr lang="en-US" sz="1000" dirty="0">
                        <a:effectLst/>
                        <a:latin typeface="+mj-lt"/>
                        <a:ea typeface="Calibri" panose="020F0502020204030204" pitchFamily="34" charset="0"/>
                        <a:cs typeface="Times New Roman" panose="02020603050405020304" pitchFamily="18" charset="0"/>
                      </a:endParaRPr>
                    </a:p>
                  </a:txBody>
                  <a:tcPr marL="66385" marR="66385" marT="18288" marB="18288" anchor="ctr"/>
                </a:tc>
                <a:extLst>
                  <a:ext uri="{0D108BD9-81ED-4DB2-BD59-A6C34878D82A}">
                    <a16:rowId xmlns:a16="http://schemas.microsoft.com/office/drawing/2014/main" val="453942687"/>
                  </a:ext>
                </a:extLst>
              </a:tr>
              <a:tr h="215850">
                <a:tc>
                  <a:txBody>
                    <a:bodyPr/>
                    <a:lstStyle/>
                    <a:p>
                      <a:pPr marL="0" marR="0" algn="r">
                        <a:lnSpc>
                          <a:spcPct val="120000"/>
                        </a:lnSpc>
                        <a:spcBef>
                          <a:spcPts val="0"/>
                        </a:spcBef>
                        <a:spcAft>
                          <a:spcPts val="0"/>
                        </a:spcAft>
                      </a:pPr>
                      <a:r>
                        <a:rPr lang="en-US" sz="1000" dirty="0">
                          <a:effectLst/>
                        </a:rPr>
                        <a:t>Manual Override:</a:t>
                      </a:r>
                      <a:endParaRPr lang="en-US" sz="1000" dirty="0">
                        <a:effectLst/>
                        <a:latin typeface="+mj-lt"/>
                        <a:ea typeface="Calibri" panose="020F0502020204030204" pitchFamily="34" charset="0"/>
                        <a:cs typeface="Times New Roman" panose="02020603050405020304" pitchFamily="18" charset="0"/>
                      </a:endParaRPr>
                    </a:p>
                  </a:txBody>
                  <a:tcPr marL="66385" marR="66385" marT="18288" marB="18288" anchor="ctr"/>
                </a:tc>
                <a:tc>
                  <a:txBody>
                    <a:bodyPr/>
                    <a:lstStyle/>
                    <a:p>
                      <a:pPr marL="0" marR="0">
                        <a:lnSpc>
                          <a:spcPct val="120000"/>
                        </a:lnSpc>
                        <a:spcBef>
                          <a:spcPts val="0"/>
                        </a:spcBef>
                        <a:spcAft>
                          <a:spcPts val="0"/>
                        </a:spcAft>
                      </a:pPr>
                      <a:r>
                        <a:rPr lang="en-US" sz="1000" dirty="0">
                          <a:effectLst/>
                        </a:rPr>
                        <a:t>Local Manual Valve Positioning Onboard</a:t>
                      </a:r>
                      <a:endParaRPr lang="en-US" sz="1000" dirty="0">
                        <a:effectLst/>
                        <a:latin typeface="+mj-lt"/>
                        <a:ea typeface="Calibri" panose="020F0502020204030204" pitchFamily="34" charset="0"/>
                        <a:cs typeface="Times New Roman" panose="02020603050405020304" pitchFamily="18" charset="0"/>
                      </a:endParaRPr>
                    </a:p>
                  </a:txBody>
                  <a:tcPr marL="66385" marR="66385" marT="18288" marB="18288" anchor="ctr"/>
                </a:tc>
                <a:extLst>
                  <a:ext uri="{0D108BD9-81ED-4DB2-BD59-A6C34878D82A}">
                    <a16:rowId xmlns:a16="http://schemas.microsoft.com/office/drawing/2014/main" val="1715827645"/>
                  </a:ext>
                </a:extLst>
              </a:tr>
              <a:tr h="370202">
                <a:tc>
                  <a:txBody>
                    <a:bodyPr/>
                    <a:lstStyle/>
                    <a:p>
                      <a:pPr marL="0" marR="0" algn="r">
                        <a:lnSpc>
                          <a:spcPct val="120000"/>
                        </a:lnSpc>
                        <a:spcBef>
                          <a:spcPts val="0"/>
                        </a:spcBef>
                        <a:spcAft>
                          <a:spcPts val="0"/>
                        </a:spcAft>
                      </a:pPr>
                      <a:r>
                        <a:rPr lang="en-US" sz="1000" dirty="0">
                          <a:effectLst/>
                        </a:rPr>
                        <a:t>Adjustment: </a:t>
                      </a:r>
                      <a:endParaRPr lang="en-US" sz="1000" dirty="0">
                        <a:effectLst/>
                        <a:latin typeface="+mj-lt"/>
                        <a:ea typeface="Calibri" panose="020F0502020204030204" pitchFamily="34" charset="0"/>
                        <a:cs typeface="Times New Roman" panose="02020603050405020304" pitchFamily="18" charset="0"/>
                      </a:endParaRPr>
                    </a:p>
                  </a:txBody>
                  <a:tcPr marL="66385" marR="66385" marT="18288" marB="18288" anchor="ctr"/>
                </a:tc>
                <a:tc>
                  <a:txBody>
                    <a:bodyPr/>
                    <a:lstStyle/>
                    <a:p>
                      <a:pPr marL="0" marR="0">
                        <a:lnSpc>
                          <a:spcPct val="120000"/>
                        </a:lnSpc>
                        <a:spcBef>
                          <a:spcPts val="0"/>
                        </a:spcBef>
                        <a:spcAft>
                          <a:spcPts val="0"/>
                        </a:spcAft>
                      </a:pPr>
                      <a:r>
                        <a:rPr lang="en-US" sz="1000" dirty="0">
                          <a:effectLst/>
                        </a:rPr>
                        <a:t>Non-Intrusive Local Thumbwheel Adjustment</a:t>
                      </a:r>
                    </a:p>
                  </a:txBody>
                  <a:tcPr marL="66385" marR="66385" marT="18288" marB="18288" anchor="ctr"/>
                </a:tc>
                <a:extLst>
                  <a:ext uri="{0D108BD9-81ED-4DB2-BD59-A6C34878D82A}">
                    <a16:rowId xmlns:a16="http://schemas.microsoft.com/office/drawing/2014/main" val="2153800817"/>
                  </a:ext>
                </a:extLst>
              </a:tr>
              <a:tr h="256568">
                <a:tc>
                  <a:txBody>
                    <a:bodyPr/>
                    <a:lstStyle/>
                    <a:p>
                      <a:pPr marL="0" marR="0" algn="r">
                        <a:lnSpc>
                          <a:spcPct val="120000"/>
                        </a:lnSpc>
                        <a:spcBef>
                          <a:spcPts val="0"/>
                        </a:spcBef>
                        <a:spcAft>
                          <a:spcPts val="0"/>
                        </a:spcAft>
                      </a:pPr>
                      <a:r>
                        <a:rPr lang="en-US" sz="1000" dirty="0">
                          <a:effectLst/>
                          <a:latin typeface="+mj-lt"/>
                          <a:ea typeface="Calibri" panose="020F0502020204030204" pitchFamily="34" charset="0"/>
                          <a:cs typeface="Times New Roman" panose="02020603050405020304" pitchFamily="18" charset="0"/>
                        </a:rPr>
                        <a:t>Area Classification:</a:t>
                      </a:r>
                    </a:p>
                  </a:txBody>
                  <a:tcPr marL="66385" marR="66385" marT="18288" marB="18288" anchor="ctr"/>
                </a:tc>
                <a:tc>
                  <a:txBody>
                    <a:bodyPr/>
                    <a:lstStyle/>
                    <a:p>
                      <a:pPr marL="0" marR="0">
                        <a:lnSpc>
                          <a:spcPct val="120000"/>
                        </a:lnSpc>
                        <a:spcBef>
                          <a:spcPts val="0"/>
                        </a:spcBef>
                        <a:spcAft>
                          <a:spcPts val="0"/>
                        </a:spcAft>
                      </a:pPr>
                      <a:r>
                        <a:rPr lang="en-US" sz="1000" dirty="0">
                          <a:effectLst/>
                          <a:latin typeface="+mj-lt"/>
                          <a:ea typeface="Calibri" panose="020F0502020204030204" pitchFamily="34" charset="0"/>
                          <a:cs typeface="Times New Roman" panose="02020603050405020304" pitchFamily="18" charset="0"/>
                        </a:rPr>
                        <a:t>Class 1, Div. 1 EXPLOSION</a:t>
                      </a:r>
                      <a:r>
                        <a:rPr lang="en-US" sz="1000" baseline="0" dirty="0">
                          <a:effectLst/>
                          <a:latin typeface="+mj-lt"/>
                          <a:ea typeface="Calibri" panose="020F0502020204030204" pitchFamily="34" charset="0"/>
                          <a:cs typeface="Times New Roman" panose="02020603050405020304" pitchFamily="18" charset="0"/>
                        </a:rPr>
                        <a:t> PROOF</a:t>
                      </a:r>
                      <a:endParaRPr lang="en-US" sz="1000" dirty="0">
                        <a:effectLst/>
                        <a:latin typeface="+mj-lt"/>
                        <a:ea typeface="Calibri" panose="020F0502020204030204" pitchFamily="34" charset="0"/>
                        <a:cs typeface="Times New Roman" panose="02020603050405020304" pitchFamily="18" charset="0"/>
                      </a:endParaRPr>
                    </a:p>
                  </a:txBody>
                  <a:tcPr marL="66385" marR="66385" marT="18288" marB="18288" anchor="ctr"/>
                </a:tc>
                <a:extLst>
                  <a:ext uri="{0D108BD9-81ED-4DB2-BD59-A6C34878D82A}">
                    <a16:rowId xmlns:a16="http://schemas.microsoft.com/office/drawing/2014/main" val="3280104902"/>
                  </a:ext>
                </a:extLst>
              </a:tr>
            </a:tbl>
          </a:graphicData>
        </a:graphic>
      </p:graphicFrame>
      <p:sp>
        <p:nvSpPr>
          <p:cNvPr id="6" name="Rectangle 5">
            <a:extLst>
              <a:ext uri="{FF2B5EF4-FFF2-40B4-BE49-F238E27FC236}">
                <a16:creationId xmlns:a16="http://schemas.microsoft.com/office/drawing/2014/main" id="{FEAB5B42-02A7-4DCF-94C1-D82BC7778493}"/>
              </a:ext>
            </a:extLst>
          </p:cNvPr>
          <p:cNvSpPr/>
          <p:nvPr/>
        </p:nvSpPr>
        <p:spPr>
          <a:xfrm>
            <a:off x="514023" y="5986460"/>
            <a:ext cx="4572000" cy="442557"/>
          </a:xfrm>
          <a:prstGeom prst="rect">
            <a:avLst/>
          </a:prstGeom>
        </p:spPr>
        <p:txBody>
          <a:bodyPr>
            <a:spAutoFit/>
          </a:bodyPr>
          <a:lstStyle/>
          <a:p>
            <a:pPr algn="ctr">
              <a:lnSpc>
                <a:spcPct val="120000"/>
              </a:lnSpc>
            </a:pPr>
            <a:r>
              <a:rPr lang="en-US" sz="1000" b="1" dirty="0">
                <a:solidFill>
                  <a:srgbClr val="C00000"/>
                </a:solidFill>
                <a:latin typeface="Arial" panose="020B0604020202020204" pitchFamily="34" charset="0"/>
                <a:ea typeface="Calibri" panose="020F0502020204030204" pitchFamily="34" charset="0"/>
                <a:cs typeface="Times New Roman" panose="02020603050405020304" pitchFamily="18" charset="0"/>
              </a:rPr>
              <a:t>REQUIRES PAIRED SOLENOID VALVE(S) ASSEMBLY </a:t>
            </a:r>
            <a:endParaRPr lang="en-US" sz="1000" dirty="0">
              <a:solidFill>
                <a:srgbClr val="C00000"/>
              </a:solidFill>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pPr>
            <a:r>
              <a:rPr lang="en-US" sz="1000" b="1" dirty="0">
                <a:solidFill>
                  <a:srgbClr val="C00000"/>
                </a:solidFill>
                <a:latin typeface="Arial" panose="020B0604020202020204" pitchFamily="34" charset="0"/>
                <a:ea typeface="Calibri" panose="020F0502020204030204" pitchFamily="34" charset="0"/>
                <a:cs typeface="Times New Roman" panose="02020603050405020304" pitchFamily="18" charset="0"/>
              </a:rPr>
              <a:t>PAIRED VALVE POSITION TRANSMITTER</a:t>
            </a:r>
            <a:endParaRPr lang="en-US" sz="1000" dirty="0">
              <a:solidFill>
                <a:srgbClr val="C0000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3" name="Star: 5 Points 2">
            <a:extLst>
              <a:ext uri="{FF2B5EF4-FFF2-40B4-BE49-F238E27FC236}">
                <a16:creationId xmlns:a16="http://schemas.microsoft.com/office/drawing/2014/main" id="{BC1521EF-44EB-4A0B-87CE-24CBA56FF0EB}"/>
              </a:ext>
            </a:extLst>
          </p:cNvPr>
          <p:cNvSpPr/>
          <p:nvPr/>
        </p:nvSpPr>
        <p:spPr>
          <a:xfrm>
            <a:off x="239703" y="3306601"/>
            <a:ext cx="274320" cy="274320"/>
          </a:xfrm>
          <a:prstGeom prst="star5">
            <a:avLst/>
          </a:prstGeom>
          <a:solidFill>
            <a:schemeClr val="accent4"/>
          </a:solidFill>
          <a:ln>
            <a:solidFill>
              <a:schemeClr val="accent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53F09DD1-6983-4E9C-8751-A62A2C6FCAAD}"/>
              </a:ext>
            </a:extLst>
          </p:cNvPr>
          <p:cNvPicPr>
            <a:picLocks noChangeAspect="1"/>
          </p:cNvPicPr>
          <p:nvPr/>
        </p:nvPicPr>
        <p:blipFill rotWithShape="1">
          <a:blip r:embed="rId2"/>
          <a:srcRect l="29230" t="4273"/>
          <a:stretch/>
        </p:blipFill>
        <p:spPr>
          <a:xfrm>
            <a:off x="4929809" y="6165591"/>
            <a:ext cx="1794852" cy="478557"/>
          </a:xfrm>
          <a:prstGeom prst="rect">
            <a:avLst/>
          </a:prstGeom>
        </p:spPr>
      </p:pic>
      <p:pic>
        <p:nvPicPr>
          <p:cNvPr id="8" name="Picture 7">
            <a:extLst>
              <a:ext uri="{FF2B5EF4-FFF2-40B4-BE49-F238E27FC236}">
                <a16:creationId xmlns:a16="http://schemas.microsoft.com/office/drawing/2014/main" id="{241A0F82-8A59-4F97-ADD2-433A34525064}"/>
              </a:ext>
            </a:extLst>
          </p:cNvPr>
          <p:cNvPicPr>
            <a:picLocks noChangeAspect="1"/>
          </p:cNvPicPr>
          <p:nvPr/>
        </p:nvPicPr>
        <p:blipFill rotWithShape="1">
          <a:blip r:embed="rId3">
            <a:extLst>
              <a:ext uri="{28A0092B-C50C-407E-A947-70E740481C1C}">
                <a14:useLocalDpi xmlns:a14="http://schemas.microsoft.com/office/drawing/2010/main" val="0"/>
              </a:ext>
            </a:extLst>
          </a:blip>
          <a:srcRect l="37594" r="30989"/>
          <a:stretch/>
        </p:blipFill>
        <p:spPr>
          <a:xfrm>
            <a:off x="5387306" y="-81347"/>
            <a:ext cx="3756694" cy="6725495"/>
          </a:xfrm>
          <a:prstGeom prst="rect">
            <a:avLst/>
          </a:prstGeom>
        </p:spPr>
      </p:pic>
    </p:spTree>
    <p:extLst>
      <p:ext uri="{BB962C8B-B14F-4D97-AF65-F5344CB8AC3E}">
        <p14:creationId xmlns:p14="http://schemas.microsoft.com/office/powerpoint/2010/main" val="40903807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descr="Text&#10;&#10;Description automatically generated with medium confidence">
            <a:extLst>
              <a:ext uri="{FF2B5EF4-FFF2-40B4-BE49-F238E27FC236}">
                <a16:creationId xmlns:a16="http://schemas.microsoft.com/office/drawing/2014/main" id="{9F8C500B-D41C-4426-8F39-D84D5C1D50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28518" y="101679"/>
            <a:ext cx="6773078" cy="7224617"/>
          </a:xfrm>
          <a:prstGeom prst="rect">
            <a:avLst/>
          </a:prstGeom>
        </p:spPr>
      </p:pic>
      <p:sp>
        <p:nvSpPr>
          <p:cNvPr id="21" name="Rectangle 20">
            <a:extLst>
              <a:ext uri="{FF2B5EF4-FFF2-40B4-BE49-F238E27FC236}">
                <a16:creationId xmlns:a16="http://schemas.microsoft.com/office/drawing/2014/main" id="{25652190-1B47-4A64-AA7E-315E6176E4FD}"/>
              </a:ext>
            </a:extLst>
          </p:cNvPr>
          <p:cNvSpPr/>
          <p:nvPr/>
        </p:nvSpPr>
        <p:spPr>
          <a:xfrm>
            <a:off x="5761297" y="1468051"/>
            <a:ext cx="547269" cy="4190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039C8AA-85C6-43F5-836C-D2F48C0866E4}"/>
              </a:ext>
            </a:extLst>
          </p:cNvPr>
          <p:cNvSpPr>
            <a:spLocks noGrp="1"/>
          </p:cNvSpPr>
          <p:nvPr>
            <p:ph type="title"/>
          </p:nvPr>
        </p:nvSpPr>
        <p:spPr/>
        <p:txBody>
          <a:bodyPr>
            <a:normAutofit/>
          </a:bodyPr>
          <a:lstStyle/>
          <a:p>
            <a:r>
              <a:rPr lang="en-US" dirty="0"/>
              <a:t>Easy Setup and Configuration via Menu Driven Platform</a:t>
            </a:r>
          </a:p>
        </p:txBody>
      </p:sp>
      <p:pic>
        <p:nvPicPr>
          <p:cNvPr id="5" name="Picture 4">
            <a:extLst>
              <a:ext uri="{FF2B5EF4-FFF2-40B4-BE49-F238E27FC236}">
                <a16:creationId xmlns:a16="http://schemas.microsoft.com/office/drawing/2014/main" id="{9088FEE1-C007-43A2-9718-4B620AC6919A}"/>
              </a:ext>
            </a:extLst>
          </p:cNvPr>
          <p:cNvPicPr>
            <a:picLocks noChangeAspect="1"/>
          </p:cNvPicPr>
          <p:nvPr/>
        </p:nvPicPr>
        <p:blipFill rotWithShape="1">
          <a:blip r:embed="rId3"/>
          <a:srcRect r="6483" b="7686"/>
          <a:stretch/>
        </p:blipFill>
        <p:spPr>
          <a:xfrm>
            <a:off x="1729838" y="1257698"/>
            <a:ext cx="2182504" cy="1600200"/>
          </a:xfrm>
          <a:prstGeom prst="rect">
            <a:avLst/>
          </a:prstGeom>
          <a:effectLst>
            <a:outerShdw blurRad="50800" dist="38100" dir="5400000" algn="t" rotWithShape="0">
              <a:prstClr val="black">
                <a:alpha val="40000"/>
              </a:prstClr>
            </a:outerShdw>
          </a:effectLst>
        </p:spPr>
      </p:pic>
      <p:cxnSp>
        <p:nvCxnSpPr>
          <p:cNvPr id="6" name="Connector: Elbow 5">
            <a:extLst>
              <a:ext uri="{FF2B5EF4-FFF2-40B4-BE49-F238E27FC236}">
                <a16:creationId xmlns:a16="http://schemas.microsoft.com/office/drawing/2014/main" id="{4E17AEDB-98DD-4DA6-AC81-B74B4F2123A8}"/>
              </a:ext>
            </a:extLst>
          </p:cNvPr>
          <p:cNvCxnSpPr>
            <a:cxnSpLocks/>
            <a:stCxn id="5" idx="3"/>
            <a:endCxn id="7" idx="1"/>
          </p:cNvCxnSpPr>
          <p:nvPr/>
        </p:nvCxnSpPr>
        <p:spPr>
          <a:xfrm flipV="1">
            <a:off x="3912342" y="1676027"/>
            <a:ext cx="1839797" cy="381771"/>
          </a:xfrm>
          <a:prstGeom prst="bentConnector3">
            <a:avLst>
              <a:gd name="adj1" fmla="val 33675"/>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209E68EE-2543-4149-942E-9E7999D292E4}"/>
              </a:ext>
            </a:extLst>
          </p:cNvPr>
          <p:cNvPicPr>
            <a:picLocks noChangeAspect="1"/>
          </p:cNvPicPr>
          <p:nvPr/>
        </p:nvPicPr>
        <p:blipFill rotWithShape="1">
          <a:blip r:embed="rId3"/>
          <a:srcRect r="6483" b="7686"/>
          <a:stretch/>
        </p:blipFill>
        <p:spPr>
          <a:xfrm>
            <a:off x="5752139" y="1464958"/>
            <a:ext cx="565584" cy="422137"/>
          </a:xfrm>
          <a:prstGeom prst="rect">
            <a:avLst/>
          </a:prstGeom>
        </p:spPr>
      </p:pic>
      <p:pic>
        <p:nvPicPr>
          <p:cNvPr id="8" name="Picture 7">
            <a:extLst>
              <a:ext uri="{FF2B5EF4-FFF2-40B4-BE49-F238E27FC236}">
                <a16:creationId xmlns:a16="http://schemas.microsoft.com/office/drawing/2014/main" id="{7C40EC64-F263-425A-96C9-FBA6E08EB700}"/>
              </a:ext>
            </a:extLst>
          </p:cNvPr>
          <p:cNvPicPr>
            <a:picLocks noChangeAspect="1"/>
          </p:cNvPicPr>
          <p:nvPr/>
        </p:nvPicPr>
        <p:blipFill rotWithShape="1">
          <a:blip r:embed="rId4"/>
          <a:srcRect r="6483" b="7686"/>
          <a:stretch/>
        </p:blipFill>
        <p:spPr>
          <a:xfrm>
            <a:off x="1132863" y="3071327"/>
            <a:ext cx="2179876" cy="1598276"/>
          </a:xfrm>
          <a:prstGeom prst="rect">
            <a:avLst/>
          </a:prstGeom>
          <a:effectLst>
            <a:outerShdw blurRad="50800" dist="38100" dir="5400000" algn="t" rotWithShape="0">
              <a:prstClr val="black">
                <a:alpha val="40000"/>
              </a:prstClr>
            </a:outerShdw>
          </a:effectLst>
        </p:spPr>
      </p:pic>
      <p:sp>
        <p:nvSpPr>
          <p:cNvPr id="9" name="TextBox 8">
            <a:extLst>
              <a:ext uri="{FF2B5EF4-FFF2-40B4-BE49-F238E27FC236}">
                <a16:creationId xmlns:a16="http://schemas.microsoft.com/office/drawing/2014/main" id="{96D57F41-0AEC-4AF8-B2E2-C4AE7E4BC7DA}"/>
              </a:ext>
            </a:extLst>
          </p:cNvPr>
          <p:cNvSpPr txBox="1"/>
          <p:nvPr/>
        </p:nvSpPr>
        <p:spPr>
          <a:xfrm>
            <a:off x="1346501" y="4831966"/>
            <a:ext cx="1752600" cy="861774"/>
          </a:xfrm>
          <a:prstGeom prst="rect">
            <a:avLst/>
          </a:prstGeom>
          <a:noFill/>
        </p:spPr>
        <p:txBody>
          <a:bodyPr wrap="square" rtlCol="0">
            <a:spAutoFit/>
          </a:bodyPr>
          <a:lstStyle/>
          <a:p>
            <a:pPr algn="ctr"/>
            <a:r>
              <a:rPr lang="en-US" sz="1000" b="1" dirty="0">
                <a:latin typeface="Arial" panose="020B0604020202020204" pitchFamily="34" charset="0"/>
                <a:cs typeface="Arial" panose="020B0604020202020204" pitchFamily="34" charset="0"/>
              </a:rPr>
              <a:t>High-resolution multicolor multipurpose display controlled via Bluetooth,  geared for ease-of-access </a:t>
            </a:r>
          </a:p>
        </p:txBody>
      </p:sp>
      <p:cxnSp>
        <p:nvCxnSpPr>
          <p:cNvPr id="10" name="Connector: Elbow 9">
            <a:extLst>
              <a:ext uri="{FF2B5EF4-FFF2-40B4-BE49-F238E27FC236}">
                <a16:creationId xmlns:a16="http://schemas.microsoft.com/office/drawing/2014/main" id="{10E2064A-6537-48DD-9036-B791B95E3623}"/>
              </a:ext>
            </a:extLst>
          </p:cNvPr>
          <p:cNvCxnSpPr>
            <a:cxnSpLocks/>
            <a:stCxn id="8" idx="3"/>
            <a:endCxn id="7" idx="1"/>
          </p:cNvCxnSpPr>
          <p:nvPr/>
        </p:nvCxnSpPr>
        <p:spPr>
          <a:xfrm flipV="1">
            <a:off x="3312739" y="1676027"/>
            <a:ext cx="2439400" cy="2194438"/>
          </a:xfrm>
          <a:prstGeom prst="bentConnector3">
            <a:avLst>
              <a:gd name="adj1" fmla="val 50000"/>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23858F34-E40E-47EB-99A0-FEA264807D80}"/>
              </a:ext>
            </a:extLst>
          </p:cNvPr>
          <p:cNvGrpSpPr/>
          <p:nvPr/>
        </p:nvGrpSpPr>
        <p:grpSpPr>
          <a:xfrm>
            <a:off x="6034931" y="2634335"/>
            <a:ext cx="2535710" cy="436992"/>
            <a:chOff x="3972424" y="228984"/>
            <a:chExt cx="2535710" cy="436992"/>
          </a:xfrm>
        </p:grpSpPr>
        <p:grpSp>
          <p:nvGrpSpPr>
            <p:cNvPr id="12" name="Group 11">
              <a:extLst>
                <a:ext uri="{FF2B5EF4-FFF2-40B4-BE49-F238E27FC236}">
                  <a16:creationId xmlns:a16="http://schemas.microsoft.com/office/drawing/2014/main" id="{F3668574-3342-4662-A489-456C100E38D5}"/>
                </a:ext>
              </a:extLst>
            </p:cNvPr>
            <p:cNvGrpSpPr/>
            <p:nvPr/>
          </p:nvGrpSpPr>
          <p:grpSpPr>
            <a:xfrm>
              <a:off x="5215131" y="247487"/>
              <a:ext cx="384048" cy="384048"/>
              <a:chOff x="-1253793" y="2635446"/>
              <a:chExt cx="1117092" cy="1117092"/>
            </a:xfrm>
          </p:grpSpPr>
          <p:sp>
            <p:nvSpPr>
              <p:cNvPr id="17" name="Oval 16">
                <a:extLst>
                  <a:ext uri="{FF2B5EF4-FFF2-40B4-BE49-F238E27FC236}">
                    <a16:creationId xmlns:a16="http://schemas.microsoft.com/office/drawing/2014/main" id="{26BF9938-AA46-4C48-A43B-C040E57CE078}"/>
                  </a:ext>
                </a:extLst>
              </p:cNvPr>
              <p:cNvSpPr/>
              <p:nvPr/>
            </p:nvSpPr>
            <p:spPr>
              <a:xfrm>
                <a:off x="-1253793" y="2635446"/>
                <a:ext cx="1117092" cy="1117092"/>
              </a:xfrm>
              <a:prstGeom prst="ellipse">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13B5E64-F053-4FEB-8561-41EFC6453B99}"/>
                  </a:ext>
                </a:extLst>
              </p:cNvPr>
              <p:cNvSpPr/>
              <p:nvPr/>
            </p:nvSpPr>
            <p:spPr>
              <a:xfrm>
                <a:off x="-1165842" y="2723397"/>
                <a:ext cx="941191" cy="941191"/>
              </a:xfrm>
              <a:prstGeom prst="ellipse">
                <a:avLst/>
              </a:prstGeom>
              <a:solidFill>
                <a:srgbClr val="C00000"/>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a:extLst>
                <a:ext uri="{FF2B5EF4-FFF2-40B4-BE49-F238E27FC236}">
                  <a16:creationId xmlns:a16="http://schemas.microsoft.com/office/drawing/2014/main" id="{00634992-DB10-4C47-8397-AD450C0F00E7}"/>
                </a:ext>
              </a:extLst>
            </p:cNvPr>
            <p:cNvGrpSpPr/>
            <p:nvPr/>
          </p:nvGrpSpPr>
          <p:grpSpPr>
            <a:xfrm>
              <a:off x="3972424" y="228984"/>
              <a:ext cx="2535710" cy="436992"/>
              <a:chOff x="3972424" y="228984"/>
              <a:chExt cx="2535710" cy="436992"/>
            </a:xfrm>
          </p:grpSpPr>
          <p:sp>
            <p:nvSpPr>
              <p:cNvPr id="14" name="TextBox 13">
                <a:extLst>
                  <a:ext uri="{FF2B5EF4-FFF2-40B4-BE49-F238E27FC236}">
                    <a16:creationId xmlns:a16="http://schemas.microsoft.com/office/drawing/2014/main" id="{A75BDCDD-BC5C-403B-B007-27DD11DD1F46}"/>
                  </a:ext>
                </a:extLst>
              </p:cNvPr>
              <p:cNvSpPr txBox="1"/>
              <p:nvPr/>
            </p:nvSpPr>
            <p:spPr>
              <a:xfrm>
                <a:off x="3972424" y="228984"/>
                <a:ext cx="1326474" cy="369332"/>
              </a:xfrm>
              <a:prstGeom prst="rect">
                <a:avLst/>
              </a:prstGeom>
              <a:noFill/>
            </p:spPr>
            <p:txBody>
              <a:bodyPr wrap="square" rtlCol="0">
                <a:spAutoFit/>
              </a:bodyPr>
              <a:lstStyle/>
              <a:p>
                <a:pPr algn="r"/>
                <a:r>
                  <a:rPr lang="en-US" dirty="0">
                    <a:latin typeface="Segoe UI" panose="020B0502040204020203" pitchFamily="34" charset="0"/>
                    <a:cs typeface="Segoe UI" panose="020B0502040204020203" pitchFamily="34" charset="0"/>
                  </a:rPr>
                  <a:t>RED</a:t>
                </a:r>
              </a:p>
            </p:txBody>
          </p:sp>
          <p:sp>
            <p:nvSpPr>
              <p:cNvPr id="15" name="TextBox 14">
                <a:extLst>
                  <a:ext uri="{FF2B5EF4-FFF2-40B4-BE49-F238E27FC236}">
                    <a16:creationId xmlns:a16="http://schemas.microsoft.com/office/drawing/2014/main" id="{1D3425CC-F43B-4042-90DA-BAB6AE1F47B2}"/>
                  </a:ext>
                </a:extLst>
              </p:cNvPr>
              <p:cNvSpPr txBox="1"/>
              <p:nvPr/>
            </p:nvSpPr>
            <p:spPr>
              <a:xfrm>
                <a:off x="5515411" y="228984"/>
                <a:ext cx="955907" cy="369332"/>
              </a:xfrm>
              <a:prstGeom prst="rect">
                <a:avLst/>
              </a:prstGeom>
              <a:noFill/>
            </p:spPr>
            <p:txBody>
              <a:bodyPr wrap="square" rtlCol="0">
                <a:spAutoFit/>
              </a:bodyPr>
              <a:lstStyle/>
              <a:p>
                <a:r>
                  <a:rPr lang="en-US" dirty="0">
                    <a:latin typeface="Segoe UI" panose="020B0502040204020203" pitchFamily="34" charset="0"/>
                    <a:cs typeface="Segoe UI" panose="020B0502040204020203" pitchFamily="34" charset="0"/>
                  </a:rPr>
                  <a:t>CIRCLE</a:t>
                </a:r>
              </a:p>
            </p:txBody>
          </p:sp>
          <p:sp>
            <p:nvSpPr>
              <p:cNvPr id="16" name="TextBox 15">
                <a:extLst>
                  <a:ext uri="{FF2B5EF4-FFF2-40B4-BE49-F238E27FC236}">
                    <a16:creationId xmlns:a16="http://schemas.microsoft.com/office/drawing/2014/main" id="{C48C3177-FD39-4DF7-9609-71F2E7A148DC}"/>
                  </a:ext>
                </a:extLst>
              </p:cNvPr>
              <p:cNvSpPr txBox="1"/>
              <p:nvPr/>
            </p:nvSpPr>
            <p:spPr>
              <a:xfrm>
                <a:off x="5534483" y="481310"/>
                <a:ext cx="973651" cy="184666"/>
              </a:xfrm>
              <a:prstGeom prst="rect">
                <a:avLst/>
              </a:prstGeom>
              <a:noFill/>
            </p:spPr>
            <p:txBody>
              <a:bodyPr wrap="square" rtlCol="0">
                <a:spAutoFit/>
              </a:bodyPr>
              <a:lstStyle/>
              <a:p>
                <a:r>
                  <a:rPr lang="en-US" sz="600" dirty="0">
                    <a:latin typeface="Arial" panose="020B0604020202020204" pitchFamily="34" charset="0"/>
                    <a:cs typeface="Arial" panose="020B0604020202020204" pitchFamily="34" charset="0"/>
                  </a:rPr>
                  <a:t>VALVE CONTROLER</a:t>
                </a:r>
              </a:p>
            </p:txBody>
          </p:sp>
        </p:grpSp>
      </p:grpSp>
    </p:spTree>
    <p:extLst>
      <p:ext uri="{BB962C8B-B14F-4D97-AF65-F5344CB8AC3E}">
        <p14:creationId xmlns:p14="http://schemas.microsoft.com/office/powerpoint/2010/main" val="40976172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9C8AA-85C6-43F5-836C-D2F48C0866E4}"/>
              </a:ext>
            </a:extLst>
          </p:cNvPr>
          <p:cNvSpPr>
            <a:spLocks noGrp="1"/>
          </p:cNvSpPr>
          <p:nvPr>
            <p:ph type="title"/>
          </p:nvPr>
        </p:nvSpPr>
        <p:spPr/>
        <p:txBody>
          <a:bodyPr>
            <a:normAutofit/>
          </a:bodyPr>
          <a:lstStyle/>
          <a:p>
            <a:r>
              <a:rPr lang="en-US" dirty="0"/>
              <a:t>Sample of RCVC Menu Screens</a:t>
            </a:r>
          </a:p>
        </p:txBody>
      </p:sp>
      <p:pic>
        <p:nvPicPr>
          <p:cNvPr id="4" name="Picture 3">
            <a:extLst>
              <a:ext uri="{FF2B5EF4-FFF2-40B4-BE49-F238E27FC236}">
                <a16:creationId xmlns:a16="http://schemas.microsoft.com/office/drawing/2014/main" id="{3FD7DA66-B13A-475A-A824-A9B57364DC08}"/>
              </a:ext>
            </a:extLst>
          </p:cNvPr>
          <p:cNvPicPr>
            <a:picLocks noChangeAspect="1"/>
          </p:cNvPicPr>
          <p:nvPr/>
        </p:nvPicPr>
        <p:blipFill>
          <a:blip r:embed="rId2"/>
          <a:stretch>
            <a:fillRect/>
          </a:stretch>
        </p:blipFill>
        <p:spPr>
          <a:xfrm>
            <a:off x="757236" y="795915"/>
            <a:ext cx="2266950" cy="1733550"/>
          </a:xfrm>
          <a:prstGeom prst="rect">
            <a:avLst/>
          </a:prstGeom>
          <a:effectLst>
            <a:outerShdw blurRad="50800" dist="38100" dir="5400000" algn="t" rotWithShape="0">
              <a:prstClr val="black">
                <a:alpha val="40000"/>
              </a:prstClr>
            </a:outerShdw>
          </a:effectLst>
        </p:spPr>
      </p:pic>
      <p:pic>
        <p:nvPicPr>
          <p:cNvPr id="5" name="Picture 4">
            <a:extLst>
              <a:ext uri="{FF2B5EF4-FFF2-40B4-BE49-F238E27FC236}">
                <a16:creationId xmlns:a16="http://schemas.microsoft.com/office/drawing/2014/main" id="{4C91704E-D038-42A8-A835-08B5F8449C8C}"/>
              </a:ext>
            </a:extLst>
          </p:cNvPr>
          <p:cNvPicPr>
            <a:picLocks noChangeAspect="1"/>
          </p:cNvPicPr>
          <p:nvPr/>
        </p:nvPicPr>
        <p:blipFill>
          <a:blip r:embed="rId3"/>
          <a:stretch>
            <a:fillRect/>
          </a:stretch>
        </p:blipFill>
        <p:spPr>
          <a:xfrm>
            <a:off x="3433760" y="805440"/>
            <a:ext cx="2276475" cy="1724025"/>
          </a:xfrm>
          <a:prstGeom prst="rect">
            <a:avLst/>
          </a:prstGeom>
          <a:effectLst>
            <a:outerShdw blurRad="50800" dist="38100" dir="5400000" algn="t" rotWithShape="0">
              <a:prstClr val="black">
                <a:alpha val="40000"/>
              </a:prstClr>
            </a:outerShdw>
          </a:effectLst>
        </p:spPr>
      </p:pic>
      <p:pic>
        <p:nvPicPr>
          <p:cNvPr id="6" name="Picture 5">
            <a:extLst>
              <a:ext uri="{FF2B5EF4-FFF2-40B4-BE49-F238E27FC236}">
                <a16:creationId xmlns:a16="http://schemas.microsoft.com/office/drawing/2014/main" id="{7D026DE5-1E9F-465C-914F-8E87DC7A7FAE}"/>
              </a:ext>
            </a:extLst>
          </p:cNvPr>
          <p:cNvPicPr>
            <a:picLocks noChangeAspect="1"/>
          </p:cNvPicPr>
          <p:nvPr/>
        </p:nvPicPr>
        <p:blipFill>
          <a:blip r:embed="rId4"/>
          <a:stretch>
            <a:fillRect/>
          </a:stretch>
        </p:blipFill>
        <p:spPr>
          <a:xfrm>
            <a:off x="6147801" y="795915"/>
            <a:ext cx="2276475" cy="1733550"/>
          </a:xfrm>
          <a:prstGeom prst="rect">
            <a:avLst/>
          </a:prstGeom>
          <a:effectLst>
            <a:outerShdw blurRad="50800" dist="38100" dir="5400000" algn="t" rotWithShape="0">
              <a:prstClr val="black">
                <a:alpha val="40000"/>
              </a:prstClr>
            </a:outerShdw>
          </a:effectLst>
        </p:spPr>
      </p:pic>
      <p:pic>
        <p:nvPicPr>
          <p:cNvPr id="7" name="Picture 6">
            <a:extLst>
              <a:ext uri="{FF2B5EF4-FFF2-40B4-BE49-F238E27FC236}">
                <a16:creationId xmlns:a16="http://schemas.microsoft.com/office/drawing/2014/main" id="{17BCD086-94C5-4A95-9F63-4C9387225353}"/>
              </a:ext>
            </a:extLst>
          </p:cNvPr>
          <p:cNvPicPr>
            <a:picLocks noChangeAspect="1"/>
          </p:cNvPicPr>
          <p:nvPr/>
        </p:nvPicPr>
        <p:blipFill>
          <a:blip r:embed="rId5"/>
          <a:stretch>
            <a:fillRect/>
          </a:stretch>
        </p:blipFill>
        <p:spPr>
          <a:xfrm>
            <a:off x="736825" y="3376555"/>
            <a:ext cx="2276475" cy="1733550"/>
          </a:xfrm>
          <a:prstGeom prst="rect">
            <a:avLst/>
          </a:prstGeom>
          <a:effectLst>
            <a:outerShdw blurRad="50800" dist="38100" dir="5400000" algn="t" rotWithShape="0">
              <a:prstClr val="black">
                <a:alpha val="40000"/>
              </a:prstClr>
            </a:outerShdw>
          </a:effectLst>
        </p:spPr>
      </p:pic>
      <p:pic>
        <p:nvPicPr>
          <p:cNvPr id="8" name="Picture 7">
            <a:extLst>
              <a:ext uri="{FF2B5EF4-FFF2-40B4-BE49-F238E27FC236}">
                <a16:creationId xmlns:a16="http://schemas.microsoft.com/office/drawing/2014/main" id="{41140E6C-BD07-4B8D-9377-B4D4561E0684}"/>
              </a:ext>
            </a:extLst>
          </p:cNvPr>
          <p:cNvPicPr>
            <a:picLocks noChangeAspect="1"/>
          </p:cNvPicPr>
          <p:nvPr/>
        </p:nvPicPr>
        <p:blipFill>
          <a:blip r:embed="rId6"/>
          <a:stretch>
            <a:fillRect/>
          </a:stretch>
        </p:blipFill>
        <p:spPr>
          <a:xfrm>
            <a:off x="3544999" y="3381317"/>
            <a:ext cx="2266950" cy="1724025"/>
          </a:xfrm>
          <a:prstGeom prst="rect">
            <a:avLst/>
          </a:prstGeom>
          <a:effectLst>
            <a:outerShdw blurRad="50800" dist="38100" dir="5400000" algn="t" rotWithShape="0">
              <a:prstClr val="black">
                <a:alpha val="40000"/>
              </a:prstClr>
            </a:outerShdw>
          </a:effectLst>
        </p:spPr>
      </p:pic>
      <p:pic>
        <p:nvPicPr>
          <p:cNvPr id="9" name="Picture 8">
            <a:extLst>
              <a:ext uri="{FF2B5EF4-FFF2-40B4-BE49-F238E27FC236}">
                <a16:creationId xmlns:a16="http://schemas.microsoft.com/office/drawing/2014/main" id="{686C0D81-9362-4F16-9A79-91C68B9C3524}"/>
              </a:ext>
            </a:extLst>
          </p:cNvPr>
          <p:cNvPicPr>
            <a:picLocks noChangeAspect="1"/>
          </p:cNvPicPr>
          <p:nvPr/>
        </p:nvPicPr>
        <p:blipFill>
          <a:blip r:embed="rId7"/>
          <a:stretch>
            <a:fillRect/>
          </a:stretch>
        </p:blipFill>
        <p:spPr>
          <a:xfrm>
            <a:off x="6147801" y="3352425"/>
            <a:ext cx="2295525" cy="1714500"/>
          </a:xfrm>
          <a:prstGeom prst="rect">
            <a:avLst/>
          </a:prstGeom>
          <a:effectLst>
            <a:outerShdw blurRad="50800" dist="38100" dir="5400000" algn="t" rotWithShape="0">
              <a:prstClr val="black">
                <a:alpha val="40000"/>
              </a:prstClr>
            </a:outerShdw>
          </a:effectLst>
        </p:spPr>
      </p:pic>
      <p:graphicFrame>
        <p:nvGraphicFramePr>
          <p:cNvPr id="10" name="Table 9">
            <a:extLst>
              <a:ext uri="{FF2B5EF4-FFF2-40B4-BE49-F238E27FC236}">
                <a16:creationId xmlns:a16="http://schemas.microsoft.com/office/drawing/2014/main" id="{4E18FF38-88C8-4138-A320-DE32AB0FF5BF}"/>
              </a:ext>
            </a:extLst>
          </p:cNvPr>
          <p:cNvGraphicFramePr>
            <a:graphicFrameLocks noGrp="1"/>
          </p:cNvGraphicFramePr>
          <p:nvPr>
            <p:extLst>
              <p:ext uri="{D42A27DB-BD31-4B8C-83A1-F6EECF244321}">
                <p14:modId xmlns:p14="http://schemas.microsoft.com/office/powerpoint/2010/main" val="2438196654"/>
              </p:ext>
            </p:extLst>
          </p:nvPr>
        </p:nvGraphicFramePr>
        <p:xfrm>
          <a:off x="533398" y="719715"/>
          <a:ext cx="8077200" cy="2199640"/>
        </p:xfrm>
        <a:graphic>
          <a:graphicData uri="http://schemas.openxmlformats.org/drawingml/2006/table">
            <a:tbl>
              <a:tblPr firstRow="1" bandRow="1">
                <a:tableStyleId>{2D5ABB26-0587-4C30-8999-92F81FD0307C}</a:tableStyleId>
              </a:tblPr>
              <a:tblGrid>
                <a:gridCol w="2692400">
                  <a:extLst>
                    <a:ext uri="{9D8B030D-6E8A-4147-A177-3AD203B41FA5}">
                      <a16:colId xmlns:a16="http://schemas.microsoft.com/office/drawing/2014/main" val="1252535351"/>
                    </a:ext>
                  </a:extLst>
                </a:gridCol>
                <a:gridCol w="2692400">
                  <a:extLst>
                    <a:ext uri="{9D8B030D-6E8A-4147-A177-3AD203B41FA5}">
                      <a16:colId xmlns:a16="http://schemas.microsoft.com/office/drawing/2014/main" val="1995468832"/>
                    </a:ext>
                  </a:extLst>
                </a:gridCol>
                <a:gridCol w="2692400">
                  <a:extLst>
                    <a:ext uri="{9D8B030D-6E8A-4147-A177-3AD203B41FA5}">
                      <a16:colId xmlns:a16="http://schemas.microsoft.com/office/drawing/2014/main" val="1571542545"/>
                    </a:ext>
                  </a:extLst>
                </a:gridCol>
              </a:tblGrid>
              <a:tr h="1828800">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3032183393"/>
                  </a:ext>
                </a:extLst>
              </a:tr>
              <a:tr h="370840">
                <a:tc>
                  <a:txBody>
                    <a:bodyPr/>
                    <a:lstStyle/>
                    <a:p>
                      <a:pPr algn="ctr"/>
                      <a:r>
                        <a:rPr lang="en-US" sz="1200" b="1" dirty="0">
                          <a:solidFill>
                            <a:srgbClr val="C00000"/>
                          </a:solidFill>
                        </a:rPr>
                        <a:t>AUTOMATIC Mode</a:t>
                      </a:r>
                    </a:p>
                  </a:txBody>
                  <a:tcPr/>
                </a:tc>
                <a:tc>
                  <a:txBody>
                    <a:bodyPr/>
                    <a:lstStyle/>
                    <a:p>
                      <a:pPr algn="ctr"/>
                      <a:r>
                        <a:rPr lang="en-US" sz="1200" b="1" dirty="0">
                          <a:solidFill>
                            <a:srgbClr val="C00000"/>
                          </a:solidFill>
                        </a:rPr>
                        <a:t>MANUAL Mode</a:t>
                      </a:r>
                    </a:p>
                  </a:txBody>
                  <a:tcPr/>
                </a:tc>
                <a:tc>
                  <a:txBody>
                    <a:bodyPr/>
                    <a:lstStyle/>
                    <a:p>
                      <a:pPr algn="ctr"/>
                      <a:r>
                        <a:rPr lang="en-US" sz="1200" b="1" dirty="0">
                          <a:solidFill>
                            <a:srgbClr val="C00000"/>
                          </a:solidFill>
                        </a:rPr>
                        <a:t>Main Top Level Setup Menu </a:t>
                      </a:r>
                    </a:p>
                  </a:txBody>
                  <a:tcPr/>
                </a:tc>
                <a:extLst>
                  <a:ext uri="{0D108BD9-81ED-4DB2-BD59-A6C34878D82A}">
                    <a16:rowId xmlns:a16="http://schemas.microsoft.com/office/drawing/2014/main" val="2559204376"/>
                  </a:ext>
                </a:extLst>
              </a:tr>
            </a:tbl>
          </a:graphicData>
        </a:graphic>
      </p:graphicFrame>
      <p:graphicFrame>
        <p:nvGraphicFramePr>
          <p:cNvPr id="11" name="Table 10">
            <a:extLst>
              <a:ext uri="{FF2B5EF4-FFF2-40B4-BE49-F238E27FC236}">
                <a16:creationId xmlns:a16="http://schemas.microsoft.com/office/drawing/2014/main" id="{F6C9F171-FA31-4B91-A228-79FDF780B43C}"/>
              </a:ext>
            </a:extLst>
          </p:cNvPr>
          <p:cNvGraphicFramePr>
            <a:graphicFrameLocks noGrp="1"/>
          </p:cNvGraphicFramePr>
          <p:nvPr>
            <p:extLst>
              <p:ext uri="{D42A27DB-BD31-4B8C-83A1-F6EECF244321}">
                <p14:modId xmlns:p14="http://schemas.microsoft.com/office/powerpoint/2010/main" val="1319062780"/>
              </p:ext>
            </p:extLst>
          </p:nvPr>
        </p:nvGraphicFramePr>
        <p:xfrm>
          <a:off x="533398" y="3300355"/>
          <a:ext cx="8077200" cy="2199640"/>
        </p:xfrm>
        <a:graphic>
          <a:graphicData uri="http://schemas.openxmlformats.org/drawingml/2006/table">
            <a:tbl>
              <a:tblPr firstRow="1" bandRow="1">
                <a:tableStyleId>{2D5ABB26-0587-4C30-8999-92F81FD0307C}</a:tableStyleId>
              </a:tblPr>
              <a:tblGrid>
                <a:gridCol w="2692400">
                  <a:extLst>
                    <a:ext uri="{9D8B030D-6E8A-4147-A177-3AD203B41FA5}">
                      <a16:colId xmlns:a16="http://schemas.microsoft.com/office/drawing/2014/main" val="1252535351"/>
                    </a:ext>
                  </a:extLst>
                </a:gridCol>
                <a:gridCol w="2692400">
                  <a:extLst>
                    <a:ext uri="{9D8B030D-6E8A-4147-A177-3AD203B41FA5}">
                      <a16:colId xmlns:a16="http://schemas.microsoft.com/office/drawing/2014/main" val="1995468832"/>
                    </a:ext>
                  </a:extLst>
                </a:gridCol>
                <a:gridCol w="2692400">
                  <a:extLst>
                    <a:ext uri="{9D8B030D-6E8A-4147-A177-3AD203B41FA5}">
                      <a16:colId xmlns:a16="http://schemas.microsoft.com/office/drawing/2014/main" val="1571542545"/>
                    </a:ext>
                  </a:extLst>
                </a:gridCol>
              </a:tblGrid>
              <a:tr h="1828800">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3032183393"/>
                  </a:ext>
                </a:extLst>
              </a:tr>
              <a:tr h="370840">
                <a:tc>
                  <a:txBody>
                    <a:bodyPr/>
                    <a:lstStyle/>
                    <a:p>
                      <a:pPr algn="ctr"/>
                      <a:r>
                        <a:rPr lang="en-US" sz="1200" b="1" dirty="0">
                          <a:solidFill>
                            <a:srgbClr val="C00000"/>
                          </a:solidFill>
                        </a:rPr>
                        <a:t>HART</a:t>
                      </a:r>
                      <a:r>
                        <a:rPr lang="en-US" sz="1200" b="1" baseline="0" dirty="0">
                          <a:solidFill>
                            <a:srgbClr val="C00000"/>
                          </a:solidFill>
                        </a:rPr>
                        <a:t> Top Level Menu </a:t>
                      </a:r>
                      <a:endParaRPr lang="en-US" sz="1200" b="1" dirty="0">
                        <a:solidFill>
                          <a:srgbClr val="C00000"/>
                        </a:solidFill>
                      </a:endParaRPr>
                    </a:p>
                  </a:txBody>
                  <a:tcPr/>
                </a:tc>
                <a:tc>
                  <a:txBody>
                    <a:bodyPr/>
                    <a:lstStyle/>
                    <a:p>
                      <a:pPr algn="ctr"/>
                      <a:r>
                        <a:rPr lang="en-US" sz="1200" b="1" dirty="0">
                          <a:solidFill>
                            <a:srgbClr val="C00000"/>
                          </a:solidFill>
                        </a:rPr>
                        <a:t>BLUETOOTH</a:t>
                      </a:r>
                      <a:r>
                        <a:rPr lang="en-US" sz="1200" b="1" baseline="0" dirty="0">
                          <a:solidFill>
                            <a:srgbClr val="C00000"/>
                          </a:solidFill>
                        </a:rPr>
                        <a:t> Top Level Menu</a:t>
                      </a:r>
                      <a:endParaRPr lang="en-US" sz="1200" b="1" dirty="0">
                        <a:solidFill>
                          <a:srgbClr val="C00000"/>
                        </a:solidFill>
                      </a:endParaRPr>
                    </a:p>
                  </a:txBody>
                  <a:tcPr/>
                </a:tc>
                <a:tc>
                  <a:txBody>
                    <a:bodyPr/>
                    <a:lstStyle/>
                    <a:p>
                      <a:pPr algn="ctr"/>
                      <a:r>
                        <a:rPr lang="en-US" sz="1200" b="1" dirty="0">
                          <a:solidFill>
                            <a:srgbClr val="C00000"/>
                          </a:solidFill>
                        </a:rPr>
                        <a:t>Example</a:t>
                      </a:r>
                      <a:r>
                        <a:rPr lang="en-US" sz="1200" b="1" baseline="0" dirty="0">
                          <a:solidFill>
                            <a:srgbClr val="C00000"/>
                          </a:solidFill>
                        </a:rPr>
                        <a:t> STEP TEST Output Graph</a:t>
                      </a:r>
                      <a:endParaRPr lang="en-US" sz="1200" b="1" dirty="0">
                        <a:solidFill>
                          <a:srgbClr val="C00000"/>
                        </a:solidFill>
                      </a:endParaRPr>
                    </a:p>
                  </a:txBody>
                  <a:tcPr/>
                </a:tc>
                <a:extLst>
                  <a:ext uri="{0D108BD9-81ED-4DB2-BD59-A6C34878D82A}">
                    <a16:rowId xmlns:a16="http://schemas.microsoft.com/office/drawing/2014/main" val="2559204376"/>
                  </a:ext>
                </a:extLst>
              </a:tr>
            </a:tbl>
          </a:graphicData>
        </a:graphic>
      </p:graphicFrame>
      <p:grpSp>
        <p:nvGrpSpPr>
          <p:cNvPr id="12" name="Group 11">
            <a:extLst>
              <a:ext uri="{FF2B5EF4-FFF2-40B4-BE49-F238E27FC236}">
                <a16:creationId xmlns:a16="http://schemas.microsoft.com/office/drawing/2014/main" id="{2BA340D1-C66C-4F20-ACC1-0E977C3C4335}"/>
              </a:ext>
            </a:extLst>
          </p:cNvPr>
          <p:cNvGrpSpPr/>
          <p:nvPr/>
        </p:nvGrpSpPr>
        <p:grpSpPr>
          <a:xfrm>
            <a:off x="3119436" y="5580957"/>
            <a:ext cx="2535710" cy="436992"/>
            <a:chOff x="3972424" y="228984"/>
            <a:chExt cx="2535710" cy="436992"/>
          </a:xfrm>
        </p:grpSpPr>
        <p:grpSp>
          <p:nvGrpSpPr>
            <p:cNvPr id="13" name="Group 12">
              <a:extLst>
                <a:ext uri="{FF2B5EF4-FFF2-40B4-BE49-F238E27FC236}">
                  <a16:creationId xmlns:a16="http://schemas.microsoft.com/office/drawing/2014/main" id="{D2CE8F13-1FF2-4B2C-88DC-80E340926900}"/>
                </a:ext>
              </a:extLst>
            </p:cNvPr>
            <p:cNvGrpSpPr/>
            <p:nvPr/>
          </p:nvGrpSpPr>
          <p:grpSpPr>
            <a:xfrm>
              <a:off x="5215131" y="247487"/>
              <a:ext cx="384048" cy="384048"/>
              <a:chOff x="-1253793" y="2635446"/>
              <a:chExt cx="1117092" cy="1117092"/>
            </a:xfrm>
          </p:grpSpPr>
          <p:sp>
            <p:nvSpPr>
              <p:cNvPr id="18" name="Oval 17">
                <a:extLst>
                  <a:ext uri="{FF2B5EF4-FFF2-40B4-BE49-F238E27FC236}">
                    <a16:creationId xmlns:a16="http://schemas.microsoft.com/office/drawing/2014/main" id="{A1862E42-5CD9-43B8-B087-0A5A3A5A99A6}"/>
                  </a:ext>
                </a:extLst>
              </p:cNvPr>
              <p:cNvSpPr/>
              <p:nvPr/>
            </p:nvSpPr>
            <p:spPr>
              <a:xfrm>
                <a:off x="-1253793" y="2635446"/>
                <a:ext cx="1117092" cy="1117092"/>
              </a:xfrm>
              <a:prstGeom prst="ellipse">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D4BAC0B3-FA46-470C-B4B7-47E3334A23DD}"/>
                  </a:ext>
                </a:extLst>
              </p:cNvPr>
              <p:cNvSpPr/>
              <p:nvPr/>
            </p:nvSpPr>
            <p:spPr>
              <a:xfrm>
                <a:off x="-1165842" y="2723397"/>
                <a:ext cx="941191" cy="941191"/>
              </a:xfrm>
              <a:prstGeom prst="ellipse">
                <a:avLst/>
              </a:prstGeom>
              <a:solidFill>
                <a:srgbClr val="C00000"/>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a:extLst>
                <a:ext uri="{FF2B5EF4-FFF2-40B4-BE49-F238E27FC236}">
                  <a16:creationId xmlns:a16="http://schemas.microsoft.com/office/drawing/2014/main" id="{6E236D65-D828-4D26-9562-5DC103A39804}"/>
                </a:ext>
              </a:extLst>
            </p:cNvPr>
            <p:cNvGrpSpPr/>
            <p:nvPr/>
          </p:nvGrpSpPr>
          <p:grpSpPr>
            <a:xfrm>
              <a:off x="3972424" y="228984"/>
              <a:ext cx="2535710" cy="436992"/>
              <a:chOff x="3972424" y="228984"/>
              <a:chExt cx="2535710" cy="436992"/>
            </a:xfrm>
          </p:grpSpPr>
          <p:sp>
            <p:nvSpPr>
              <p:cNvPr id="15" name="TextBox 14">
                <a:extLst>
                  <a:ext uri="{FF2B5EF4-FFF2-40B4-BE49-F238E27FC236}">
                    <a16:creationId xmlns:a16="http://schemas.microsoft.com/office/drawing/2014/main" id="{8FB2BE3D-4243-4B75-81CB-20FAFA41F82C}"/>
                  </a:ext>
                </a:extLst>
              </p:cNvPr>
              <p:cNvSpPr txBox="1"/>
              <p:nvPr/>
            </p:nvSpPr>
            <p:spPr>
              <a:xfrm>
                <a:off x="3972424" y="228984"/>
                <a:ext cx="1326474" cy="369332"/>
              </a:xfrm>
              <a:prstGeom prst="rect">
                <a:avLst/>
              </a:prstGeom>
              <a:noFill/>
            </p:spPr>
            <p:txBody>
              <a:bodyPr wrap="square" rtlCol="0">
                <a:spAutoFit/>
              </a:bodyPr>
              <a:lstStyle/>
              <a:p>
                <a:pPr algn="r"/>
                <a:r>
                  <a:rPr lang="en-US" dirty="0">
                    <a:latin typeface="Segoe UI" panose="020B0502040204020203" pitchFamily="34" charset="0"/>
                    <a:cs typeface="Segoe UI" panose="020B0502040204020203" pitchFamily="34" charset="0"/>
                  </a:rPr>
                  <a:t>RED</a:t>
                </a:r>
              </a:p>
            </p:txBody>
          </p:sp>
          <p:sp>
            <p:nvSpPr>
              <p:cNvPr id="16" name="TextBox 15">
                <a:extLst>
                  <a:ext uri="{FF2B5EF4-FFF2-40B4-BE49-F238E27FC236}">
                    <a16:creationId xmlns:a16="http://schemas.microsoft.com/office/drawing/2014/main" id="{861B79F9-9F65-4018-90BA-740B69A3EF5D}"/>
                  </a:ext>
                </a:extLst>
              </p:cNvPr>
              <p:cNvSpPr txBox="1"/>
              <p:nvPr/>
            </p:nvSpPr>
            <p:spPr>
              <a:xfrm>
                <a:off x="5515411" y="228984"/>
                <a:ext cx="955907" cy="369332"/>
              </a:xfrm>
              <a:prstGeom prst="rect">
                <a:avLst/>
              </a:prstGeom>
              <a:noFill/>
            </p:spPr>
            <p:txBody>
              <a:bodyPr wrap="square" rtlCol="0">
                <a:spAutoFit/>
              </a:bodyPr>
              <a:lstStyle/>
              <a:p>
                <a:r>
                  <a:rPr lang="en-US" dirty="0">
                    <a:latin typeface="Segoe UI" panose="020B0502040204020203" pitchFamily="34" charset="0"/>
                    <a:cs typeface="Segoe UI" panose="020B0502040204020203" pitchFamily="34" charset="0"/>
                  </a:rPr>
                  <a:t>CIRCLE</a:t>
                </a:r>
              </a:p>
            </p:txBody>
          </p:sp>
          <p:sp>
            <p:nvSpPr>
              <p:cNvPr id="17" name="TextBox 16">
                <a:extLst>
                  <a:ext uri="{FF2B5EF4-FFF2-40B4-BE49-F238E27FC236}">
                    <a16:creationId xmlns:a16="http://schemas.microsoft.com/office/drawing/2014/main" id="{5700C150-AA9C-4C72-97E9-BD6D2CBF78AA}"/>
                  </a:ext>
                </a:extLst>
              </p:cNvPr>
              <p:cNvSpPr txBox="1"/>
              <p:nvPr/>
            </p:nvSpPr>
            <p:spPr>
              <a:xfrm>
                <a:off x="5534483" y="481310"/>
                <a:ext cx="973651" cy="184666"/>
              </a:xfrm>
              <a:prstGeom prst="rect">
                <a:avLst/>
              </a:prstGeom>
              <a:noFill/>
            </p:spPr>
            <p:txBody>
              <a:bodyPr wrap="square" rtlCol="0">
                <a:spAutoFit/>
              </a:bodyPr>
              <a:lstStyle/>
              <a:p>
                <a:r>
                  <a:rPr lang="en-US" sz="600" dirty="0">
                    <a:latin typeface="Arial" panose="020B0604020202020204" pitchFamily="34" charset="0"/>
                    <a:cs typeface="Arial" panose="020B0604020202020204" pitchFamily="34" charset="0"/>
                  </a:rPr>
                  <a:t>VALVE CONTROLER</a:t>
                </a:r>
              </a:p>
            </p:txBody>
          </p:sp>
        </p:grpSp>
      </p:grpSp>
      <p:sp>
        <p:nvSpPr>
          <p:cNvPr id="3" name="Rectangle 2">
            <a:extLst>
              <a:ext uri="{FF2B5EF4-FFF2-40B4-BE49-F238E27FC236}">
                <a16:creationId xmlns:a16="http://schemas.microsoft.com/office/drawing/2014/main" id="{315E7C78-952C-AF45-9330-7BBAAF43AD6D}"/>
              </a:ext>
            </a:extLst>
          </p:cNvPr>
          <p:cNvSpPr/>
          <p:nvPr/>
        </p:nvSpPr>
        <p:spPr>
          <a:xfrm>
            <a:off x="533398" y="3217653"/>
            <a:ext cx="5447131" cy="228234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950163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9C8AA-85C6-43F5-836C-D2F48C0866E4}"/>
              </a:ext>
            </a:extLst>
          </p:cNvPr>
          <p:cNvSpPr>
            <a:spLocks noGrp="1"/>
          </p:cNvSpPr>
          <p:nvPr>
            <p:ph type="title"/>
          </p:nvPr>
        </p:nvSpPr>
        <p:spPr/>
        <p:txBody>
          <a:bodyPr>
            <a:normAutofit/>
          </a:bodyPr>
          <a:lstStyle/>
          <a:p>
            <a:r>
              <a:rPr lang="en-US" dirty="0"/>
              <a:t>RCVC 3000 Configuration Methods</a:t>
            </a:r>
          </a:p>
        </p:txBody>
      </p:sp>
      <p:sp>
        <p:nvSpPr>
          <p:cNvPr id="4" name="TextBox 3">
            <a:extLst>
              <a:ext uri="{FF2B5EF4-FFF2-40B4-BE49-F238E27FC236}">
                <a16:creationId xmlns:a16="http://schemas.microsoft.com/office/drawing/2014/main" id="{1ED7EE4A-DC0F-46C7-98C6-0A9F2F1C2146}"/>
              </a:ext>
            </a:extLst>
          </p:cNvPr>
          <p:cNvSpPr txBox="1"/>
          <p:nvPr/>
        </p:nvSpPr>
        <p:spPr>
          <a:xfrm>
            <a:off x="107244" y="937260"/>
            <a:ext cx="5607756" cy="800219"/>
          </a:xfrm>
          <a:prstGeom prst="rect">
            <a:avLst/>
          </a:prstGeom>
          <a:noFill/>
        </p:spPr>
        <p:txBody>
          <a:bodyPr wrap="square" rtlCol="0">
            <a:spAutoFit/>
          </a:bodyPr>
          <a:lstStyle/>
          <a:p>
            <a:pPr marL="342900" indent="-342900">
              <a:spcBef>
                <a:spcPts val="600"/>
              </a:spcBef>
              <a:spcAft>
                <a:spcPts val="600"/>
              </a:spcAft>
              <a:buFont typeface="+mj-lt"/>
              <a:buAutoNum type="arabicPeriod"/>
            </a:pPr>
            <a:r>
              <a:rPr lang="en-US" b="1" dirty="0">
                <a:latin typeface="Arial" panose="020B0604020202020204" pitchFamily="34" charset="0"/>
                <a:cs typeface="Arial" panose="020B0604020202020204" pitchFamily="34" charset="0"/>
              </a:rPr>
              <a:t>Navigation Wheel</a:t>
            </a:r>
          </a:p>
          <a:p>
            <a:pPr marL="342900" indent="-342900">
              <a:spcBef>
                <a:spcPts val="600"/>
              </a:spcBef>
              <a:spcAft>
                <a:spcPts val="600"/>
              </a:spcAft>
              <a:buFont typeface="+mj-lt"/>
              <a:buAutoNum type="arabicPeriod"/>
            </a:pPr>
            <a:r>
              <a:rPr lang="en-US" b="1" dirty="0">
                <a:latin typeface="Arial" panose="020B0604020202020204" pitchFamily="34" charset="0"/>
                <a:cs typeface="Arial" panose="020B0604020202020204" pitchFamily="34" charset="0"/>
              </a:rPr>
              <a:t>Setup Application via USB Setup Cable</a:t>
            </a:r>
          </a:p>
        </p:txBody>
      </p:sp>
      <p:grpSp>
        <p:nvGrpSpPr>
          <p:cNvPr id="5" name="Group 4">
            <a:extLst>
              <a:ext uri="{FF2B5EF4-FFF2-40B4-BE49-F238E27FC236}">
                <a16:creationId xmlns:a16="http://schemas.microsoft.com/office/drawing/2014/main" id="{E66D2825-E0D3-4FED-96AE-9A30D1988F43}"/>
              </a:ext>
            </a:extLst>
          </p:cNvPr>
          <p:cNvGrpSpPr/>
          <p:nvPr/>
        </p:nvGrpSpPr>
        <p:grpSpPr>
          <a:xfrm>
            <a:off x="493265" y="2065999"/>
            <a:ext cx="1828800" cy="2105799"/>
            <a:chOff x="535321" y="3048000"/>
            <a:chExt cx="1828800" cy="2105799"/>
          </a:xfrm>
        </p:grpSpPr>
        <p:pic>
          <p:nvPicPr>
            <p:cNvPr id="6" name="Picture 5">
              <a:extLst>
                <a:ext uri="{FF2B5EF4-FFF2-40B4-BE49-F238E27FC236}">
                  <a16:creationId xmlns:a16="http://schemas.microsoft.com/office/drawing/2014/main" id="{6316D91F-0361-4A41-A634-30D65EB8992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2894" r="30856"/>
            <a:stretch/>
          </p:blipFill>
          <p:spPr>
            <a:xfrm>
              <a:off x="535321" y="3048000"/>
              <a:ext cx="1828800" cy="1828800"/>
            </a:xfrm>
            <a:prstGeom prst="rect">
              <a:avLst/>
            </a:prstGeom>
          </p:spPr>
        </p:pic>
        <p:sp>
          <p:nvSpPr>
            <p:cNvPr id="7" name="TextBox 6">
              <a:extLst>
                <a:ext uri="{FF2B5EF4-FFF2-40B4-BE49-F238E27FC236}">
                  <a16:creationId xmlns:a16="http://schemas.microsoft.com/office/drawing/2014/main" id="{0A2D630A-480A-4DFB-89E7-A9A559478AC5}"/>
                </a:ext>
              </a:extLst>
            </p:cNvPr>
            <p:cNvSpPr txBox="1"/>
            <p:nvPr/>
          </p:nvSpPr>
          <p:spPr>
            <a:xfrm>
              <a:off x="535321" y="4876800"/>
              <a:ext cx="1828800" cy="276999"/>
            </a:xfrm>
            <a:prstGeom prst="rect">
              <a:avLst/>
            </a:prstGeom>
            <a:noFill/>
          </p:spPr>
          <p:txBody>
            <a:bodyPr wrap="square" rtlCol="0">
              <a:spAutoFit/>
            </a:bodyPr>
            <a:lstStyle/>
            <a:p>
              <a:pPr algn="ctr"/>
              <a:r>
                <a:rPr lang="en-US" sz="1200" b="1" dirty="0">
                  <a:latin typeface="Arial" panose="020B0604020202020204" pitchFamily="34" charset="0"/>
                  <a:cs typeface="Arial" panose="020B0604020202020204" pitchFamily="34" charset="0"/>
                </a:rPr>
                <a:t>Navigation Wheel</a:t>
              </a:r>
            </a:p>
          </p:txBody>
        </p:sp>
      </p:grpSp>
      <p:grpSp>
        <p:nvGrpSpPr>
          <p:cNvPr id="11" name="Group 10">
            <a:extLst>
              <a:ext uri="{FF2B5EF4-FFF2-40B4-BE49-F238E27FC236}">
                <a16:creationId xmlns:a16="http://schemas.microsoft.com/office/drawing/2014/main" id="{39934001-F7E2-471C-A7DD-AA4983952497}"/>
              </a:ext>
            </a:extLst>
          </p:cNvPr>
          <p:cNvGrpSpPr/>
          <p:nvPr/>
        </p:nvGrpSpPr>
        <p:grpSpPr>
          <a:xfrm>
            <a:off x="2626865" y="2065999"/>
            <a:ext cx="1828800" cy="2290464"/>
            <a:chOff x="2668921" y="3048000"/>
            <a:chExt cx="1828800" cy="2290464"/>
          </a:xfrm>
        </p:grpSpPr>
        <p:pic>
          <p:nvPicPr>
            <p:cNvPr id="12" name="Picture 11">
              <a:extLst>
                <a:ext uri="{FF2B5EF4-FFF2-40B4-BE49-F238E27FC236}">
                  <a16:creationId xmlns:a16="http://schemas.microsoft.com/office/drawing/2014/main" id="{F6A377FB-4F66-460A-A248-6867161B403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890" t="8519" r="29999"/>
            <a:stretch/>
          </p:blipFill>
          <p:spPr>
            <a:xfrm>
              <a:off x="2668921" y="3048000"/>
              <a:ext cx="1828800" cy="1828800"/>
            </a:xfrm>
            <a:prstGeom prst="rect">
              <a:avLst/>
            </a:prstGeom>
          </p:spPr>
        </p:pic>
        <p:sp>
          <p:nvSpPr>
            <p:cNvPr id="13" name="TextBox 12">
              <a:extLst>
                <a:ext uri="{FF2B5EF4-FFF2-40B4-BE49-F238E27FC236}">
                  <a16:creationId xmlns:a16="http://schemas.microsoft.com/office/drawing/2014/main" id="{0C67EE6D-7557-467E-A7DB-078B54523735}"/>
                </a:ext>
              </a:extLst>
            </p:cNvPr>
            <p:cNvSpPr txBox="1"/>
            <p:nvPr/>
          </p:nvSpPr>
          <p:spPr>
            <a:xfrm>
              <a:off x="2668921" y="4876799"/>
              <a:ext cx="1828800" cy="461665"/>
            </a:xfrm>
            <a:prstGeom prst="rect">
              <a:avLst/>
            </a:prstGeom>
            <a:noFill/>
          </p:spPr>
          <p:txBody>
            <a:bodyPr wrap="square" rtlCol="0">
              <a:spAutoFit/>
            </a:bodyPr>
            <a:lstStyle/>
            <a:p>
              <a:pPr algn="ctr"/>
              <a:r>
                <a:rPr lang="en-US" sz="1200" b="1" dirty="0">
                  <a:latin typeface="Arial" panose="020B0604020202020204" pitchFamily="34" charset="0"/>
                  <a:cs typeface="Arial" panose="020B0604020202020204" pitchFamily="34" charset="0"/>
                </a:rPr>
                <a:t>USB Setup Cable</a:t>
              </a:r>
            </a:p>
            <a:p>
              <a:pPr algn="r"/>
              <a:r>
                <a:rPr lang="en-US" sz="1200" b="1" dirty="0">
                  <a:latin typeface="Arial" panose="020B0604020202020204" pitchFamily="34" charset="0"/>
                  <a:cs typeface="Arial" panose="020B0604020202020204" pitchFamily="34" charset="0"/>
                </a:rPr>
                <a:t>RCVC Setup Program</a:t>
              </a:r>
            </a:p>
          </p:txBody>
        </p:sp>
      </p:grpSp>
      <p:pic>
        <p:nvPicPr>
          <p:cNvPr id="19" name="Picture 18">
            <a:extLst>
              <a:ext uri="{FF2B5EF4-FFF2-40B4-BE49-F238E27FC236}">
                <a16:creationId xmlns:a16="http://schemas.microsoft.com/office/drawing/2014/main" id="{3070DC88-40FE-41B0-BE2F-F7C6B2220507}"/>
              </a:ext>
            </a:extLst>
          </p:cNvPr>
          <p:cNvPicPr>
            <a:picLocks noChangeAspect="1"/>
          </p:cNvPicPr>
          <p:nvPr/>
        </p:nvPicPr>
        <p:blipFill rotWithShape="1">
          <a:blip r:embed="rId4">
            <a:extLst>
              <a:ext uri="{28A0092B-C50C-407E-A947-70E740481C1C}">
                <a14:useLocalDpi xmlns:a14="http://schemas.microsoft.com/office/drawing/2010/main" val="0"/>
              </a:ext>
            </a:extLst>
          </a:blip>
          <a:srcRect l="37594" r="30989"/>
          <a:stretch/>
        </p:blipFill>
        <p:spPr>
          <a:xfrm>
            <a:off x="6656355" y="83127"/>
            <a:ext cx="2283830" cy="4088671"/>
          </a:xfrm>
          <a:prstGeom prst="rect">
            <a:avLst/>
          </a:prstGeom>
        </p:spPr>
      </p:pic>
    </p:spTree>
    <p:extLst>
      <p:ext uri="{BB962C8B-B14F-4D97-AF65-F5344CB8AC3E}">
        <p14:creationId xmlns:p14="http://schemas.microsoft.com/office/powerpoint/2010/main" val="9909124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9C8AA-85C6-43F5-836C-D2F48C0866E4}"/>
              </a:ext>
            </a:extLst>
          </p:cNvPr>
          <p:cNvSpPr>
            <a:spLocks noGrp="1"/>
          </p:cNvSpPr>
          <p:nvPr>
            <p:ph type="title"/>
          </p:nvPr>
        </p:nvSpPr>
        <p:spPr/>
        <p:txBody>
          <a:bodyPr>
            <a:normAutofit/>
          </a:bodyPr>
          <a:lstStyle/>
          <a:p>
            <a:r>
              <a:rPr lang="en-US" dirty="0"/>
              <a:t>RCVC 3000 Configuration Methods – NEW Standalone EXE Program</a:t>
            </a:r>
          </a:p>
        </p:txBody>
      </p:sp>
      <p:pic>
        <p:nvPicPr>
          <p:cNvPr id="4" name="Picture 3">
            <a:extLst>
              <a:ext uri="{FF2B5EF4-FFF2-40B4-BE49-F238E27FC236}">
                <a16:creationId xmlns:a16="http://schemas.microsoft.com/office/drawing/2014/main" id="{C3E9681F-D48E-4C1F-882C-0957BFC75AA1}"/>
              </a:ext>
            </a:extLst>
          </p:cNvPr>
          <p:cNvPicPr>
            <a:picLocks noChangeAspect="1"/>
          </p:cNvPicPr>
          <p:nvPr/>
        </p:nvPicPr>
        <p:blipFill>
          <a:blip r:embed="rId2"/>
          <a:stretch>
            <a:fillRect/>
          </a:stretch>
        </p:blipFill>
        <p:spPr>
          <a:xfrm>
            <a:off x="354929" y="793721"/>
            <a:ext cx="8434137" cy="3561080"/>
          </a:xfrm>
          <a:prstGeom prst="rect">
            <a:avLst/>
          </a:prstGeom>
          <a:ln>
            <a:solidFill>
              <a:schemeClr val="tx1"/>
            </a:solidFill>
          </a:ln>
          <a:effectLst>
            <a:outerShdw blurRad="292100" dist="139700" dir="2700000" algn="tl" rotWithShape="0">
              <a:srgbClr val="333333">
                <a:alpha val="65000"/>
              </a:srgbClr>
            </a:outerShdw>
          </a:effectLst>
        </p:spPr>
      </p:pic>
      <p:sp>
        <p:nvSpPr>
          <p:cNvPr id="5" name="Rectangle 4">
            <a:extLst>
              <a:ext uri="{FF2B5EF4-FFF2-40B4-BE49-F238E27FC236}">
                <a16:creationId xmlns:a16="http://schemas.microsoft.com/office/drawing/2014/main" id="{248EE051-C88C-478E-A13F-5AA65CDB0B65}"/>
              </a:ext>
            </a:extLst>
          </p:cNvPr>
          <p:cNvSpPr/>
          <p:nvPr/>
        </p:nvSpPr>
        <p:spPr>
          <a:xfrm>
            <a:off x="1692277" y="4624456"/>
            <a:ext cx="6109429" cy="369332"/>
          </a:xfrm>
          <a:prstGeom prst="rect">
            <a:avLst/>
          </a:prstGeom>
        </p:spPr>
        <p:txBody>
          <a:bodyPr wrap="none">
            <a:spAutoFit/>
          </a:bodyPr>
          <a:lstStyle/>
          <a:p>
            <a:pPr algn="ctr"/>
            <a:r>
              <a:rPr lang="en-US" b="1" dirty="0">
                <a:solidFill>
                  <a:srgbClr val="C00000"/>
                </a:solidFill>
                <a:latin typeface="Arial" panose="020B0604020202020204" pitchFamily="34" charset="0"/>
                <a:cs typeface="Arial" panose="020B0604020202020204" pitchFamily="34" charset="0"/>
              </a:rPr>
              <a:t>EXE Eliminates Excel / </a:t>
            </a:r>
            <a:r>
              <a:rPr lang="en-US" b="1" dirty="0" err="1">
                <a:solidFill>
                  <a:srgbClr val="C00000"/>
                </a:solidFill>
                <a:latin typeface="Arial" panose="020B0604020202020204" pitchFamily="34" charset="0"/>
                <a:cs typeface="Arial" panose="020B0604020202020204" pitchFamily="34" charset="0"/>
              </a:rPr>
              <a:t>VBasic</a:t>
            </a:r>
            <a:r>
              <a:rPr lang="en-US" b="1" dirty="0">
                <a:solidFill>
                  <a:srgbClr val="C00000"/>
                </a:solidFill>
                <a:latin typeface="Arial" panose="020B0604020202020204" pitchFamily="34" charset="0"/>
                <a:cs typeface="Arial" panose="020B0604020202020204" pitchFamily="34" charset="0"/>
              </a:rPr>
              <a:t> Version Setup Program</a:t>
            </a:r>
            <a:endParaRPr lang="en-US" dirty="0">
              <a:solidFill>
                <a:srgbClr val="C00000"/>
              </a:solidFill>
            </a:endParaRPr>
          </a:p>
        </p:txBody>
      </p:sp>
      <p:pic>
        <p:nvPicPr>
          <p:cNvPr id="6" name="Picture 5" descr="A picture containing drawing&#10;&#10;Description automatically generated">
            <a:extLst>
              <a:ext uri="{FF2B5EF4-FFF2-40B4-BE49-F238E27FC236}">
                <a16:creationId xmlns:a16="http://schemas.microsoft.com/office/drawing/2014/main" id="{14E7684F-8700-4AF9-BD06-71DE4A22EFAB}"/>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921487" y="1178460"/>
            <a:ext cx="750276" cy="1137845"/>
          </a:xfrm>
          <a:prstGeom prst="rect">
            <a:avLst/>
          </a:prstGeom>
        </p:spPr>
      </p:pic>
    </p:spTree>
    <p:extLst>
      <p:ext uri="{BB962C8B-B14F-4D97-AF65-F5344CB8AC3E}">
        <p14:creationId xmlns:p14="http://schemas.microsoft.com/office/powerpoint/2010/main" val="18342187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9C8AA-85C6-43F5-836C-D2F48C0866E4}"/>
              </a:ext>
            </a:extLst>
          </p:cNvPr>
          <p:cNvSpPr>
            <a:spLocks noGrp="1"/>
          </p:cNvSpPr>
          <p:nvPr>
            <p:ph type="title"/>
          </p:nvPr>
        </p:nvSpPr>
        <p:spPr/>
        <p:txBody>
          <a:bodyPr>
            <a:normAutofit/>
          </a:bodyPr>
          <a:lstStyle/>
          <a:p>
            <a:r>
              <a:rPr lang="en-US" dirty="0"/>
              <a:t>RCVC Red Circle Valve Controller</a:t>
            </a:r>
          </a:p>
        </p:txBody>
      </p:sp>
      <p:sp>
        <p:nvSpPr>
          <p:cNvPr id="4" name="Rectangle 3">
            <a:extLst>
              <a:ext uri="{FF2B5EF4-FFF2-40B4-BE49-F238E27FC236}">
                <a16:creationId xmlns:a16="http://schemas.microsoft.com/office/drawing/2014/main" id="{070D0519-2E61-409C-8094-10DAF9E8DCC7}"/>
              </a:ext>
            </a:extLst>
          </p:cNvPr>
          <p:cNvSpPr/>
          <p:nvPr/>
        </p:nvSpPr>
        <p:spPr>
          <a:xfrm>
            <a:off x="320384" y="766438"/>
            <a:ext cx="4114800" cy="3997184"/>
          </a:xfrm>
          <a:prstGeom prst="rect">
            <a:avLst/>
          </a:prstGeom>
        </p:spPr>
        <p:txBody>
          <a:bodyPr wrap="square">
            <a:spAutoFit/>
          </a:bodyPr>
          <a:lstStyle/>
          <a:p>
            <a:pPr>
              <a:lnSpc>
                <a:spcPct val="120000"/>
              </a:lnSpc>
            </a:pPr>
            <a:r>
              <a:rPr lang="en-US" sz="1600" b="1" dirty="0">
                <a:solidFill>
                  <a:srgbClr val="C00000"/>
                </a:solidFill>
                <a:latin typeface="Arial" panose="020B0604020202020204" pitchFamily="34" charset="0"/>
                <a:cs typeface="Arial" panose="020B0604020202020204" pitchFamily="34" charset="0"/>
              </a:rPr>
              <a:t>Rugged and Intelligent Valve Control with Zero Steady State Emissions for Natural Gas Control Valves</a:t>
            </a:r>
          </a:p>
          <a:p>
            <a:pPr>
              <a:lnSpc>
                <a:spcPct val="150000"/>
              </a:lnSpc>
            </a:pPr>
            <a:endParaRPr lang="en-US" sz="1200" b="1" dirty="0">
              <a:solidFill>
                <a:srgbClr val="C00000"/>
              </a:solidFill>
              <a:latin typeface="Arial" panose="020B0604020202020204" pitchFamily="34" charset="0"/>
              <a:ea typeface="Calibri" panose="020F0502020204030204" pitchFamily="34" charset="0"/>
              <a:cs typeface="Arial" panose="020B0604020202020204" pitchFamily="34" charset="0"/>
            </a:endParaRPr>
          </a:p>
          <a:p>
            <a:pPr marL="0" lvl="1" algn="just">
              <a:lnSpc>
                <a:spcPct val="150000"/>
              </a:lnSpc>
            </a:pPr>
            <a:r>
              <a:rPr lang="en-US" sz="1000" dirty="0">
                <a:latin typeface="Arial" panose="020B0604020202020204" pitchFamily="34" charset="0"/>
                <a:ea typeface="Calibri" panose="020F0502020204030204" pitchFamily="34" charset="0"/>
              </a:rPr>
              <a:t>The VRG Red Circle Valve Controller provides accurate positioning of natural gas control valves via electronic signal.  The RCVC can accept analog or discrete input signals.  The RCVC is compatible with all VRG Controls control valve actuators and may also be installed on virtually any design of pneumatic control valve actuator.  The Red Circle Control Valve features zero steady state consumption with an ability to discharge emissions to a suitable nearby pressure system.  The high-pressure capability of the RCVC system allows for efficient use of more compact pneumatic actuators.  The RCVC is equipped with the most advanced programmable control capabilities, diagnostics and operational features to ensure the highest performance and easiest integration on new or retrofit applications.</a:t>
            </a:r>
            <a:endParaRPr lang="en-US" sz="1000"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20E17B1F-2E7F-46A9-91B5-B8991D2CD86C}"/>
              </a:ext>
            </a:extLst>
          </p:cNvPr>
          <p:cNvSpPr txBox="1"/>
          <p:nvPr/>
        </p:nvSpPr>
        <p:spPr>
          <a:xfrm>
            <a:off x="4629240" y="6025896"/>
            <a:ext cx="3148605" cy="246221"/>
          </a:xfrm>
          <a:prstGeom prst="rect">
            <a:avLst/>
          </a:prstGeom>
          <a:noFill/>
        </p:spPr>
        <p:txBody>
          <a:bodyPr wrap="square" rtlCol="0">
            <a:spAutoFit/>
          </a:bodyPr>
          <a:lstStyle/>
          <a:p>
            <a:pPr algn="ctr"/>
            <a:r>
              <a:rPr lang="en-US" sz="1000" b="1" i="1" dirty="0">
                <a:latin typeface="Arial" panose="020B0604020202020204" pitchFamily="34" charset="0"/>
                <a:cs typeface="Arial" panose="020B0604020202020204" pitchFamily="34" charset="0"/>
              </a:rPr>
              <a:t>RCVC Red Circle Valve Controller</a:t>
            </a:r>
          </a:p>
        </p:txBody>
      </p:sp>
      <p:grpSp>
        <p:nvGrpSpPr>
          <p:cNvPr id="9" name="Group 8">
            <a:extLst>
              <a:ext uri="{FF2B5EF4-FFF2-40B4-BE49-F238E27FC236}">
                <a16:creationId xmlns:a16="http://schemas.microsoft.com/office/drawing/2014/main" id="{073A0F8F-BA5A-4352-851E-1BD5701FD677}"/>
              </a:ext>
            </a:extLst>
          </p:cNvPr>
          <p:cNvGrpSpPr/>
          <p:nvPr/>
        </p:nvGrpSpPr>
        <p:grpSpPr>
          <a:xfrm>
            <a:off x="6151090" y="2343395"/>
            <a:ext cx="2535710" cy="436992"/>
            <a:chOff x="3972424" y="228984"/>
            <a:chExt cx="2535710" cy="436992"/>
          </a:xfrm>
        </p:grpSpPr>
        <p:grpSp>
          <p:nvGrpSpPr>
            <p:cNvPr id="10" name="Group 9">
              <a:extLst>
                <a:ext uri="{FF2B5EF4-FFF2-40B4-BE49-F238E27FC236}">
                  <a16:creationId xmlns:a16="http://schemas.microsoft.com/office/drawing/2014/main" id="{BB04323E-FBB2-43BB-A1F4-6C50CF42FA44}"/>
                </a:ext>
              </a:extLst>
            </p:cNvPr>
            <p:cNvGrpSpPr/>
            <p:nvPr/>
          </p:nvGrpSpPr>
          <p:grpSpPr>
            <a:xfrm>
              <a:off x="5215131" y="247487"/>
              <a:ext cx="384048" cy="384048"/>
              <a:chOff x="-1253793" y="2635446"/>
              <a:chExt cx="1117092" cy="1117092"/>
            </a:xfrm>
          </p:grpSpPr>
          <p:sp>
            <p:nvSpPr>
              <p:cNvPr id="15" name="Oval 14">
                <a:extLst>
                  <a:ext uri="{FF2B5EF4-FFF2-40B4-BE49-F238E27FC236}">
                    <a16:creationId xmlns:a16="http://schemas.microsoft.com/office/drawing/2014/main" id="{9861B6E0-0DAE-44CA-B445-D3CDDFF3BB88}"/>
                  </a:ext>
                </a:extLst>
              </p:cNvPr>
              <p:cNvSpPr/>
              <p:nvPr/>
            </p:nvSpPr>
            <p:spPr>
              <a:xfrm>
                <a:off x="-1253793" y="2635446"/>
                <a:ext cx="1117092" cy="1117092"/>
              </a:xfrm>
              <a:prstGeom prst="ellipse">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F95E1C28-9E49-4287-9CFC-F67AA9A33E3A}"/>
                  </a:ext>
                </a:extLst>
              </p:cNvPr>
              <p:cNvSpPr/>
              <p:nvPr/>
            </p:nvSpPr>
            <p:spPr>
              <a:xfrm>
                <a:off x="-1165842" y="2723397"/>
                <a:ext cx="941191" cy="941191"/>
              </a:xfrm>
              <a:prstGeom prst="ellipse">
                <a:avLst/>
              </a:prstGeom>
              <a:solidFill>
                <a:srgbClr val="C00000"/>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10">
              <a:extLst>
                <a:ext uri="{FF2B5EF4-FFF2-40B4-BE49-F238E27FC236}">
                  <a16:creationId xmlns:a16="http://schemas.microsoft.com/office/drawing/2014/main" id="{153D05E0-771D-4154-BF1D-B21A23A7CE1B}"/>
                </a:ext>
              </a:extLst>
            </p:cNvPr>
            <p:cNvGrpSpPr/>
            <p:nvPr/>
          </p:nvGrpSpPr>
          <p:grpSpPr>
            <a:xfrm>
              <a:off x="3972424" y="228984"/>
              <a:ext cx="2535710" cy="436992"/>
              <a:chOff x="3972424" y="228984"/>
              <a:chExt cx="2535710" cy="436992"/>
            </a:xfrm>
          </p:grpSpPr>
          <p:sp>
            <p:nvSpPr>
              <p:cNvPr id="12" name="TextBox 11">
                <a:extLst>
                  <a:ext uri="{FF2B5EF4-FFF2-40B4-BE49-F238E27FC236}">
                    <a16:creationId xmlns:a16="http://schemas.microsoft.com/office/drawing/2014/main" id="{416B2618-F836-4790-8AF1-EBB17D5CBECA}"/>
                  </a:ext>
                </a:extLst>
              </p:cNvPr>
              <p:cNvSpPr txBox="1"/>
              <p:nvPr/>
            </p:nvSpPr>
            <p:spPr>
              <a:xfrm>
                <a:off x="3972424" y="228984"/>
                <a:ext cx="1326474" cy="369332"/>
              </a:xfrm>
              <a:prstGeom prst="rect">
                <a:avLst/>
              </a:prstGeom>
              <a:noFill/>
            </p:spPr>
            <p:txBody>
              <a:bodyPr wrap="square" rtlCol="0">
                <a:spAutoFit/>
              </a:bodyPr>
              <a:lstStyle/>
              <a:p>
                <a:pPr algn="r"/>
                <a:r>
                  <a:rPr lang="en-US" dirty="0">
                    <a:latin typeface="Segoe UI" panose="020B0502040204020203" pitchFamily="34" charset="0"/>
                    <a:cs typeface="Segoe UI" panose="020B0502040204020203" pitchFamily="34" charset="0"/>
                  </a:rPr>
                  <a:t>RED</a:t>
                </a:r>
              </a:p>
            </p:txBody>
          </p:sp>
          <p:sp>
            <p:nvSpPr>
              <p:cNvPr id="13" name="TextBox 12">
                <a:extLst>
                  <a:ext uri="{FF2B5EF4-FFF2-40B4-BE49-F238E27FC236}">
                    <a16:creationId xmlns:a16="http://schemas.microsoft.com/office/drawing/2014/main" id="{6A362E29-3BB3-4478-906B-57921D4398A3}"/>
                  </a:ext>
                </a:extLst>
              </p:cNvPr>
              <p:cNvSpPr txBox="1"/>
              <p:nvPr/>
            </p:nvSpPr>
            <p:spPr>
              <a:xfrm>
                <a:off x="5515411" y="228984"/>
                <a:ext cx="955907" cy="369332"/>
              </a:xfrm>
              <a:prstGeom prst="rect">
                <a:avLst/>
              </a:prstGeom>
              <a:noFill/>
            </p:spPr>
            <p:txBody>
              <a:bodyPr wrap="square" rtlCol="0">
                <a:spAutoFit/>
              </a:bodyPr>
              <a:lstStyle/>
              <a:p>
                <a:r>
                  <a:rPr lang="en-US" dirty="0">
                    <a:latin typeface="Segoe UI" panose="020B0502040204020203" pitchFamily="34" charset="0"/>
                    <a:cs typeface="Segoe UI" panose="020B0502040204020203" pitchFamily="34" charset="0"/>
                  </a:rPr>
                  <a:t>CIRCLE</a:t>
                </a:r>
              </a:p>
            </p:txBody>
          </p:sp>
          <p:sp>
            <p:nvSpPr>
              <p:cNvPr id="14" name="TextBox 13">
                <a:extLst>
                  <a:ext uri="{FF2B5EF4-FFF2-40B4-BE49-F238E27FC236}">
                    <a16:creationId xmlns:a16="http://schemas.microsoft.com/office/drawing/2014/main" id="{B58929E8-D645-4F98-9973-3D3CA816E413}"/>
                  </a:ext>
                </a:extLst>
              </p:cNvPr>
              <p:cNvSpPr txBox="1"/>
              <p:nvPr/>
            </p:nvSpPr>
            <p:spPr>
              <a:xfrm>
                <a:off x="5534483" y="481310"/>
                <a:ext cx="973651" cy="184666"/>
              </a:xfrm>
              <a:prstGeom prst="rect">
                <a:avLst/>
              </a:prstGeom>
              <a:noFill/>
            </p:spPr>
            <p:txBody>
              <a:bodyPr wrap="square" rtlCol="0">
                <a:spAutoFit/>
              </a:bodyPr>
              <a:lstStyle/>
              <a:p>
                <a:r>
                  <a:rPr lang="en-US" sz="600" dirty="0">
                    <a:latin typeface="Arial" panose="020B0604020202020204" pitchFamily="34" charset="0"/>
                    <a:cs typeface="Arial" panose="020B0604020202020204" pitchFamily="34" charset="0"/>
                  </a:rPr>
                  <a:t>VALVE CONTROLER</a:t>
                </a:r>
              </a:p>
            </p:txBody>
          </p:sp>
        </p:grpSp>
      </p:grpSp>
      <p:pic>
        <p:nvPicPr>
          <p:cNvPr id="18" name="Picture 17" descr="A picture containing food, room&#10;&#10;Description automatically generated">
            <a:extLst>
              <a:ext uri="{FF2B5EF4-FFF2-40B4-BE49-F238E27FC236}">
                <a16:creationId xmlns:a16="http://schemas.microsoft.com/office/drawing/2014/main" id="{E7A8D208-6EC3-4D38-A99B-7849FC5B9BFF}"/>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320992" y="4478237"/>
            <a:ext cx="1365808" cy="1384265"/>
          </a:xfrm>
          <a:prstGeom prst="rect">
            <a:avLst/>
          </a:prstGeom>
        </p:spPr>
      </p:pic>
      <p:pic>
        <p:nvPicPr>
          <p:cNvPr id="19" name="Picture 18">
            <a:extLst>
              <a:ext uri="{FF2B5EF4-FFF2-40B4-BE49-F238E27FC236}">
                <a16:creationId xmlns:a16="http://schemas.microsoft.com/office/drawing/2014/main" id="{BAB80929-38C8-4AA2-86E4-3146C27301CA}"/>
              </a:ext>
            </a:extLst>
          </p:cNvPr>
          <p:cNvPicPr>
            <a:picLocks noChangeAspect="1"/>
          </p:cNvPicPr>
          <p:nvPr/>
        </p:nvPicPr>
        <p:blipFill rotWithShape="1">
          <a:blip r:embed="rId4">
            <a:extLst>
              <a:ext uri="{28A0092B-C50C-407E-A947-70E740481C1C}">
                <a14:useLocalDpi xmlns:a14="http://schemas.microsoft.com/office/drawing/2010/main" val="0"/>
              </a:ext>
            </a:extLst>
          </a:blip>
          <a:srcRect l="37594" r="30989"/>
          <a:stretch/>
        </p:blipFill>
        <p:spPr>
          <a:xfrm>
            <a:off x="4281014" y="0"/>
            <a:ext cx="3586306" cy="6420454"/>
          </a:xfrm>
          <a:prstGeom prst="rect">
            <a:avLst/>
          </a:prstGeom>
        </p:spPr>
      </p:pic>
    </p:spTree>
    <p:extLst>
      <p:ext uri="{BB962C8B-B14F-4D97-AF65-F5344CB8AC3E}">
        <p14:creationId xmlns:p14="http://schemas.microsoft.com/office/powerpoint/2010/main" val="11704392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9C8AA-85C6-43F5-836C-D2F48C0866E4}"/>
              </a:ext>
            </a:extLst>
          </p:cNvPr>
          <p:cNvSpPr>
            <a:spLocks noGrp="1"/>
          </p:cNvSpPr>
          <p:nvPr>
            <p:ph type="title"/>
          </p:nvPr>
        </p:nvSpPr>
        <p:spPr/>
        <p:txBody>
          <a:bodyPr>
            <a:normAutofit/>
          </a:bodyPr>
          <a:lstStyle/>
          <a:p>
            <a:r>
              <a:rPr lang="en-US" dirty="0"/>
              <a:t>RCVC – New Flexible Cable for Electrical Connections</a:t>
            </a:r>
          </a:p>
        </p:txBody>
      </p:sp>
      <p:sp>
        <p:nvSpPr>
          <p:cNvPr id="3" name="Rectangle 2">
            <a:extLst>
              <a:ext uri="{FF2B5EF4-FFF2-40B4-BE49-F238E27FC236}">
                <a16:creationId xmlns:a16="http://schemas.microsoft.com/office/drawing/2014/main" id="{6EEAF84D-B592-4438-ACAD-6F90B72728B7}"/>
              </a:ext>
            </a:extLst>
          </p:cNvPr>
          <p:cNvSpPr/>
          <p:nvPr/>
        </p:nvSpPr>
        <p:spPr>
          <a:xfrm>
            <a:off x="220980" y="676163"/>
            <a:ext cx="4091044" cy="2800767"/>
          </a:xfrm>
          <a:prstGeom prst="rect">
            <a:avLst/>
          </a:prstGeom>
        </p:spPr>
        <p:txBody>
          <a:bodyPr wrap="square">
            <a:spAutoFit/>
          </a:bodyPr>
          <a:lstStyle/>
          <a:p>
            <a:pPr marL="285750" indent="-285750">
              <a:spcBef>
                <a:spcPts val="600"/>
              </a:spcBef>
              <a:spcAft>
                <a:spcPts val="600"/>
              </a:spcAft>
              <a:buFont typeface="Arial" panose="020B0604020202020204" pitchFamily="34" charset="0"/>
              <a:buChar char="•"/>
            </a:pPr>
            <a:r>
              <a:rPr lang="en-US" sz="1600" b="1" dirty="0">
                <a:latin typeface="Arial" panose="020B0604020202020204" pitchFamily="34" charset="0"/>
                <a:cs typeface="Arial" panose="020B0604020202020204" pitchFamily="34" charset="0"/>
              </a:rPr>
              <a:t>Class 1 Div. 1 Explosion Proof</a:t>
            </a:r>
          </a:p>
          <a:p>
            <a:pPr marL="285750" indent="-285750">
              <a:spcBef>
                <a:spcPts val="600"/>
              </a:spcBef>
              <a:spcAft>
                <a:spcPts val="600"/>
              </a:spcAft>
              <a:buFont typeface="Arial" panose="020B0604020202020204" pitchFamily="34" charset="0"/>
              <a:buChar char="•"/>
            </a:pPr>
            <a:r>
              <a:rPr lang="en-US" sz="1600" b="1" dirty="0">
                <a:latin typeface="Arial" panose="020B0604020202020204" pitchFamily="34" charset="0"/>
                <a:cs typeface="Arial" panose="020B0604020202020204" pitchFamily="34" charset="0"/>
              </a:rPr>
              <a:t>One Size Fits All Electrical Cable</a:t>
            </a:r>
          </a:p>
          <a:p>
            <a:pPr marL="285750" indent="-285750">
              <a:spcBef>
                <a:spcPts val="600"/>
              </a:spcBef>
              <a:spcAft>
                <a:spcPts val="600"/>
              </a:spcAft>
              <a:buFont typeface="Arial" panose="020B0604020202020204" pitchFamily="34" charset="0"/>
              <a:buChar char="•"/>
            </a:pPr>
            <a:r>
              <a:rPr lang="en-US" sz="1600" b="1" dirty="0">
                <a:latin typeface="Arial" panose="020B0604020202020204" pitchFamily="34" charset="0"/>
                <a:cs typeface="Arial" panose="020B0604020202020204" pitchFamily="34" charset="0"/>
              </a:rPr>
              <a:t>Connect RCVC to Solenoid(s)</a:t>
            </a:r>
          </a:p>
          <a:p>
            <a:pPr marL="285750" indent="-285750">
              <a:spcBef>
                <a:spcPts val="600"/>
              </a:spcBef>
              <a:spcAft>
                <a:spcPts val="600"/>
              </a:spcAft>
              <a:buFont typeface="Arial" panose="020B0604020202020204" pitchFamily="34" charset="0"/>
              <a:buChar char="•"/>
            </a:pPr>
            <a:r>
              <a:rPr lang="en-US" sz="1600" b="1" dirty="0">
                <a:latin typeface="Arial" panose="020B0604020202020204" pitchFamily="34" charset="0"/>
                <a:cs typeface="Arial" panose="020B0604020202020204" pitchFamily="34" charset="0"/>
              </a:rPr>
              <a:t>Connect RCVC to Balluff Transmitter</a:t>
            </a:r>
          </a:p>
          <a:p>
            <a:pPr marL="285750" indent="-285750">
              <a:spcBef>
                <a:spcPts val="600"/>
              </a:spcBef>
              <a:spcAft>
                <a:spcPts val="600"/>
              </a:spcAft>
              <a:buFont typeface="Arial" panose="020B0604020202020204" pitchFamily="34" charset="0"/>
              <a:buChar char="•"/>
            </a:pPr>
            <a:r>
              <a:rPr lang="en-US" sz="1600" b="1" dirty="0">
                <a:latin typeface="Arial" panose="020B0604020202020204" pitchFamily="34" charset="0"/>
                <a:cs typeface="Arial" panose="020B0604020202020204" pitchFamily="34" charset="0"/>
              </a:rPr>
              <a:t>Eliminates Rigid Ex Proof Conduit</a:t>
            </a:r>
          </a:p>
          <a:p>
            <a:pPr marL="285750" indent="-285750">
              <a:spcBef>
                <a:spcPts val="600"/>
              </a:spcBef>
              <a:spcAft>
                <a:spcPts val="600"/>
              </a:spcAft>
              <a:buFont typeface="Arial" panose="020B0604020202020204" pitchFamily="34" charset="0"/>
              <a:buChar char="•"/>
            </a:pPr>
            <a:r>
              <a:rPr lang="en-US" sz="1600" b="1" dirty="0">
                <a:latin typeface="Arial" panose="020B0604020202020204" pitchFamily="34" charset="0"/>
                <a:cs typeface="Arial" panose="020B0604020202020204" pitchFamily="34" charset="0"/>
              </a:rPr>
              <a:t>Efficient and Clean Installation</a:t>
            </a:r>
          </a:p>
          <a:p>
            <a:pPr marL="285750" indent="-285750">
              <a:spcBef>
                <a:spcPts val="600"/>
              </a:spcBef>
              <a:spcAft>
                <a:spcPts val="600"/>
              </a:spcAft>
              <a:buFont typeface="Arial" panose="020B0604020202020204" pitchFamily="34" charset="0"/>
              <a:buChar char="•"/>
            </a:pPr>
            <a:r>
              <a:rPr lang="en-US" sz="1600" b="1" dirty="0">
                <a:latin typeface="Arial" panose="020B0604020202020204" pitchFamily="34" charset="0"/>
                <a:cs typeface="Arial" panose="020B0604020202020204" pitchFamily="34" charset="0"/>
              </a:rPr>
              <a:t>Perfect for Retrofit Installations</a:t>
            </a:r>
          </a:p>
        </p:txBody>
      </p:sp>
      <p:pic>
        <p:nvPicPr>
          <p:cNvPr id="4" name="Picture 3" descr="A close up of a device&#10;&#10;Description automatically generated">
            <a:extLst>
              <a:ext uri="{FF2B5EF4-FFF2-40B4-BE49-F238E27FC236}">
                <a16:creationId xmlns:a16="http://schemas.microsoft.com/office/drawing/2014/main" id="{1E4AA096-87DF-464F-95F0-75BDC643E5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4277398" y="1291926"/>
            <a:ext cx="4926105" cy="3694579"/>
          </a:xfrm>
          <a:prstGeom prst="rect">
            <a:avLst/>
          </a:prstGeom>
        </p:spPr>
      </p:pic>
    </p:spTree>
    <p:extLst>
      <p:ext uri="{BB962C8B-B14F-4D97-AF65-F5344CB8AC3E}">
        <p14:creationId xmlns:p14="http://schemas.microsoft.com/office/powerpoint/2010/main" val="9130922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9C8AA-85C6-43F5-836C-D2F48C0866E4}"/>
              </a:ext>
            </a:extLst>
          </p:cNvPr>
          <p:cNvSpPr>
            <a:spLocks noGrp="1"/>
          </p:cNvSpPr>
          <p:nvPr>
            <p:ph type="title"/>
          </p:nvPr>
        </p:nvSpPr>
        <p:spPr/>
        <p:txBody>
          <a:bodyPr>
            <a:normAutofit/>
          </a:bodyPr>
          <a:lstStyle/>
          <a:p>
            <a:r>
              <a:rPr lang="en-US" dirty="0"/>
              <a:t>RCVC New Program Interface – Under Development</a:t>
            </a:r>
          </a:p>
        </p:txBody>
      </p:sp>
      <p:pic>
        <p:nvPicPr>
          <p:cNvPr id="5" name="Picture 4" descr="A screenshot of a cell phone&#10;&#10;Description automatically generated">
            <a:extLst>
              <a:ext uri="{FF2B5EF4-FFF2-40B4-BE49-F238E27FC236}">
                <a16:creationId xmlns:a16="http://schemas.microsoft.com/office/drawing/2014/main" id="{C77E9BCC-6141-4CE1-ABE1-E4E5B79F73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588" y="974212"/>
            <a:ext cx="8486093" cy="2115955"/>
          </a:xfrm>
          <a:prstGeom prst="rect">
            <a:avLst/>
          </a:prstGeom>
          <a:ln>
            <a:solidFill>
              <a:schemeClr val="tx1"/>
            </a:solidFill>
          </a:ln>
          <a:effectLst>
            <a:outerShdw blurRad="50800" dist="38100" dir="5400000" algn="t" rotWithShape="0">
              <a:prstClr val="black">
                <a:alpha val="40000"/>
              </a:prstClr>
            </a:outerShdw>
          </a:effectLst>
        </p:spPr>
      </p:pic>
      <p:pic>
        <p:nvPicPr>
          <p:cNvPr id="7" name="Picture 6" descr="A screenshot of a cell phone&#10;&#10;Description automatically generated">
            <a:extLst>
              <a:ext uri="{FF2B5EF4-FFF2-40B4-BE49-F238E27FC236}">
                <a16:creationId xmlns:a16="http://schemas.microsoft.com/office/drawing/2014/main" id="{F08C43BC-D981-4AA9-BD17-3E894239D3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1588" y="3619880"/>
            <a:ext cx="8560824" cy="1950340"/>
          </a:xfrm>
          <a:prstGeom prst="rect">
            <a:avLst/>
          </a:prstGeom>
          <a:ln>
            <a:solidFill>
              <a:schemeClr val="tx1"/>
            </a:solidFill>
          </a:ln>
          <a:effectLst>
            <a:outerShdw blurRad="50800" dist="38100" dir="5400000" algn="t" rotWithShape="0">
              <a:prstClr val="black">
                <a:alpha val="40000"/>
              </a:prstClr>
            </a:outerShdw>
          </a:effectLst>
        </p:spPr>
      </p:pic>
      <p:sp>
        <p:nvSpPr>
          <p:cNvPr id="8" name="TextBox 7">
            <a:extLst>
              <a:ext uri="{FF2B5EF4-FFF2-40B4-BE49-F238E27FC236}">
                <a16:creationId xmlns:a16="http://schemas.microsoft.com/office/drawing/2014/main" id="{36280352-A368-4001-9B32-9414995120AB}"/>
              </a:ext>
            </a:extLst>
          </p:cNvPr>
          <p:cNvSpPr txBox="1"/>
          <p:nvPr/>
        </p:nvSpPr>
        <p:spPr>
          <a:xfrm>
            <a:off x="213360" y="635658"/>
            <a:ext cx="2187587" cy="338554"/>
          </a:xfrm>
          <a:prstGeom prst="rect">
            <a:avLst/>
          </a:prstGeom>
          <a:noFill/>
        </p:spPr>
        <p:txBody>
          <a:bodyPr wrap="none" rtlCol="0">
            <a:spAutoFit/>
          </a:bodyPr>
          <a:lstStyle/>
          <a:p>
            <a:r>
              <a:rPr lang="en-US" sz="1600" b="1" dirty="0">
                <a:solidFill>
                  <a:srgbClr val="C00000"/>
                </a:solidFill>
                <a:latin typeface="Arial" panose="020B0604020202020204" pitchFamily="34" charset="0"/>
                <a:cs typeface="Arial" panose="020B0604020202020204" pitchFamily="34" charset="0"/>
              </a:rPr>
              <a:t>Auto Calibration Tab</a:t>
            </a:r>
          </a:p>
        </p:txBody>
      </p:sp>
      <p:sp>
        <p:nvSpPr>
          <p:cNvPr id="9" name="TextBox 8">
            <a:extLst>
              <a:ext uri="{FF2B5EF4-FFF2-40B4-BE49-F238E27FC236}">
                <a16:creationId xmlns:a16="http://schemas.microsoft.com/office/drawing/2014/main" id="{81453F78-8035-4BFF-8C78-84B29E4F7DFF}"/>
              </a:ext>
            </a:extLst>
          </p:cNvPr>
          <p:cNvSpPr txBox="1"/>
          <p:nvPr/>
        </p:nvSpPr>
        <p:spPr>
          <a:xfrm>
            <a:off x="291588" y="3275730"/>
            <a:ext cx="1581651" cy="338554"/>
          </a:xfrm>
          <a:prstGeom prst="rect">
            <a:avLst/>
          </a:prstGeom>
          <a:noFill/>
        </p:spPr>
        <p:txBody>
          <a:bodyPr wrap="none" rtlCol="0">
            <a:spAutoFit/>
          </a:bodyPr>
          <a:lstStyle/>
          <a:p>
            <a:r>
              <a:rPr lang="en-US" sz="1600" b="1" dirty="0">
                <a:solidFill>
                  <a:srgbClr val="C00000"/>
                </a:solidFill>
                <a:latin typeface="Arial" panose="020B0604020202020204" pitchFamily="34" charset="0"/>
                <a:cs typeface="Arial" panose="020B0604020202020204" pitchFamily="34" charset="0"/>
              </a:rPr>
              <a:t>Event Log Tab</a:t>
            </a:r>
          </a:p>
        </p:txBody>
      </p:sp>
    </p:spTree>
    <p:extLst>
      <p:ext uri="{BB962C8B-B14F-4D97-AF65-F5344CB8AC3E}">
        <p14:creationId xmlns:p14="http://schemas.microsoft.com/office/powerpoint/2010/main" val="20998772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9C8AA-85C6-43F5-836C-D2F48C0866E4}"/>
              </a:ext>
            </a:extLst>
          </p:cNvPr>
          <p:cNvSpPr>
            <a:spLocks noGrp="1"/>
          </p:cNvSpPr>
          <p:nvPr>
            <p:ph type="title"/>
          </p:nvPr>
        </p:nvSpPr>
        <p:spPr/>
        <p:txBody>
          <a:bodyPr>
            <a:normAutofit/>
          </a:bodyPr>
          <a:lstStyle/>
          <a:p>
            <a:r>
              <a:rPr lang="en-US" dirty="0"/>
              <a:t>RCVC New Program Interface – Under Development</a:t>
            </a:r>
          </a:p>
        </p:txBody>
      </p:sp>
      <p:pic>
        <p:nvPicPr>
          <p:cNvPr id="4" name="Picture 3" descr="A screenshot of a cell phone&#10;&#10;Description automatically generated">
            <a:extLst>
              <a:ext uri="{FF2B5EF4-FFF2-40B4-BE49-F238E27FC236}">
                <a16:creationId xmlns:a16="http://schemas.microsoft.com/office/drawing/2014/main" id="{A1DC40AF-E436-4416-A5DD-58AAB0C76F7F}"/>
              </a:ext>
            </a:extLst>
          </p:cNvPr>
          <p:cNvPicPr>
            <a:picLocks noChangeAspect="1"/>
          </p:cNvPicPr>
          <p:nvPr/>
        </p:nvPicPr>
        <p:blipFill rotWithShape="1">
          <a:blip r:embed="rId2">
            <a:extLst>
              <a:ext uri="{28A0092B-C50C-407E-A947-70E740481C1C}">
                <a14:useLocalDpi xmlns:a14="http://schemas.microsoft.com/office/drawing/2010/main" val="0"/>
              </a:ext>
            </a:extLst>
          </a:blip>
          <a:srcRect b="9509"/>
          <a:stretch/>
        </p:blipFill>
        <p:spPr>
          <a:xfrm>
            <a:off x="243841" y="876402"/>
            <a:ext cx="8336278" cy="3041141"/>
          </a:xfrm>
          <a:prstGeom prst="rect">
            <a:avLst/>
          </a:prstGeom>
          <a:ln>
            <a:solidFill>
              <a:schemeClr val="tx1"/>
            </a:solidFill>
          </a:ln>
          <a:effectLst>
            <a:outerShdw blurRad="50800" dist="38100" dir="5400000" algn="t" rotWithShape="0">
              <a:prstClr val="black">
                <a:alpha val="40000"/>
              </a:prstClr>
            </a:outerShdw>
          </a:effectLst>
        </p:spPr>
      </p:pic>
      <p:pic>
        <p:nvPicPr>
          <p:cNvPr id="8" name="Picture 7" descr="A screenshot of a cell phone&#10;&#10;Description automatically generated">
            <a:extLst>
              <a:ext uri="{FF2B5EF4-FFF2-40B4-BE49-F238E27FC236}">
                <a16:creationId xmlns:a16="http://schemas.microsoft.com/office/drawing/2014/main" id="{A4AA95B3-8A2D-45D6-8B78-05006B4018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841" y="4349445"/>
            <a:ext cx="8336278" cy="1866591"/>
          </a:xfrm>
          <a:prstGeom prst="rect">
            <a:avLst/>
          </a:prstGeom>
          <a:ln>
            <a:solidFill>
              <a:schemeClr val="tx1"/>
            </a:solidFill>
          </a:ln>
          <a:effectLst>
            <a:outerShdw blurRad="50800" dist="38100" dir="5400000" algn="t" rotWithShape="0">
              <a:prstClr val="black">
                <a:alpha val="40000"/>
              </a:prstClr>
            </a:outerShdw>
          </a:effectLst>
        </p:spPr>
      </p:pic>
      <p:sp>
        <p:nvSpPr>
          <p:cNvPr id="9" name="TextBox 8">
            <a:extLst>
              <a:ext uri="{FF2B5EF4-FFF2-40B4-BE49-F238E27FC236}">
                <a16:creationId xmlns:a16="http://schemas.microsoft.com/office/drawing/2014/main" id="{B4113D37-CC0D-4E35-B7D7-55A0033CA1CA}"/>
              </a:ext>
            </a:extLst>
          </p:cNvPr>
          <p:cNvSpPr txBox="1"/>
          <p:nvPr/>
        </p:nvSpPr>
        <p:spPr>
          <a:xfrm>
            <a:off x="144780" y="491174"/>
            <a:ext cx="1650580" cy="338554"/>
          </a:xfrm>
          <a:prstGeom prst="rect">
            <a:avLst/>
          </a:prstGeom>
          <a:noFill/>
        </p:spPr>
        <p:txBody>
          <a:bodyPr wrap="none" rtlCol="0">
            <a:spAutoFit/>
          </a:bodyPr>
          <a:lstStyle/>
          <a:p>
            <a:r>
              <a:rPr lang="en-US" sz="1600" b="1" dirty="0">
                <a:solidFill>
                  <a:srgbClr val="C00000"/>
                </a:solidFill>
                <a:latin typeface="Arial" panose="020B0604020202020204" pitchFamily="34" charset="0"/>
                <a:cs typeface="Arial" panose="020B0604020202020204" pitchFamily="34" charset="0"/>
              </a:rPr>
              <a:t>Equipment Tab</a:t>
            </a:r>
          </a:p>
        </p:txBody>
      </p:sp>
      <p:sp>
        <p:nvSpPr>
          <p:cNvPr id="10" name="TextBox 9">
            <a:extLst>
              <a:ext uri="{FF2B5EF4-FFF2-40B4-BE49-F238E27FC236}">
                <a16:creationId xmlns:a16="http://schemas.microsoft.com/office/drawing/2014/main" id="{19127019-C670-4720-909C-0F47F4216DDC}"/>
              </a:ext>
            </a:extLst>
          </p:cNvPr>
          <p:cNvSpPr txBox="1"/>
          <p:nvPr/>
        </p:nvSpPr>
        <p:spPr>
          <a:xfrm>
            <a:off x="243841" y="3964217"/>
            <a:ext cx="3420295" cy="338554"/>
          </a:xfrm>
          <a:prstGeom prst="rect">
            <a:avLst/>
          </a:prstGeom>
          <a:noFill/>
        </p:spPr>
        <p:txBody>
          <a:bodyPr wrap="none" rtlCol="0">
            <a:spAutoFit/>
          </a:bodyPr>
          <a:lstStyle/>
          <a:p>
            <a:r>
              <a:rPr lang="en-US" sz="1600" b="1" dirty="0">
                <a:solidFill>
                  <a:srgbClr val="C00000"/>
                </a:solidFill>
                <a:latin typeface="Arial" panose="020B0604020202020204" pitchFamily="34" charset="0"/>
                <a:cs typeface="Arial" panose="020B0604020202020204" pitchFamily="34" charset="0"/>
              </a:rPr>
              <a:t>New RCVC “IO” </a:t>
            </a:r>
            <a:r>
              <a:rPr lang="en-US" sz="1600" b="1" dirty="0" err="1">
                <a:solidFill>
                  <a:srgbClr val="C00000"/>
                </a:solidFill>
                <a:latin typeface="Arial" panose="020B0604020202020204" pitchFamily="34" charset="0"/>
                <a:cs typeface="Arial" panose="020B0604020202020204" pitchFamily="34" charset="0"/>
              </a:rPr>
              <a:t>Input/Output</a:t>
            </a:r>
            <a:r>
              <a:rPr lang="en-US" sz="1600" b="1" dirty="0">
                <a:solidFill>
                  <a:srgbClr val="C00000"/>
                </a:solidFill>
                <a:latin typeface="Arial" panose="020B0604020202020204" pitchFamily="34" charset="0"/>
                <a:cs typeface="Arial" panose="020B0604020202020204" pitchFamily="34" charset="0"/>
              </a:rPr>
              <a:t> Tab</a:t>
            </a:r>
          </a:p>
        </p:txBody>
      </p:sp>
    </p:spTree>
    <p:extLst>
      <p:ext uri="{BB962C8B-B14F-4D97-AF65-F5344CB8AC3E}">
        <p14:creationId xmlns:p14="http://schemas.microsoft.com/office/powerpoint/2010/main" val="32982693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9C8AA-85C6-43F5-836C-D2F48C0866E4}"/>
              </a:ext>
            </a:extLst>
          </p:cNvPr>
          <p:cNvSpPr>
            <a:spLocks noGrp="1"/>
          </p:cNvSpPr>
          <p:nvPr>
            <p:ph type="title"/>
          </p:nvPr>
        </p:nvSpPr>
        <p:spPr/>
        <p:txBody>
          <a:bodyPr>
            <a:normAutofit/>
          </a:bodyPr>
          <a:lstStyle/>
          <a:p>
            <a:r>
              <a:rPr lang="en-US" dirty="0"/>
              <a:t>RCVC Application – Kinder Morgan – Rye NY Meter Station FCV</a:t>
            </a:r>
          </a:p>
        </p:txBody>
      </p:sp>
      <p:pic>
        <p:nvPicPr>
          <p:cNvPr id="4" name="Picture 3" descr="A picture containing outdoor, grass, building, ground&#10;&#10;Description generated with very high confidence">
            <a:extLst>
              <a:ext uri="{FF2B5EF4-FFF2-40B4-BE49-F238E27FC236}">
                <a16:creationId xmlns:a16="http://schemas.microsoft.com/office/drawing/2014/main" id="{0ED804A2-D1B4-49C8-BA9D-6DFF9EF96079}"/>
              </a:ext>
            </a:extLst>
          </p:cNvPr>
          <p:cNvPicPr/>
          <p:nvPr/>
        </p:nvPicPr>
        <p:blipFill>
          <a:blip r:embed="rId2">
            <a:extLst>
              <a:ext uri="{28A0092B-C50C-407E-A947-70E740481C1C}">
                <a14:useLocalDpi xmlns:a14="http://schemas.microsoft.com/office/drawing/2010/main" val="0"/>
              </a:ext>
            </a:extLst>
          </a:blip>
          <a:stretch>
            <a:fillRect/>
          </a:stretch>
        </p:blipFill>
        <p:spPr>
          <a:xfrm>
            <a:off x="663091" y="625641"/>
            <a:ext cx="3914776" cy="5219702"/>
          </a:xfrm>
          <a:prstGeom prst="rect">
            <a:avLst/>
          </a:prstGeom>
        </p:spPr>
      </p:pic>
      <p:pic>
        <p:nvPicPr>
          <p:cNvPr id="5" name="Picture 4" descr="A picture containing grass, fence, outdoor, ground&#10;&#10;Description generated with very high confidence">
            <a:extLst>
              <a:ext uri="{FF2B5EF4-FFF2-40B4-BE49-F238E27FC236}">
                <a16:creationId xmlns:a16="http://schemas.microsoft.com/office/drawing/2014/main" id="{177DA96E-DC08-4404-A9C5-722D97225663}"/>
              </a:ext>
            </a:extLst>
          </p:cNvPr>
          <p:cNvPicPr/>
          <p:nvPr/>
        </p:nvPicPr>
        <p:blipFill>
          <a:blip r:embed="rId3">
            <a:extLst>
              <a:ext uri="{28A0092B-C50C-407E-A947-70E740481C1C}">
                <a14:useLocalDpi xmlns:a14="http://schemas.microsoft.com/office/drawing/2010/main" val="0"/>
              </a:ext>
            </a:extLst>
          </a:blip>
          <a:stretch>
            <a:fillRect/>
          </a:stretch>
        </p:blipFill>
        <p:spPr>
          <a:xfrm>
            <a:off x="4677878" y="625638"/>
            <a:ext cx="3914777" cy="5219703"/>
          </a:xfrm>
          <a:prstGeom prst="rect">
            <a:avLst/>
          </a:prstGeom>
        </p:spPr>
      </p:pic>
      <p:sp>
        <p:nvSpPr>
          <p:cNvPr id="6" name="TextBox 5">
            <a:extLst>
              <a:ext uri="{FF2B5EF4-FFF2-40B4-BE49-F238E27FC236}">
                <a16:creationId xmlns:a16="http://schemas.microsoft.com/office/drawing/2014/main" id="{322F2C9E-7F74-4339-8C60-128572591551}"/>
              </a:ext>
            </a:extLst>
          </p:cNvPr>
          <p:cNvSpPr txBox="1"/>
          <p:nvPr/>
        </p:nvSpPr>
        <p:spPr>
          <a:xfrm>
            <a:off x="662430" y="5496113"/>
            <a:ext cx="3914777" cy="276999"/>
          </a:xfrm>
          <a:prstGeom prst="rect">
            <a:avLst/>
          </a:prstGeom>
          <a:noFill/>
        </p:spPr>
        <p:txBody>
          <a:bodyPr wrap="square" rtlCol="0">
            <a:spAutoFit/>
          </a:bodyPr>
          <a:lstStyle/>
          <a:p>
            <a:pPr algn="ctr"/>
            <a:r>
              <a:rPr lang="en-US" sz="1200" b="1" dirty="0">
                <a:solidFill>
                  <a:schemeClr val="bg1"/>
                </a:solidFill>
                <a:effectLst>
                  <a:outerShdw blurRad="50800" dist="38100" dir="8100000" algn="tr" rotWithShape="0">
                    <a:prstClr val="black">
                      <a:alpha val="40000"/>
                    </a:prstClr>
                  </a:outerShdw>
                </a:effectLst>
                <a:latin typeface="Arial" panose="020B0604020202020204" pitchFamily="34" charset="0"/>
                <a:cs typeface="Arial" panose="020B0604020202020204" pitchFamily="34" charset="0"/>
              </a:rPr>
              <a:t>Direct Mount / Double Acting</a:t>
            </a:r>
          </a:p>
        </p:txBody>
      </p:sp>
      <p:sp>
        <p:nvSpPr>
          <p:cNvPr id="7" name="TextBox 6">
            <a:extLst>
              <a:ext uri="{FF2B5EF4-FFF2-40B4-BE49-F238E27FC236}">
                <a16:creationId xmlns:a16="http://schemas.microsoft.com/office/drawing/2014/main" id="{5916921F-8DC0-4EED-BC43-D55009EF4FE4}"/>
              </a:ext>
            </a:extLst>
          </p:cNvPr>
          <p:cNvSpPr txBox="1"/>
          <p:nvPr/>
        </p:nvSpPr>
        <p:spPr>
          <a:xfrm>
            <a:off x="4777892" y="5496113"/>
            <a:ext cx="3914777" cy="276999"/>
          </a:xfrm>
          <a:prstGeom prst="rect">
            <a:avLst/>
          </a:prstGeom>
          <a:noFill/>
        </p:spPr>
        <p:txBody>
          <a:bodyPr wrap="square" rtlCol="0">
            <a:spAutoFit/>
          </a:bodyPr>
          <a:lstStyle/>
          <a:p>
            <a:pPr algn="ctr"/>
            <a:r>
              <a:rPr lang="en-US" sz="1200" b="1" dirty="0">
                <a:solidFill>
                  <a:schemeClr val="bg1"/>
                </a:solidFill>
                <a:effectLst>
                  <a:outerShdw blurRad="50800" dist="38100" dir="8100000" algn="tr" rotWithShape="0">
                    <a:prstClr val="black">
                      <a:alpha val="40000"/>
                    </a:prstClr>
                  </a:outerShdw>
                </a:effectLst>
                <a:latin typeface="Arial" panose="020B0604020202020204" pitchFamily="34" charset="0"/>
                <a:cs typeface="Arial" panose="020B0604020202020204" pitchFamily="34" charset="0"/>
              </a:rPr>
              <a:t>Below Ground Control Valve</a:t>
            </a:r>
          </a:p>
        </p:txBody>
      </p:sp>
    </p:spTree>
    <p:extLst>
      <p:ext uri="{BB962C8B-B14F-4D97-AF65-F5344CB8AC3E}">
        <p14:creationId xmlns:p14="http://schemas.microsoft.com/office/powerpoint/2010/main" val="38996894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9C8AA-85C6-43F5-836C-D2F48C0866E4}"/>
              </a:ext>
            </a:extLst>
          </p:cNvPr>
          <p:cNvSpPr>
            <a:spLocks noGrp="1"/>
          </p:cNvSpPr>
          <p:nvPr>
            <p:ph type="title"/>
          </p:nvPr>
        </p:nvSpPr>
        <p:spPr/>
        <p:txBody>
          <a:bodyPr>
            <a:normAutofit/>
          </a:bodyPr>
          <a:lstStyle/>
          <a:p>
            <a:r>
              <a:rPr lang="en-US" dirty="0"/>
              <a:t>RCVC Application – SSCGP VPC 1</a:t>
            </a:r>
            <a:r>
              <a:rPr lang="en-US" baseline="30000" dirty="0"/>
              <a:t>st</a:t>
            </a:r>
            <a:r>
              <a:rPr lang="en-US" dirty="0"/>
              <a:t> Stage Cut w RCVC Flow Control</a:t>
            </a:r>
          </a:p>
        </p:txBody>
      </p:sp>
      <p:pic>
        <p:nvPicPr>
          <p:cNvPr id="3" name="Picture 2">
            <a:extLst>
              <a:ext uri="{FF2B5EF4-FFF2-40B4-BE49-F238E27FC236}">
                <a16:creationId xmlns:a16="http://schemas.microsoft.com/office/drawing/2014/main" id="{2FED06BF-C480-438B-8BD8-823C44FECCD3}"/>
              </a:ext>
            </a:extLst>
          </p:cNvPr>
          <p:cNvPicPr>
            <a:picLocks noChangeAspect="1"/>
          </p:cNvPicPr>
          <p:nvPr/>
        </p:nvPicPr>
        <p:blipFill>
          <a:blip r:embed="rId2"/>
          <a:stretch>
            <a:fillRect/>
          </a:stretch>
        </p:blipFill>
        <p:spPr>
          <a:xfrm>
            <a:off x="0" y="749300"/>
            <a:ext cx="9144000" cy="4445000"/>
          </a:xfrm>
          <a:prstGeom prst="rect">
            <a:avLst/>
          </a:prstGeom>
        </p:spPr>
      </p:pic>
      <p:sp>
        <p:nvSpPr>
          <p:cNvPr id="8" name="Arrow: Left 7">
            <a:extLst>
              <a:ext uri="{FF2B5EF4-FFF2-40B4-BE49-F238E27FC236}">
                <a16:creationId xmlns:a16="http://schemas.microsoft.com/office/drawing/2014/main" id="{CAF5740E-3AC5-4B92-99C0-C041110C54B6}"/>
              </a:ext>
            </a:extLst>
          </p:cNvPr>
          <p:cNvSpPr/>
          <p:nvPr/>
        </p:nvSpPr>
        <p:spPr>
          <a:xfrm rot="722401">
            <a:off x="2241425" y="2970778"/>
            <a:ext cx="1132882" cy="582706"/>
          </a:xfrm>
          <a:prstGeom prst="lef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DF1F2591-294D-455A-8AB3-4C2954006B2A}"/>
              </a:ext>
            </a:extLst>
          </p:cNvPr>
          <p:cNvSpPr txBox="1"/>
          <p:nvPr/>
        </p:nvSpPr>
        <p:spPr>
          <a:xfrm>
            <a:off x="8256493" y="4294094"/>
            <a:ext cx="561372" cy="461665"/>
          </a:xfrm>
          <a:prstGeom prst="rect">
            <a:avLst/>
          </a:prstGeom>
          <a:noFill/>
        </p:spPr>
        <p:txBody>
          <a:bodyPr wrap="none" rtlCol="0">
            <a:spAutoFit/>
          </a:bodyPr>
          <a:lstStyle/>
          <a:p>
            <a:r>
              <a:rPr lang="en-US" sz="2400" b="1" dirty="0">
                <a:solidFill>
                  <a:srgbClr val="C00000"/>
                </a:solidFill>
                <a:latin typeface="Arial" panose="020B0604020202020204" pitchFamily="34" charset="0"/>
                <a:cs typeface="Arial" panose="020B0604020202020204" pitchFamily="34" charset="0"/>
              </a:rPr>
              <a:t>P1</a:t>
            </a:r>
          </a:p>
        </p:txBody>
      </p:sp>
      <p:sp>
        <p:nvSpPr>
          <p:cNvPr id="10" name="TextBox 9">
            <a:extLst>
              <a:ext uri="{FF2B5EF4-FFF2-40B4-BE49-F238E27FC236}">
                <a16:creationId xmlns:a16="http://schemas.microsoft.com/office/drawing/2014/main" id="{9FBA1B1E-FFF2-4F04-826B-A03B9F62D0DF}"/>
              </a:ext>
            </a:extLst>
          </p:cNvPr>
          <p:cNvSpPr txBox="1"/>
          <p:nvPr/>
        </p:nvSpPr>
        <p:spPr>
          <a:xfrm>
            <a:off x="1631738" y="2800466"/>
            <a:ext cx="474810" cy="461665"/>
          </a:xfrm>
          <a:prstGeom prst="rect">
            <a:avLst/>
          </a:prstGeom>
          <a:noFill/>
        </p:spPr>
        <p:txBody>
          <a:bodyPr wrap="none" rtlCol="0">
            <a:spAutoFit/>
          </a:bodyPr>
          <a:lstStyle/>
          <a:p>
            <a:r>
              <a:rPr lang="en-US" sz="2400" b="1" dirty="0">
                <a:solidFill>
                  <a:srgbClr val="C00000"/>
                </a:solidFill>
                <a:latin typeface="Arial" panose="020B0604020202020204" pitchFamily="34" charset="0"/>
                <a:cs typeface="Arial" panose="020B0604020202020204" pitchFamily="34" charset="0"/>
              </a:rPr>
              <a:t>Pi</a:t>
            </a:r>
          </a:p>
        </p:txBody>
      </p:sp>
      <p:sp>
        <p:nvSpPr>
          <p:cNvPr id="11" name="TextBox 10">
            <a:extLst>
              <a:ext uri="{FF2B5EF4-FFF2-40B4-BE49-F238E27FC236}">
                <a16:creationId xmlns:a16="http://schemas.microsoft.com/office/drawing/2014/main" id="{EAE4FD1C-57FE-4754-B0F8-5166F904DCF8}"/>
              </a:ext>
            </a:extLst>
          </p:cNvPr>
          <p:cNvSpPr txBox="1"/>
          <p:nvPr/>
        </p:nvSpPr>
        <p:spPr>
          <a:xfrm>
            <a:off x="-26189" y="2397365"/>
            <a:ext cx="561372" cy="461665"/>
          </a:xfrm>
          <a:prstGeom prst="rect">
            <a:avLst/>
          </a:prstGeom>
          <a:noFill/>
        </p:spPr>
        <p:txBody>
          <a:bodyPr wrap="none" rtlCol="0">
            <a:spAutoFit/>
          </a:bodyPr>
          <a:lstStyle/>
          <a:p>
            <a:r>
              <a:rPr lang="en-US" sz="2400" b="1" dirty="0">
                <a:solidFill>
                  <a:srgbClr val="C00000"/>
                </a:solidFill>
                <a:latin typeface="Arial" panose="020B0604020202020204" pitchFamily="34" charset="0"/>
                <a:cs typeface="Arial" panose="020B0604020202020204" pitchFamily="34" charset="0"/>
              </a:rPr>
              <a:t>P2</a:t>
            </a:r>
          </a:p>
        </p:txBody>
      </p:sp>
    </p:spTree>
    <p:extLst>
      <p:ext uri="{BB962C8B-B14F-4D97-AF65-F5344CB8AC3E}">
        <p14:creationId xmlns:p14="http://schemas.microsoft.com/office/powerpoint/2010/main" val="13531953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9C8AA-85C6-43F5-836C-D2F48C0866E4}"/>
              </a:ext>
            </a:extLst>
          </p:cNvPr>
          <p:cNvSpPr>
            <a:spLocks noGrp="1"/>
          </p:cNvSpPr>
          <p:nvPr>
            <p:ph type="title"/>
          </p:nvPr>
        </p:nvSpPr>
        <p:spPr/>
        <p:txBody>
          <a:bodyPr>
            <a:normAutofit/>
          </a:bodyPr>
          <a:lstStyle/>
          <a:p>
            <a:r>
              <a:rPr lang="en-US" dirty="0"/>
              <a:t>RCVC Application – NICOR Electronic Pressure Control</a:t>
            </a:r>
          </a:p>
        </p:txBody>
      </p:sp>
      <p:pic>
        <p:nvPicPr>
          <p:cNvPr id="4" name="Picture 3">
            <a:extLst>
              <a:ext uri="{FF2B5EF4-FFF2-40B4-BE49-F238E27FC236}">
                <a16:creationId xmlns:a16="http://schemas.microsoft.com/office/drawing/2014/main" id="{A054A488-E596-49B3-93DA-4B545EB067F4}"/>
              </a:ext>
            </a:extLst>
          </p:cNvPr>
          <p:cNvPicPr>
            <a:picLocks noChangeAspect="1"/>
          </p:cNvPicPr>
          <p:nvPr/>
        </p:nvPicPr>
        <p:blipFill rotWithShape="1">
          <a:blip r:embed="rId2"/>
          <a:srcRect t="20523" b="25621"/>
          <a:stretch/>
        </p:blipFill>
        <p:spPr>
          <a:xfrm>
            <a:off x="2053311" y="638165"/>
            <a:ext cx="5037378" cy="5581669"/>
          </a:xfrm>
          <a:prstGeom prst="rect">
            <a:avLst/>
          </a:prstGeom>
        </p:spPr>
      </p:pic>
    </p:spTree>
    <p:extLst>
      <p:ext uri="{BB962C8B-B14F-4D97-AF65-F5344CB8AC3E}">
        <p14:creationId xmlns:p14="http://schemas.microsoft.com/office/powerpoint/2010/main" val="31538774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9C8AA-85C6-43F5-836C-D2F48C0866E4}"/>
              </a:ext>
            </a:extLst>
          </p:cNvPr>
          <p:cNvSpPr>
            <a:spLocks noGrp="1"/>
          </p:cNvSpPr>
          <p:nvPr>
            <p:ph type="title"/>
          </p:nvPr>
        </p:nvSpPr>
        <p:spPr/>
        <p:txBody>
          <a:bodyPr>
            <a:normAutofit/>
          </a:bodyPr>
          <a:lstStyle/>
          <a:p>
            <a:r>
              <a:rPr lang="en-US" dirty="0"/>
              <a:t>RCVC Application – SWG Corp. – Remote RCVC Installation</a:t>
            </a:r>
          </a:p>
        </p:txBody>
      </p:sp>
      <p:pic>
        <p:nvPicPr>
          <p:cNvPr id="4" name="Picture 3">
            <a:extLst>
              <a:ext uri="{FF2B5EF4-FFF2-40B4-BE49-F238E27FC236}">
                <a16:creationId xmlns:a16="http://schemas.microsoft.com/office/drawing/2014/main" id="{9A03FF16-3F99-44D5-845D-4C6BED95B5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3582" y="623141"/>
            <a:ext cx="7112978" cy="5334734"/>
          </a:xfrm>
          <a:prstGeom prst="rect">
            <a:avLst/>
          </a:prstGeom>
        </p:spPr>
      </p:pic>
      <p:sp>
        <p:nvSpPr>
          <p:cNvPr id="5" name="TextBox 4">
            <a:extLst>
              <a:ext uri="{FF2B5EF4-FFF2-40B4-BE49-F238E27FC236}">
                <a16:creationId xmlns:a16="http://schemas.microsoft.com/office/drawing/2014/main" id="{F6ED7EB1-35DD-459D-B064-63A9D92DC747}"/>
              </a:ext>
            </a:extLst>
          </p:cNvPr>
          <p:cNvSpPr txBox="1"/>
          <p:nvPr/>
        </p:nvSpPr>
        <p:spPr>
          <a:xfrm>
            <a:off x="4640071" y="5536096"/>
            <a:ext cx="3914777" cy="276999"/>
          </a:xfrm>
          <a:prstGeom prst="rect">
            <a:avLst/>
          </a:prstGeom>
          <a:noFill/>
        </p:spPr>
        <p:txBody>
          <a:bodyPr wrap="square" rtlCol="0">
            <a:spAutoFit/>
          </a:bodyPr>
          <a:lstStyle/>
          <a:p>
            <a:pPr algn="ctr"/>
            <a:r>
              <a:rPr lang="en-US" sz="1200" b="1" dirty="0">
                <a:solidFill>
                  <a:schemeClr val="bg1"/>
                </a:solidFill>
                <a:effectLst>
                  <a:outerShdw blurRad="50800" dist="38100" dir="8100000" algn="tr" rotWithShape="0">
                    <a:prstClr val="black">
                      <a:alpha val="40000"/>
                    </a:prstClr>
                  </a:outerShdw>
                </a:effectLst>
                <a:latin typeface="Arial" panose="020B0604020202020204" pitchFamily="34" charset="0"/>
                <a:cs typeface="Arial" panose="020B0604020202020204" pitchFamily="34" charset="0"/>
              </a:rPr>
              <a:t>Remote Mount RCVC Configuration</a:t>
            </a:r>
          </a:p>
        </p:txBody>
      </p:sp>
    </p:spTree>
    <p:extLst>
      <p:ext uri="{BB962C8B-B14F-4D97-AF65-F5344CB8AC3E}">
        <p14:creationId xmlns:p14="http://schemas.microsoft.com/office/powerpoint/2010/main" val="31785480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9C8AA-85C6-43F5-836C-D2F48C0866E4}"/>
              </a:ext>
            </a:extLst>
          </p:cNvPr>
          <p:cNvSpPr>
            <a:spLocks noGrp="1"/>
          </p:cNvSpPr>
          <p:nvPr>
            <p:ph type="title"/>
          </p:nvPr>
        </p:nvSpPr>
        <p:spPr>
          <a:xfrm>
            <a:off x="0" y="0"/>
            <a:ext cx="9143999" cy="444500"/>
          </a:xfrm>
        </p:spPr>
        <p:txBody>
          <a:bodyPr>
            <a:normAutofit/>
          </a:bodyPr>
          <a:lstStyle/>
          <a:p>
            <a:r>
              <a:rPr lang="en-US" dirty="0"/>
              <a:t>RCVC Application – SWG Corp. – Remote RCVC Installation</a:t>
            </a:r>
          </a:p>
        </p:txBody>
      </p:sp>
      <p:pic>
        <p:nvPicPr>
          <p:cNvPr id="4" name="Picture 3">
            <a:extLst>
              <a:ext uri="{FF2B5EF4-FFF2-40B4-BE49-F238E27FC236}">
                <a16:creationId xmlns:a16="http://schemas.microsoft.com/office/drawing/2014/main" id="{27206A53-53E9-4E1C-93C1-945891DAE3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75951" y="1313023"/>
            <a:ext cx="5120640" cy="3840480"/>
          </a:xfrm>
          <a:prstGeom prst="rect">
            <a:avLst/>
          </a:prstGeom>
        </p:spPr>
      </p:pic>
      <p:pic>
        <p:nvPicPr>
          <p:cNvPr id="5" name="Picture 4">
            <a:extLst>
              <a:ext uri="{FF2B5EF4-FFF2-40B4-BE49-F238E27FC236}">
                <a16:creationId xmlns:a16="http://schemas.microsoft.com/office/drawing/2014/main" id="{C2714690-FE06-4CBC-A32E-AACE694CFA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173608" y="1313023"/>
            <a:ext cx="5120639" cy="3840480"/>
          </a:xfrm>
          <a:prstGeom prst="rect">
            <a:avLst/>
          </a:prstGeom>
        </p:spPr>
      </p:pic>
      <p:sp>
        <p:nvSpPr>
          <p:cNvPr id="6" name="TextBox 5">
            <a:extLst>
              <a:ext uri="{FF2B5EF4-FFF2-40B4-BE49-F238E27FC236}">
                <a16:creationId xmlns:a16="http://schemas.microsoft.com/office/drawing/2014/main" id="{9C8BB564-8A45-4A03-A0C5-A64D58915352}"/>
              </a:ext>
            </a:extLst>
          </p:cNvPr>
          <p:cNvSpPr txBox="1"/>
          <p:nvPr/>
        </p:nvSpPr>
        <p:spPr>
          <a:xfrm>
            <a:off x="564128" y="5396115"/>
            <a:ext cx="3840481" cy="276999"/>
          </a:xfrm>
          <a:prstGeom prst="rect">
            <a:avLst/>
          </a:prstGeom>
          <a:noFill/>
        </p:spPr>
        <p:txBody>
          <a:bodyPr wrap="square" rtlCol="0">
            <a:spAutoFit/>
          </a:bodyPr>
          <a:lstStyle/>
          <a:p>
            <a:pPr algn="ctr"/>
            <a:r>
              <a:rPr lang="en-US" sz="1200" b="1" dirty="0">
                <a:solidFill>
                  <a:schemeClr val="bg1"/>
                </a:solidFill>
                <a:effectLst>
                  <a:outerShdw blurRad="50800" dist="38100" dir="8100000" algn="tr" rotWithShape="0">
                    <a:prstClr val="black">
                      <a:alpha val="40000"/>
                    </a:prstClr>
                  </a:outerShdw>
                </a:effectLst>
                <a:latin typeface="Arial" panose="020B0604020202020204" pitchFamily="34" charset="0"/>
                <a:cs typeface="Arial" panose="020B0604020202020204" pitchFamily="34" charset="0"/>
              </a:rPr>
              <a:t>LHPA-SR Actuated Globe Valve</a:t>
            </a:r>
          </a:p>
        </p:txBody>
      </p:sp>
      <p:sp>
        <p:nvSpPr>
          <p:cNvPr id="7" name="TextBox 6">
            <a:extLst>
              <a:ext uri="{FF2B5EF4-FFF2-40B4-BE49-F238E27FC236}">
                <a16:creationId xmlns:a16="http://schemas.microsoft.com/office/drawing/2014/main" id="{FB899B02-657D-446D-83D0-DB74614E8BC3}"/>
              </a:ext>
            </a:extLst>
          </p:cNvPr>
          <p:cNvSpPr txBox="1"/>
          <p:nvPr/>
        </p:nvSpPr>
        <p:spPr>
          <a:xfrm>
            <a:off x="4813688" y="5396115"/>
            <a:ext cx="3840480" cy="276999"/>
          </a:xfrm>
          <a:prstGeom prst="rect">
            <a:avLst/>
          </a:prstGeom>
          <a:noFill/>
        </p:spPr>
        <p:txBody>
          <a:bodyPr wrap="square" rtlCol="0">
            <a:spAutoFit/>
          </a:bodyPr>
          <a:lstStyle/>
          <a:p>
            <a:pPr algn="ctr"/>
            <a:r>
              <a:rPr lang="en-US" sz="1200" b="1" dirty="0">
                <a:solidFill>
                  <a:schemeClr val="bg1"/>
                </a:solidFill>
                <a:effectLst>
                  <a:outerShdw blurRad="50800" dist="38100" dir="8100000" algn="tr" rotWithShape="0">
                    <a:prstClr val="black">
                      <a:alpha val="40000"/>
                    </a:prstClr>
                  </a:outerShdw>
                </a:effectLst>
                <a:latin typeface="Arial" panose="020B0604020202020204" pitchFamily="34" charset="0"/>
                <a:cs typeface="Arial" panose="020B0604020202020204" pitchFamily="34" charset="0"/>
              </a:rPr>
              <a:t>RHPA-SR Actuated PRCV Control Valve</a:t>
            </a:r>
          </a:p>
        </p:txBody>
      </p:sp>
    </p:spTree>
    <p:extLst>
      <p:ext uri="{BB962C8B-B14F-4D97-AF65-F5344CB8AC3E}">
        <p14:creationId xmlns:p14="http://schemas.microsoft.com/office/powerpoint/2010/main" val="5056101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9C8AA-85C6-43F5-836C-D2F48C0866E4}"/>
              </a:ext>
            </a:extLst>
          </p:cNvPr>
          <p:cNvSpPr>
            <a:spLocks noGrp="1"/>
          </p:cNvSpPr>
          <p:nvPr>
            <p:ph type="title"/>
          </p:nvPr>
        </p:nvSpPr>
        <p:spPr/>
        <p:txBody>
          <a:bodyPr>
            <a:normAutofit/>
          </a:bodyPr>
          <a:lstStyle/>
          <a:p>
            <a:r>
              <a:rPr lang="en-US" dirty="0"/>
              <a:t>RCVC Application – BWPL Little Gypsy – High Pressure Spring Return</a:t>
            </a:r>
          </a:p>
        </p:txBody>
      </p:sp>
      <p:pic>
        <p:nvPicPr>
          <p:cNvPr id="4" name="Picture 3">
            <a:extLst>
              <a:ext uri="{FF2B5EF4-FFF2-40B4-BE49-F238E27FC236}">
                <a16:creationId xmlns:a16="http://schemas.microsoft.com/office/drawing/2014/main" id="{717B190C-4A7E-4737-B8E5-63A5F18B4D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957" y="663316"/>
            <a:ext cx="3977641" cy="5303520"/>
          </a:xfrm>
          <a:prstGeom prst="rect">
            <a:avLst/>
          </a:prstGeom>
        </p:spPr>
      </p:pic>
      <p:pic>
        <p:nvPicPr>
          <p:cNvPr id="5" name="Picture 4">
            <a:extLst>
              <a:ext uri="{FF2B5EF4-FFF2-40B4-BE49-F238E27FC236}">
                <a16:creationId xmlns:a16="http://schemas.microsoft.com/office/drawing/2014/main" id="{B1813C78-3A76-4E5C-9191-F1716D7A71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94441" y="654524"/>
            <a:ext cx="3976322" cy="5301763"/>
          </a:xfrm>
          <a:prstGeom prst="rect">
            <a:avLst/>
          </a:prstGeom>
        </p:spPr>
      </p:pic>
      <p:sp>
        <p:nvSpPr>
          <p:cNvPr id="6" name="TextBox 5">
            <a:extLst>
              <a:ext uri="{FF2B5EF4-FFF2-40B4-BE49-F238E27FC236}">
                <a16:creationId xmlns:a16="http://schemas.microsoft.com/office/drawing/2014/main" id="{EDC7E939-51A9-4EE5-9DE3-DDACFB81F47E}"/>
              </a:ext>
            </a:extLst>
          </p:cNvPr>
          <p:cNvSpPr txBox="1"/>
          <p:nvPr/>
        </p:nvSpPr>
        <p:spPr>
          <a:xfrm>
            <a:off x="460300" y="5524989"/>
            <a:ext cx="3914777" cy="276999"/>
          </a:xfrm>
          <a:prstGeom prst="rect">
            <a:avLst/>
          </a:prstGeom>
          <a:noFill/>
        </p:spPr>
        <p:txBody>
          <a:bodyPr wrap="square" rtlCol="0">
            <a:spAutoFit/>
          </a:bodyPr>
          <a:lstStyle/>
          <a:p>
            <a:pPr algn="ctr"/>
            <a:r>
              <a:rPr lang="en-US" sz="1200" b="1" dirty="0">
                <a:solidFill>
                  <a:schemeClr val="bg1"/>
                </a:solidFill>
                <a:effectLst>
                  <a:glow rad="101600">
                    <a:schemeClr val="tx1">
                      <a:alpha val="60000"/>
                    </a:schemeClr>
                  </a:glow>
                </a:effectLst>
                <a:latin typeface="Arial" panose="020B0604020202020204" pitchFamily="34" charset="0"/>
                <a:cs typeface="Arial" panose="020B0604020202020204" pitchFamily="34" charset="0"/>
              </a:rPr>
              <a:t>Direct Mount / Single Acting</a:t>
            </a:r>
          </a:p>
        </p:txBody>
      </p:sp>
      <p:sp>
        <p:nvSpPr>
          <p:cNvPr id="7" name="TextBox 6">
            <a:extLst>
              <a:ext uri="{FF2B5EF4-FFF2-40B4-BE49-F238E27FC236}">
                <a16:creationId xmlns:a16="http://schemas.microsoft.com/office/drawing/2014/main" id="{04158274-240B-4371-8E7D-02261D45F53E}"/>
              </a:ext>
            </a:extLst>
          </p:cNvPr>
          <p:cNvSpPr txBox="1"/>
          <p:nvPr/>
        </p:nvSpPr>
        <p:spPr>
          <a:xfrm>
            <a:off x="4575762" y="5524989"/>
            <a:ext cx="3914777" cy="276999"/>
          </a:xfrm>
          <a:prstGeom prst="rect">
            <a:avLst/>
          </a:prstGeom>
          <a:noFill/>
        </p:spPr>
        <p:txBody>
          <a:bodyPr wrap="square" rtlCol="0">
            <a:spAutoFit/>
          </a:bodyPr>
          <a:lstStyle/>
          <a:p>
            <a:pPr algn="ctr"/>
            <a:r>
              <a:rPr lang="en-US" sz="1200" b="1" dirty="0">
                <a:solidFill>
                  <a:schemeClr val="bg1"/>
                </a:solidFill>
                <a:effectLst>
                  <a:glow rad="101600">
                    <a:schemeClr val="tx1">
                      <a:alpha val="60000"/>
                    </a:schemeClr>
                  </a:glow>
                </a:effectLst>
                <a:latin typeface="Arial" panose="020B0604020202020204" pitchFamily="34" charset="0"/>
                <a:cs typeface="Arial" panose="020B0604020202020204" pitchFamily="34" charset="0"/>
              </a:rPr>
              <a:t>Direct Mount / Single Acting</a:t>
            </a:r>
          </a:p>
        </p:txBody>
      </p:sp>
    </p:spTree>
    <p:extLst>
      <p:ext uri="{BB962C8B-B14F-4D97-AF65-F5344CB8AC3E}">
        <p14:creationId xmlns:p14="http://schemas.microsoft.com/office/powerpoint/2010/main" val="25427860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22C33-821D-47CF-A59E-C8D5A71F43BC}"/>
              </a:ext>
            </a:extLst>
          </p:cNvPr>
          <p:cNvSpPr>
            <a:spLocks noGrp="1"/>
          </p:cNvSpPr>
          <p:nvPr>
            <p:ph type="title"/>
          </p:nvPr>
        </p:nvSpPr>
        <p:spPr/>
        <p:txBody>
          <a:bodyPr/>
          <a:lstStyle/>
          <a:p>
            <a:r>
              <a:rPr lang="en-US" dirty="0"/>
              <a:t>Our</a:t>
            </a:r>
            <a:r>
              <a:rPr lang="en-US" baseline="0" dirty="0"/>
              <a:t> Contact Information</a:t>
            </a:r>
            <a:endParaRPr lang="en-US" dirty="0"/>
          </a:p>
        </p:txBody>
      </p:sp>
      <p:grpSp>
        <p:nvGrpSpPr>
          <p:cNvPr id="3" name="Group 2">
            <a:extLst>
              <a:ext uri="{FF2B5EF4-FFF2-40B4-BE49-F238E27FC236}">
                <a16:creationId xmlns:a16="http://schemas.microsoft.com/office/drawing/2014/main" id="{67C44AC0-D060-41D6-931D-3FCA5B128150}"/>
              </a:ext>
            </a:extLst>
          </p:cNvPr>
          <p:cNvGrpSpPr/>
          <p:nvPr/>
        </p:nvGrpSpPr>
        <p:grpSpPr>
          <a:xfrm>
            <a:off x="335181" y="894284"/>
            <a:ext cx="7667638" cy="4062651"/>
            <a:chOff x="335181" y="894284"/>
            <a:chExt cx="7667638" cy="4062651"/>
          </a:xfrm>
        </p:grpSpPr>
        <p:sp>
          <p:nvSpPr>
            <p:cNvPr id="6" name="TextBox 5">
              <a:extLst>
                <a:ext uri="{FF2B5EF4-FFF2-40B4-BE49-F238E27FC236}">
                  <a16:creationId xmlns:a16="http://schemas.microsoft.com/office/drawing/2014/main" id="{C698141E-42EE-4541-A745-F411C193A1D6}"/>
                </a:ext>
              </a:extLst>
            </p:cNvPr>
            <p:cNvSpPr txBox="1"/>
            <p:nvPr/>
          </p:nvSpPr>
          <p:spPr>
            <a:xfrm>
              <a:off x="335181" y="894284"/>
              <a:ext cx="5111015" cy="4062651"/>
            </a:xfrm>
            <a:prstGeom prst="rect">
              <a:avLst/>
            </a:prstGeom>
            <a:noFill/>
          </p:spPr>
          <p:txBody>
            <a:bodyPr wrap="square" rtlCol="0">
              <a:spAutoFit/>
            </a:bodyPr>
            <a:lstStyle/>
            <a:p>
              <a:r>
                <a:rPr lang="en-US" sz="1600" b="1" dirty="0">
                  <a:latin typeface="Arial" panose="020B0604020202020204" pitchFamily="34" charset="0"/>
                  <a:cs typeface="Arial" panose="020B0604020202020204" pitchFamily="34" charset="0"/>
                </a:rPr>
                <a:t>VRG Controls, LLC</a:t>
              </a:r>
            </a:p>
            <a:p>
              <a:r>
                <a:rPr lang="en-US" sz="1600" b="1" dirty="0">
                  <a:latin typeface="Arial" panose="020B0604020202020204" pitchFamily="34" charset="0"/>
                  <a:cs typeface="Arial" panose="020B0604020202020204" pitchFamily="34" charset="0"/>
                </a:rPr>
                <a:t>Toll-Free: +844-FLOW-VRG (USA &amp; CANADA)</a:t>
              </a:r>
            </a:p>
            <a:p>
              <a:r>
                <a:rPr lang="en-US" sz="1600" b="1" dirty="0">
                  <a:latin typeface="Arial" panose="020B0604020202020204" pitchFamily="34" charset="0"/>
                  <a:cs typeface="Arial" panose="020B0604020202020204" pitchFamily="34" charset="0"/>
                </a:rPr>
                <a:t>e-Mail: </a:t>
              </a:r>
              <a:r>
                <a:rPr lang="en-US" sz="1600" b="1" u="sng" dirty="0">
                  <a:latin typeface="Arial" panose="020B0604020202020204" pitchFamily="34" charset="0"/>
                  <a:cs typeface="Arial" panose="020B0604020202020204" pitchFamily="34" charset="0"/>
                  <a:hlinkClick r:id="rId2"/>
                </a:rPr>
                <a:t>Sales@VRGControls.com</a:t>
              </a:r>
              <a:endParaRPr lang="en-US" sz="1600" b="1" dirty="0">
                <a:latin typeface="Arial" panose="020B0604020202020204" pitchFamily="34" charset="0"/>
                <a:cs typeface="Arial" panose="020B0604020202020204" pitchFamily="34" charset="0"/>
              </a:endParaRPr>
            </a:p>
            <a:p>
              <a:r>
                <a:rPr lang="en-US" sz="1600" b="1" u="sng" dirty="0">
                  <a:latin typeface="Arial" panose="020B0604020202020204" pitchFamily="34" charset="0"/>
                  <a:cs typeface="Arial" panose="020B0604020202020204" pitchFamily="34" charset="0"/>
                  <a:hlinkClick r:id="rId3"/>
                </a:rPr>
                <a:t>www.VRGControls.com</a:t>
              </a:r>
              <a:endParaRPr lang="en-US" sz="1600" b="1" dirty="0">
                <a:latin typeface="Arial" panose="020B0604020202020204" pitchFamily="34" charset="0"/>
                <a:cs typeface="Arial" panose="020B0604020202020204" pitchFamily="34" charset="0"/>
              </a:endParaRPr>
            </a:p>
            <a:p>
              <a:endParaRPr lang="en-US" sz="1600" b="1" dirty="0">
                <a:latin typeface="Arial" panose="020B0604020202020204" pitchFamily="34" charset="0"/>
                <a:cs typeface="Arial" panose="020B0604020202020204" pitchFamily="34" charset="0"/>
              </a:endParaRPr>
            </a:p>
            <a:p>
              <a:r>
                <a:rPr lang="en-US" sz="1600" b="1" dirty="0">
                  <a:latin typeface="Arial" panose="020B0604020202020204" pitchFamily="34" charset="0"/>
                  <a:cs typeface="Arial" panose="020B0604020202020204" pitchFamily="34" charset="0"/>
                </a:rPr>
                <a:t>VRG Controls, LLC</a:t>
              </a:r>
            </a:p>
            <a:p>
              <a:r>
                <a:rPr lang="en-US" sz="1600" b="1" dirty="0">
                  <a:latin typeface="Arial" panose="020B0604020202020204" pitchFamily="34" charset="0"/>
                  <a:cs typeface="Arial" panose="020B0604020202020204" pitchFamily="34" charset="0"/>
                </a:rPr>
                <a:t>1199 Flex Court, Unit B</a:t>
              </a:r>
            </a:p>
            <a:p>
              <a:r>
                <a:rPr lang="en-US" sz="1600" b="1" dirty="0">
                  <a:latin typeface="Arial" panose="020B0604020202020204" pitchFamily="34" charset="0"/>
                  <a:cs typeface="Arial" panose="020B0604020202020204" pitchFamily="34" charset="0"/>
                </a:rPr>
                <a:t>Lake Zurich, Illinois 60047 USA</a:t>
              </a:r>
            </a:p>
            <a:p>
              <a:r>
                <a:rPr lang="en-US" sz="1600" b="1" dirty="0">
                  <a:latin typeface="Arial" panose="020B0604020202020204" pitchFamily="34" charset="0"/>
                  <a:cs typeface="Arial" panose="020B0604020202020204" pitchFamily="34" charset="0"/>
                </a:rPr>
                <a:t> </a:t>
              </a:r>
            </a:p>
            <a:p>
              <a:endParaRPr lang="en-US" sz="1600" b="1" dirty="0">
                <a:latin typeface="Arial" panose="020B0604020202020204" pitchFamily="34" charset="0"/>
                <a:cs typeface="Arial" panose="020B0604020202020204" pitchFamily="34" charset="0"/>
              </a:endParaRPr>
            </a:p>
            <a:p>
              <a:endParaRPr lang="en-US" sz="1600" b="1" dirty="0">
                <a:latin typeface="Arial" panose="020B0604020202020204" pitchFamily="34" charset="0"/>
                <a:cs typeface="Arial" panose="020B0604020202020204" pitchFamily="34" charset="0"/>
              </a:endParaRPr>
            </a:p>
            <a:p>
              <a:endParaRPr lang="en-US" sz="1600" b="1" dirty="0">
                <a:latin typeface="Arial" panose="020B0604020202020204" pitchFamily="34" charset="0"/>
                <a:cs typeface="Arial" panose="020B0604020202020204" pitchFamily="34" charset="0"/>
              </a:endParaRPr>
            </a:p>
            <a:p>
              <a:endParaRPr lang="en-US" sz="1600" b="1" dirty="0">
                <a:latin typeface="Arial" panose="020B0604020202020204" pitchFamily="34" charset="0"/>
                <a:cs typeface="Arial" panose="020B0604020202020204" pitchFamily="34" charset="0"/>
              </a:endParaRPr>
            </a:p>
            <a:p>
              <a:r>
                <a:rPr lang="en-US" sz="1600" b="1" dirty="0">
                  <a:latin typeface="Arial" panose="020B0604020202020204" pitchFamily="34" charset="0"/>
                  <a:cs typeface="Arial" panose="020B0604020202020204" pitchFamily="34" charset="0"/>
                </a:rPr>
                <a:t>VRG Controls, LLC</a:t>
              </a:r>
            </a:p>
            <a:p>
              <a:r>
                <a:rPr lang="en-US" sz="1600" b="1" i="1" dirty="0">
                  <a:latin typeface="Arial" panose="020B0604020202020204" pitchFamily="34" charset="0"/>
                  <a:cs typeface="Arial" panose="020B0604020202020204" pitchFamily="34" charset="0"/>
                </a:rPr>
                <a:t>Solutions for Natural Gas!</a:t>
              </a:r>
              <a:endParaRPr lang="en-US" sz="1600" b="1" dirty="0">
                <a:latin typeface="Arial" panose="020B0604020202020204" pitchFamily="34" charset="0"/>
                <a:cs typeface="Arial" panose="020B0604020202020204" pitchFamily="34" charset="0"/>
              </a:endParaRPr>
            </a:p>
            <a:p>
              <a:endParaRPr lang="en-US" dirty="0"/>
            </a:p>
          </p:txBody>
        </p:sp>
        <p:pic>
          <p:nvPicPr>
            <p:cNvPr id="10" name="Picture 9" descr="abs-anab-iso-9001-2015">
              <a:extLst>
                <a:ext uri="{FF2B5EF4-FFF2-40B4-BE49-F238E27FC236}">
                  <a16:creationId xmlns:a16="http://schemas.microsoft.com/office/drawing/2014/main" id="{BCADA34A-F80D-498C-8E52-7775E2388144}"/>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49279" y="3383279"/>
              <a:ext cx="1238250" cy="666750"/>
            </a:xfrm>
            <a:prstGeom prst="rect">
              <a:avLst/>
            </a:prstGeom>
            <a:noFill/>
            <a:ln>
              <a:noFill/>
            </a:ln>
          </p:spPr>
        </p:pic>
        <p:pic>
          <p:nvPicPr>
            <p:cNvPr id="23" name="Picture 22">
              <a:hlinkClick r:id="rId5"/>
              <a:extLst>
                <a:ext uri="{FF2B5EF4-FFF2-40B4-BE49-F238E27FC236}">
                  <a16:creationId xmlns:a16="http://schemas.microsoft.com/office/drawing/2014/main" id="{F79B9C40-08A8-4430-8696-E54935420E28}"/>
                </a:ext>
              </a:extLst>
            </p:cNvPr>
            <p:cNvPicPr>
              <a:picLocks noChangeAspect="1"/>
            </p:cNvPicPr>
            <p:nvPr/>
          </p:nvPicPr>
          <p:blipFill rotWithShape="1">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rcRect t="22035" b="26182"/>
            <a:stretch/>
          </p:blipFill>
          <p:spPr>
            <a:xfrm>
              <a:off x="6174019" y="2763378"/>
              <a:ext cx="1828800" cy="453212"/>
            </a:xfrm>
            <a:prstGeom prst="rect">
              <a:avLst/>
            </a:prstGeom>
          </p:spPr>
        </p:pic>
        <p:pic>
          <p:nvPicPr>
            <p:cNvPr id="24" name="Picture 23">
              <a:hlinkClick r:id="rId8"/>
              <a:extLst>
                <a:ext uri="{FF2B5EF4-FFF2-40B4-BE49-F238E27FC236}">
                  <a16:creationId xmlns:a16="http://schemas.microsoft.com/office/drawing/2014/main" id="{DF0432ED-830A-4049-8A47-30E5E5ABD6F9}"/>
                </a:ext>
              </a:extLst>
            </p:cNvPr>
            <p:cNvPicPr>
              <a:picLocks noChangeAspect="1"/>
            </p:cNvPicPr>
            <p:nvPr/>
          </p:nvPicPr>
          <p:blipFill>
            <a:blip r:embed="rId9">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6174019" y="1836842"/>
              <a:ext cx="1828800" cy="588873"/>
            </a:xfrm>
            <a:prstGeom prst="rect">
              <a:avLst/>
            </a:prstGeom>
          </p:spPr>
        </p:pic>
        <p:pic>
          <p:nvPicPr>
            <p:cNvPr id="25" name="Picture 24">
              <a:extLst>
                <a:ext uri="{FF2B5EF4-FFF2-40B4-BE49-F238E27FC236}">
                  <a16:creationId xmlns:a16="http://schemas.microsoft.com/office/drawing/2014/main" id="{87B37C2A-E576-4815-8026-664961A87B38}"/>
                </a:ext>
              </a:extLst>
            </p:cNvPr>
            <p:cNvPicPr>
              <a:picLocks noChangeAspect="1"/>
            </p:cNvPicPr>
            <p:nvPr/>
          </p:nvPicPr>
          <p:blipFill>
            <a:blip r:embed="rId11">
              <a:extLst>
                <a:ext uri="{28A0092B-C50C-407E-A947-70E740481C1C}">
                  <a14:useLocalDpi xmlns:a14="http://schemas.microsoft.com/office/drawing/2010/main" val="0"/>
                </a:ext>
                <a:ext uri="{837473B0-CC2E-450A-ABE3-18F120FF3D39}">
                  <a1611:picAttrSrcUrl xmlns:a1611="http://schemas.microsoft.com/office/drawing/2016/11/main" r:id="rId12"/>
                </a:ext>
              </a:extLst>
            </a:blip>
            <a:stretch>
              <a:fillRect/>
            </a:stretch>
          </p:blipFill>
          <p:spPr>
            <a:xfrm>
              <a:off x="6174019" y="3554253"/>
              <a:ext cx="1828800" cy="495776"/>
            </a:xfrm>
            <a:prstGeom prst="rect">
              <a:avLst/>
            </a:prstGeom>
          </p:spPr>
        </p:pic>
        <p:sp>
          <p:nvSpPr>
            <p:cNvPr id="22" name="Rectangle 21">
              <a:extLst>
                <a:ext uri="{FF2B5EF4-FFF2-40B4-BE49-F238E27FC236}">
                  <a16:creationId xmlns:a16="http://schemas.microsoft.com/office/drawing/2014/main" id="{0B66C42D-AAA5-44F8-8F37-D65CF3864AF0}"/>
                </a:ext>
              </a:extLst>
            </p:cNvPr>
            <p:cNvSpPr/>
            <p:nvPr/>
          </p:nvSpPr>
          <p:spPr>
            <a:xfrm>
              <a:off x="6174019" y="1298679"/>
              <a:ext cx="1351652" cy="369332"/>
            </a:xfrm>
            <a:prstGeom prst="rect">
              <a:avLst/>
            </a:prstGeom>
          </p:spPr>
          <p:txBody>
            <a:bodyPr wrap="none">
              <a:spAutoFit/>
            </a:bodyPr>
            <a:lstStyle/>
            <a:p>
              <a:r>
                <a:rPr lang="en-US" b="1" dirty="0">
                  <a:latin typeface="Arial" panose="020B0604020202020204" pitchFamily="34" charset="0"/>
                  <a:cs typeface="Arial" panose="020B0604020202020204" pitchFamily="34" charset="0"/>
                </a:rPr>
                <a:t>Follow Us:</a:t>
              </a:r>
            </a:p>
          </p:txBody>
        </p:sp>
      </p:grpSp>
    </p:spTree>
    <p:extLst>
      <p:ext uri="{BB962C8B-B14F-4D97-AF65-F5344CB8AC3E}">
        <p14:creationId xmlns:p14="http://schemas.microsoft.com/office/powerpoint/2010/main" val="6743699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C8D440D6-9448-4D84-958E-C7E399655B99}"/>
              </a:ext>
            </a:extLst>
          </p:cNvPr>
          <p:cNvPicPr>
            <a:picLocks noChangeAspect="1"/>
          </p:cNvPicPr>
          <p:nvPr/>
        </p:nvPicPr>
        <p:blipFill rotWithShape="1">
          <a:blip r:embed="rId2">
            <a:extLst>
              <a:ext uri="{28A0092B-C50C-407E-A947-70E740481C1C}">
                <a14:useLocalDpi xmlns:a14="http://schemas.microsoft.com/office/drawing/2010/main" val="0"/>
              </a:ext>
            </a:extLst>
          </a:blip>
          <a:srcRect l="37594" r="30989"/>
          <a:stretch/>
        </p:blipFill>
        <p:spPr>
          <a:xfrm>
            <a:off x="2507460" y="-377240"/>
            <a:ext cx="4252142" cy="7612480"/>
          </a:xfrm>
          <a:prstGeom prst="rect">
            <a:avLst/>
          </a:prstGeom>
        </p:spPr>
      </p:pic>
      <p:sp>
        <p:nvSpPr>
          <p:cNvPr id="2" name="Title 1">
            <a:extLst>
              <a:ext uri="{FF2B5EF4-FFF2-40B4-BE49-F238E27FC236}">
                <a16:creationId xmlns:a16="http://schemas.microsoft.com/office/drawing/2014/main" id="{9039C8AA-85C6-43F5-836C-D2F48C0866E4}"/>
              </a:ext>
            </a:extLst>
          </p:cNvPr>
          <p:cNvSpPr>
            <a:spLocks noGrp="1"/>
          </p:cNvSpPr>
          <p:nvPr>
            <p:ph type="title"/>
          </p:nvPr>
        </p:nvSpPr>
        <p:spPr/>
        <p:txBody>
          <a:bodyPr/>
          <a:lstStyle/>
          <a:p>
            <a:r>
              <a:rPr lang="en-US" dirty="0"/>
              <a:t>Features and Functions Designed For Gas Pipelines</a:t>
            </a:r>
          </a:p>
        </p:txBody>
      </p:sp>
      <p:sp>
        <p:nvSpPr>
          <p:cNvPr id="7" name="Oval 6">
            <a:extLst>
              <a:ext uri="{FF2B5EF4-FFF2-40B4-BE49-F238E27FC236}">
                <a16:creationId xmlns:a16="http://schemas.microsoft.com/office/drawing/2014/main" id="{51AC8268-6E5F-4DFF-8C1D-0AF2B7C51CDA}"/>
              </a:ext>
            </a:extLst>
          </p:cNvPr>
          <p:cNvSpPr/>
          <p:nvPr/>
        </p:nvSpPr>
        <p:spPr>
          <a:xfrm>
            <a:off x="3005703" y="3404010"/>
            <a:ext cx="457200" cy="457200"/>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8" name="Oval 7">
            <a:extLst>
              <a:ext uri="{FF2B5EF4-FFF2-40B4-BE49-F238E27FC236}">
                <a16:creationId xmlns:a16="http://schemas.microsoft.com/office/drawing/2014/main" id="{0A30D159-31DC-45F5-84AD-4E8B0FA6DF72}"/>
              </a:ext>
            </a:extLst>
          </p:cNvPr>
          <p:cNvSpPr/>
          <p:nvPr/>
        </p:nvSpPr>
        <p:spPr>
          <a:xfrm>
            <a:off x="5497443" y="5232810"/>
            <a:ext cx="457200" cy="457200"/>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9" name="Oval 8">
            <a:extLst>
              <a:ext uri="{FF2B5EF4-FFF2-40B4-BE49-F238E27FC236}">
                <a16:creationId xmlns:a16="http://schemas.microsoft.com/office/drawing/2014/main" id="{AEBCEF4D-E47C-4E68-9416-0915D2CF3B89}"/>
              </a:ext>
            </a:extLst>
          </p:cNvPr>
          <p:cNvSpPr/>
          <p:nvPr/>
        </p:nvSpPr>
        <p:spPr>
          <a:xfrm>
            <a:off x="3462903" y="1803810"/>
            <a:ext cx="457200" cy="457200"/>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0" name="Oval 9">
            <a:extLst>
              <a:ext uri="{FF2B5EF4-FFF2-40B4-BE49-F238E27FC236}">
                <a16:creationId xmlns:a16="http://schemas.microsoft.com/office/drawing/2014/main" id="{6210BDFD-287D-4399-8721-1592E920E8EF}"/>
              </a:ext>
            </a:extLst>
          </p:cNvPr>
          <p:cNvSpPr/>
          <p:nvPr/>
        </p:nvSpPr>
        <p:spPr>
          <a:xfrm>
            <a:off x="5331117" y="1041810"/>
            <a:ext cx="457200" cy="457200"/>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1" name="TextBox 10">
            <a:extLst>
              <a:ext uri="{FF2B5EF4-FFF2-40B4-BE49-F238E27FC236}">
                <a16:creationId xmlns:a16="http://schemas.microsoft.com/office/drawing/2014/main" id="{0079D12A-F346-4D23-98FA-3320C4BCCBB9}"/>
              </a:ext>
            </a:extLst>
          </p:cNvPr>
          <p:cNvSpPr txBox="1"/>
          <p:nvPr/>
        </p:nvSpPr>
        <p:spPr>
          <a:xfrm>
            <a:off x="405028" y="1111553"/>
            <a:ext cx="2173313" cy="553998"/>
          </a:xfrm>
          <a:prstGeom prst="rect">
            <a:avLst/>
          </a:prstGeom>
          <a:noFill/>
        </p:spPr>
        <p:txBody>
          <a:bodyPr wrap="square" rtlCol="0">
            <a:spAutoFit/>
          </a:bodyPr>
          <a:lstStyle/>
          <a:p>
            <a:pPr algn="r"/>
            <a:r>
              <a:rPr lang="en-US" sz="1000" b="1" dirty="0">
                <a:latin typeface="Arial" panose="020B0604020202020204" pitchFamily="34" charset="0"/>
                <a:cs typeface="Arial" panose="020B0604020202020204" pitchFamily="34" charset="0"/>
              </a:rPr>
              <a:t>Hi Resolution Color TFT Programmable Display with Intuitive and Easy Read Menu</a:t>
            </a:r>
          </a:p>
        </p:txBody>
      </p:sp>
      <p:sp>
        <p:nvSpPr>
          <p:cNvPr id="12" name="TextBox 11">
            <a:extLst>
              <a:ext uri="{FF2B5EF4-FFF2-40B4-BE49-F238E27FC236}">
                <a16:creationId xmlns:a16="http://schemas.microsoft.com/office/drawing/2014/main" id="{E1981E94-2457-449F-846B-3D7A67F30B73}"/>
              </a:ext>
            </a:extLst>
          </p:cNvPr>
          <p:cNvSpPr txBox="1"/>
          <p:nvPr/>
        </p:nvSpPr>
        <p:spPr>
          <a:xfrm>
            <a:off x="281703" y="3877900"/>
            <a:ext cx="1752600" cy="707886"/>
          </a:xfrm>
          <a:prstGeom prst="rect">
            <a:avLst/>
          </a:prstGeom>
          <a:noFill/>
        </p:spPr>
        <p:txBody>
          <a:bodyPr wrap="square" rtlCol="0">
            <a:spAutoFit/>
          </a:bodyPr>
          <a:lstStyle/>
          <a:p>
            <a:pPr algn="r"/>
            <a:r>
              <a:rPr lang="en-US" sz="1000" b="1" dirty="0">
                <a:latin typeface="Arial" panose="020B0604020202020204" pitchFamily="34" charset="0"/>
                <a:cs typeface="Arial" panose="020B0604020202020204" pitchFamily="34" charset="0"/>
              </a:rPr>
              <a:t>Class 1, Div. 1 Ex Proof Terminal Strip Housing Provides Generous Room for Easy Wire Termination</a:t>
            </a:r>
          </a:p>
        </p:txBody>
      </p:sp>
      <p:sp>
        <p:nvSpPr>
          <p:cNvPr id="13" name="TextBox 12">
            <a:extLst>
              <a:ext uri="{FF2B5EF4-FFF2-40B4-BE49-F238E27FC236}">
                <a16:creationId xmlns:a16="http://schemas.microsoft.com/office/drawing/2014/main" id="{8F43109F-1E03-41C0-9555-32779687604A}"/>
              </a:ext>
            </a:extLst>
          </p:cNvPr>
          <p:cNvSpPr txBox="1"/>
          <p:nvPr/>
        </p:nvSpPr>
        <p:spPr>
          <a:xfrm>
            <a:off x="6474116" y="802166"/>
            <a:ext cx="2322787" cy="553998"/>
          </a:xfrm>
          <a:prstGeom prst="rect">
            <a:avLst/>
          </a:prstGeom>
          <a:noFill/>
        </p:spPr>
        <p:txBody>
          <a:bodyPr wrap="square" rtlCol="0">
            <a:spAutoFit/>
          </a:bodyPr>
          <a:lstStyle/>
          <a:p>
            <a:r>
              <a:rPr lang="en-US" sz="1000" b="1" dirty="0">
                <a:latin typeface="Arial" panose="020B0604020202020204" pitchFamily="34" charset="0"/>
                <a:cs typeface="Arial" panose="020B0604020202020204" pitchFamily="34" charset="0"/>
              </a:rPr>
              <a:t>Rotary Control Switch Provides Non-Invasive Menu Navigation and Setup</a:t>
            </a:r>
          </a:p>
        </p:txBody>
      </p:sp>
      <p:sp>
        <p:nvSpPr>
          <p:cNvPr id="14" name="TextBox 13">
            <a:extLst>
              <a:ext uri="{FF2B5EF4-FFF2-40B4-BE49-F238E27FC236}">
                <a16:creationId xmlns:a16="http://schemas.microsoft.com/office/drawing/2014/main" id="{7C9C05B8-1ADA-4F33-975B-69BDAB975311}"/>
              </a:ext>
            </a:extLst>
          </p:cNvPr>
          <p:cNvSpPr txBox="1"/>
          <p:nvPr/>
        </p:nvSpPr>
        <p:spPr>
          <a:xfrm>
            <a:off x="6998583" y="4405129"/>
            <a:ext cx="1981200" cy="1015663"/>
          </a:xfrm>
          <a:prstGeom prst="rect">
            <a:avLst/>
          </a:prstGeom>
          <a:noFill/>
        </p:spPr>
        <p:txBody>
          <a:bodyPr wrap="square" rtlCol="0">
            <a:spAutoFit/>
          </a:bodyPr>
          <a:lstStyle/>
          <a:p>
            <a:r>
              <a:rPr lang="en-US" sz="1000" b="1" dirty="0">
                <a:latin typeface="Arial" panose="020B0604020202020204" pitchFamily="34" charset="0"/>
                <a:cs typeface="Arial" panose="020B0604020202020204" pitchFamily="34" charset="0"/>
              </a:rPr>
              <a:t>RCVC Electrical Ports and Mounting Brackets Provide Flexible Configuration.  100% Compatible with Existing Becker/GE DNGP &amp; EFP Enclosures for Easy Retrofit</a:t>
            </a:r>
          </a:p>
        </p:txBody>
      </p:sp>
      <p:cxnSp>
        <p:nvCxnSpPr>
          <p:cNvPr id="15" name="Connector: Elbow 14">
            <a:extLst>
              <a:ext uri="{FF2B5EF4-FFF2-40B4-BE49-F238E27FC236}">
                <a16:creationId xmlns:a16="http://schemas.microsoft.com/office/drawing/2014/main" id="{7FD6CAF7-4236-4019-A808-CFB73EA94132}"/>
              </a:ext>
            </a:extLst>
          </p:cNvPr>
          <p:cNvCxnSpPr>
            <a:stCxn id="11" idx="3"/>
            <a:endCxn id="9" idx="2"/>
          </p:cNvCxnSpPr>
          <p:nvPr/>
        </p:nvCxnSpPr>
        <p:spPr>
          <a:xfrm>
            <a:off x="2578341" y="1388552"/>
            <a:ext cx="884562" cy="643858"/>
          </a:xfrm>
          <a:prstGeom prst="bentConnector3">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6" name="Connector: Elbow 15">
            <a:extLst>
              <a:ext uri="{FF2B5EF4-FFF2-40B4-BE49-F238E27FC236}">
                <a16:creationId xmlns:a16="http://schemas.microsoft.com/office/drawing/2014/main" id="{945677BE-5F8B-42E9-92B4-84DD17504637}"/>
              </a:ext>
            </a:extLst>
          </p:cNvPr>
          <p:cNvCxnSpPr>
            <a:stCxn id="12" idx="3"/>
            <a:endCxn id="7" idx="2"/>
          </p:cNvCxnSpPr>
          <p:nvPr/>
        </p:nvCxnSpPr>
        <p:spPr>
          <a:xfrm flipV="1">
            <a:off x="2034303" y="3632610"/>
            <a:ext cx="971400" cy="599233"/>
          </a:xfrm>
          <a:prstGeom prst="bentConnector3">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 name="Connector: Elbow 16">
            <a:extLst>
              <a:ext uri="{FF2B5EF4-FFF2-40B4-BE49-F238E27FC236}">
                <a16:creationId xmlns:a16="http://schemas.microsoft.com/office/drawing/2014/main" id="{63CCA659-F71C-490F-9635-1804221835CF}"/>
              </a:ext>
            </a:extLst>
          </p:cNvPr>
          <p:cNvCxnSpPr>
            <a:stCxn id="10" idx="6"/>
            <a:endCxn id="13" idx="1"/>
          </p:cNvCxnSpPr>
          <p:nvPr/>
        </p:nvCxnSpPr>
        <p:spPr>
          <a:xfrm flipV="1">
            <a:off x="5788317" y="1079165"/>
            <a:ext cx="685799" cy="191245"/>
          </a:xfrm>
          <a:prstGeom prst="bentConnector3">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8" name="Connector: Elbow 17">
            <a:extLst>
              <a:ext uri="{FF2B5EF4-FFF2-40B4-BE49-F238E27FC236}">
                <a16:creationId xmlns:a16="http://schemas.microsoft.com/office/drawing/2014/main" id="{417EEC56-EF3D-4D00-80F3-12210555DCD9}"/>
              </a:ext>
            </a:extLst>
          </p:cNvPr>
          <p:cNvCxnSpPr>
            <a:stCxn id="8" idx="6"/>
            <a:endCxn id="14" idx="1"/>
          </p:cNvCxnSpPr>
          <p:nvPr/>
        </p:nvCxnSpPr>
        <p:spPr>
          <a:xfrm flipV="1">
            <a:off x="5954643" y="4912961"/>
            <a:ext cx="1043940" cy="548449"/>
          </a:xfrm>
          <a:prstGeom prst="bentConnector3">
            <a:avLst>
              <a:gd name="adj1" fmla="val 50000"/>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B675183C-2D5C-43E6-9EC6-0B86E3E9B081}"/>
              </a:ext>
            </a:extLst>
          </p:cNvPr>
          <p:cNvSpPr/>
          <p:nvPr/>
        </p:nvSpPr>
        <p:spPr>
          <a:xfrm>
            <a:off x="3005703" y="4871046"/>
            <a:ext cx="457200" cy="457200"/>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22" name="Oval 21">
            <a:extLst>
              <a:ext uri="{FF2B5EF4-FFF2-40B4-BE49-F238E27FC236}">
                <a16:creationId xmlns:a16="http://schemas.microsoft.com/office/drawing/2014/main" id="{8E5239E3-337F-4E68-85B5-0380230A1EEE}"/>
              </a:ext>
            </a:extLst>
          </p:cNvPr>
          <p:cNvSpPr/>
          <p:nvPr/>
        </p:nvSpPr>
        <p:spPr>
          <a:xfrm>
            <a:off x="4587510" y="2173504"/>
            <a:ext cx="457200" cy="457200"/>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23" name="TextBox 22">
            <a:extLst>
              <a:ext uri="{FF2B5EF4-FFF2-40B4-BE49-F238E27FC236}">
                <a16:creationId xmlns:a16="http://schemas.microsoft.com/office/drawing/2014/main" id="{1D25E9E7-B564-467D-97E9-FE96BD6583A6}"/>
              </a:ext>
            </a:extLst>
          </p:cNvPr>
          <p:cNvSpPr txBox="1"/>
          <p:nvPr/>
        </p:nvSpPr>
        <p:spPr>
          <a:xfrm>
            <a:off x="6510903" y="1716155"/>
            <a:ext cx="2322787" cy="553998"/>
          </a:xfrm>
          <a:prstGeom prst="rect">
            <a:avLst/>
          </a:prstGeom>
          <a:noFill/>
        </p:spPr>
        <p:txBody>
          <a:bodyPr wrap="square" rtlCol="0">
            <a:spAutoFit/>
          </a:bodyPr>
          <a:lstStyle/>
          <a:p>
            <a:r>
              <a:rPr lang="en-US" sz="1000" b="1" dirty="0">
                <a:latin typeface="Arial" panose="020B0604020202020204" pitchFamily="34" charset="0"/>
                <a:cs typeface="Arial" panose="020B0604020202020204" pitchFamily="34" charset="0"/>
              </a:rPr>
              <a:t>4-20 mA Analog Command Signal Input OR ±24 VDC Discrete Pulse Positioning</a:t>
            </a:r>
          </a:p>
        </p:txBody>
      </p:sp>
      <p:cxnSp>
        <p:nvCxnSpPr>
          <p:cNvPr id="24" name="Connector: Elbow 23">
            <a:extLst>
              <a:ext uri="{FF2B5EF4-FFF2-40B4-BE49-F238E27FC236}">
                <a16:creationId xmlns:a16="http://schemas.microsoft.com/office/drawing/2014/main" id="{A8693F9C-2B9D-4669-A7AB-C252AD2A6DD3}"/>
              </a:ext>
            </a:extLst>
          </p:cNvPr>
          <p:cNvCxnSpPr>
            <a:stCxn id="22" idx="6"/>
            <a:endCxn id="23" idx="1"/>
          </p:cNvCxnSpPr>
          <p:nvPr/>
        </p:nvCxnSpPr>
        <p:spPr>
          <a:xfrm flipV="1">
            <a:off x="5044710" y="1993154"/>
            <a:ext cx="1466193" cy="408950"/>
          </a:xfrm>
          <a:prstGeom prst="bentConnector3">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25" name="Oval 24">
            <a:extLst>
              <a:ext uri="{FF2B5EF4-FFF2-40B4-BE49-F238E27FC236}">
                <a16:creationId xmlns:a16="http://schemas.microsoft.com/office/drawing/2014/main" id="{2DC54C3D-0EEA-418C-9701-9D1710D486A3}"/>
              </a:ext>
            </a:extLst>
          </p:cNvPr>
          <p:cNvSpPr/>
          <p:nvPr/>
        </p:nvSpPr>
        <p:spPr>
          <a:xfrm>
            <a:off x="4523133" y="3275775"/>
            <a:ext cx="457200" cy="457200"/>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26" name="TextBox 25">
            <a:extLst>
              <a:ext uri="{FF2B5EF4-FFF2-40B4-BE49-F238E27FC236}">
                <a16:creationId xmlns:a16="http://schemas.microsoft.com/office/drawing/2014/main" id="{5CA01AB5-4393-41B7-901C-673F7E9F7552}"/>
              </a:ext>
            </a:extLst>
          </p:cNvPr>
          <p:cNvSpPr txBox="1"/>
          <p:nvPr/>
        </p:nvSpPr>
        <p:spPr>
          <a:xfrm>
            <a:off x="6446526" y="2818426"/>
            <a:ext cx="2322787" cy="707886"/>
          </a:xfrm>
          <a:prstGeom prst="rect">
            <a:avLst/>
          </a:prstGeom>
          <a:noFill/>
        </p:spPr>
        <p:txBody>
          <a:bodyPr wrap="square" rtlCol="0">
            <a:spAutoFit/>
          </a:bodyPr>
          <a:lstStyle/>
          <a:p>
            <a:r>
              <a:rPr lang="en-US" sz="1000" b="1" dirty="0">
                <a:latin typeface="Arial" panose="020B0604020202020204" pitchFamily="34" charset="0"/>
                <a:cs typeface="Arial" panose="020B0604020202020204" pitchFamily="34" charset="0"/>
              </a:rPr>
              <a:t>ZERO Steady State Emissions with Ability to Discharge to Pressure System for Complete Atmospheric Emissions. </a:t>
            </a:r>
          </a:p>
        </p:txBody>
      </p:sp>
      <p:cxnSp>
        <p:nvCxnSpPr>
          <p:cNvPr id="27" name="Connector: Elbow 26">
            <a:extLst>
              <a:ext uri="{FF2B5EF4-FFF2-40B4-BE49-F238E27FC236}">
                <a16:creationId xmlns:a16="http://schemas.microsoft.com/office/drawing/2014/main" id="{D4886296-1C4A-4908-944F-7A65656A16DE}"/>
              </a:ext>
            </a:extLst>
          </p:cNvPr>
          <p:cNvCxnSpPr>
            <a:stCxn id="25" idx="6"/>
            <a:endCxn id="26" idx="1"/>
          </p:cNvCxnSpPr>
          <p:nvPr/>
        </p:nvCxnSpPr>
        <p:spPr>
          <a:xfrm flipV="1">
            <a:off x="4980333" y="3172369"/>
            <a:ext cx="1466193" cy="332006"/>
          </a:xfrm>
          <a:prstGeom prst="bentConnector3">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4870C5EB-0BAE-4470-8FA7-2839BF9560E0}"/>
              </a:ext>
            </a:extLst>
          </p:cNvPr>
          <p:cNvSpPr txBox="1"/>
          <p:nvPr/>
        </p:nvSpPr>
        <p:spPr>
          <a:xfrm>
            <a:off x="278655" y="5152912"/>
            <a:ext cx="1752600" cy="707886"/>
          </a:xfrm>
          <a:prstGeom prst="rect">
            <a:avLst/>
          </a:prstGeom>
          <a:noFill/>
        </p:spPr>
        <p:txBody>
          <a:bodyPr wrap="square" rtlCol="0">
            <a:spAutoFit/>
          </a:bodyPr>
          <a:lstStyle/>
          <a:p>
            <a:pPr algn="r"/>
            <a:r>
              <a:rPr lang="en-US" sz="1000" b="1" dirty="0">
                <a:latin typeface="Arial" panose="020B0604020202020204" pitchFamily="34" charset="0"/>
                <a:cs typeface="Arial" panose="020B0604020202020204" pitchFamily="34" charset="0"/>
              </a:rPr>
              <a:t>RCVC May be Installed Directly on Control Valve or Remotely in Control Cabinet or RTU Building</a:t>
            </a:r>
          </a:p>
        </p:txBody>
      </p:sp>
      <p:cxnSp>
        <p:nvCxnSpPr>
          <p:cNvPr id="29" name="Connector: Elbow 28">
            <a:extLst>
              <a:ext uri="{FF2B5EF4-FFF2-40B4-BE49-F238E27FC236}">
                <a16:creationId xmlns:a16="http://schemas.microsoft.com/office/drawing/2014/main" id="{CFD37BFC-B320-438B-84E7-F1D348A7225C}"/>
              </a:ext>
            </a:extLst>
          </p:cNvPr>
          <p:cNvCxnSpPr>
            <a:stCxn id="28" idx="3"/>
            <a:endCxn id="19" idx="2"/>
          </p:cNvCxnSpPr>
          <p:nvPr/>
        </p:nvCxnSpPr>
        <p:spPr>
          <a:xfrm flipV="1">
            <a:off x="2031255" y="5099646"/>
            <a:ext cx="974448" cy="407209"/>
          </a:xfrm>
          <a:prstGeom prst="bentConnector3">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D5F8D231-D455-491E-9447-5C15897070B8}"/>
              </a:ext>
            </a:extLst>
          </p:cNvPr>
          <p:cNvSpPr/>
          <p:nvPr/>
        </p:nvSpPr>
        <p:spPr>
          <a:xfrm>
            <a:off x="6016916" y="3576944"/>
            <a:ext cx="457200" cy="457200"/>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cxnSp>
        <p:nvCxnSpPr>
          <p:cNvPr id="31" name="Connector: Elbow 30">
            <a:extLst>
              <a:ext uri="{FF2B5EF4-FFF2-40B4-BE49-F238E27FC236}">
                <a16:creationId xmlns:a16="http://schemas.microsoft.com/office/drawing/2014/main" id="{532F3878-69A6-40D9-9685-7C68F5B36870}"/>
              </a:ext>
            </a:extLst>
          </p:cNvPr>
          <p:cNvCxnSpPr>
            <a:stCxn id="30" idx="6"/>
            <a:endCxn id="14" idx="1"/>
          </p:cNvCxnSpPr>
          <p:nvPr/>
        </p:nvCxnSpPr>
        <p:spPr>
          <a:xfrm>
            <a:off x="6474116" y="3805544"/>
            <a:ext cx="524467" cy="1107417"/>
          </a:xfrm>
          <a:prstGeom prst="bentConnector3">
            <a:avLst>
              <a:gd name="adj1" fmla="val 50000"/>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32" name="Group 31">
            <a:extLst>
              <a:ext uri="{FF2B5EF4-FFF2-40B4-BE49-F238E27FC236}">
                <a16:creationId xmlns:a16="http://schemas.microsoft.com/office/drawing/2014/main" id="{08A3EF2D-4DF6-402E-B148-30D63E7C2BA7}"/>
              </a:ext>
            </a:extLst>
          </p:cNvPr>
          <p:cNvGrpSpPr/>
          <p:nvPr/>
        </p:nvGrpSpPr>
        <p:grpSpPr>
          <a:xfrm>
            <a:off x="6138248" y="5604207"/>
            <a:ext cx="2535710" cy="436992"/>
            <a:chOff x="3972424" y="228984"/>
            <a:chExt cx="2535710" cy="436992"/>
          </a:xfrm>
        </p:grpSpPr>
        <p:grpSp>
          <p:nvGrpSpPr>
            <p:cNvPr id="33" name="Group 32">
              <a:extLst>
                <a:ext uri="{FF2B5EF4-FFF2-40B4-BE49-F238E27FC236}">
                  <a16:creationId xmlns:a16="http://schemas.microsoft.com/office/drawing/2014/main" id="{1338ECD1-A848-421D-99AD-F823CE809B37}"/>
                </a:ext>
              </a:extLst>
            </p:cNvPr>
            <p:cNvGrpSpPr/>
            <p:nvPr/>
          </p:nvGrpSpPr>
          <p:grpSpPr>
            <a:xfrm>
              <a:off x="5215131" y="247487"/>
              <a:ext cx="384048" cy="384048"/>
              <a:chOff x="-1253793" y="2635446"/>
              <a:chExt cx="1117092" cy="1117092"/>
            </a:xfrm>
          </p:grpSpPr>
          <p:sp>
            <p:nvSpPr>
              <p:cNvPr id="38" name="Oval 37">
                <a:extLst>
                  <a:ext uri="{FF2B5EF4-FFF2-40B4-BE49-F238E27FC236}">
                    <a16:creationId xmlns:a16="http://schemas.microsoft.com/office/drawing/2014/main" id="{977298FD-F09C-4288-BB48-B7978B3A8568}"/>
                  </a:ext>
                </a:extLst>
              </p:cNvPr>
              <p:cNvSpPr/>
              <p:nvPr/>
            </p:nvSpPr>
            <p:spPr>
              <a:xfrm>
                <a:off x="-1253793" y="2635446"/>
                <a:ext cx="1117092" cy="1117092"/>
              </a:xfrm>
              <a:prstGeom prst="ellipse">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99034DBB-ACA3-4073-BD49-CC7825F5381D}"/>
                  </a:ext>
                </a:extLst>
              </p:cNvPr>
              <p:cNvSpPr/>
              <p:nvPr/>
            </p:nvSpPr>
            <p:spPr>
              <a:xfrm>
                <a:off x="-1165842" y="2723397"/>
                <a:ext cx="941191" cy="941191"/>
              </a:xfrm>
              <a:prstGeom prst="ellipse">
                <a:avLst/>
              </a:prstGeom>
              <a:solidFill>
                <a:srgbClr val="C00000"/>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4" name="Group 33">
              <a:extLst>
                <a:ext uri="{FF2B5EF4-FFF2-40B4-BE49-F238E27FC236}">
                  <a16:creationId xmlns:a16="http://schemas.microsoft.com/office/drawing/2014/main" id="{DD7251E1-B6C8-4448-BA6C-11DB00913DCB}"/>
                </a:ext>
              </a:extLst>
            </p:cNvPr>
            <p:cNvGrpSpPr/>
            <p:nvPr/>
          </p:nvGrpSpPr>
          <p:grpSpPr>
            <a:xfrm>
              <a:off x="3972424" y="228984"/>
              <a:ext cx="2535710" cy="436992"/>
              <a:chOff x="3972424" y="228984"/>
              <a:chExt cx="2535710" cy="436992"/>
            </a:xfrm>
          </p:grpSpPr>
          <p:sp>
            <p:nvSpPr>
              <p:cNvPr id="35" name="TextBox 34">
                <a:extLst>
                  <a:ext uri="{FF2B5EF4-FFF2-40B4-BE49-F238E27FC236}">
                    <a16:creationId xmlns:a16="http://schemas.microsoft.com/office/drawing/2014/main" id="{4036A7AD-96C1-4CDC-A119-DE2CBC3A41E9}"/>
                  </a:ext>
                </a:extLst>
              </p:cNvPr>
              <p:cNvSpPr txBox="1"/>
              <p:nvPr/>
            </p:nvSpPr>
            <p:spPr>
              <a:xfrm>
                <a:off x="3972424" y="228984"/>
                <a:ext cx="1326474" cy="369332"/>
              </a:xfrm>
              <a:prstGeom prst="rect">
                <a:avLst/>
              </a:prstGeom>
              <a:noFill/>
            </p:spPr>
            <p:txBody>
              <a:bodyPr wrap="square" rtlCol="0">
                <a:spAutoFit/>
              </a:bodyPr>
              <a:lstStyle/>
              <a:p>
                <a:pPr algn="r"/>
                <a:r>
                  <a:rPr lang="en-US" dirty="0">
                    <a:latin typeface="Segoe UI" panose="020B0502040204020203" pitchFamily="34" charset="0"/>
                    <a:cs typeface="Segoe UI" panose="020B0502040204020203" pitchFamily="34" charset="0"/>
                  </a:rPr>
                  <a:t>RED</a:t>
                </a:r>
              </a:p>
            </p:txBody>
          </p:sp>
          <p:sp>
            <p:nvSpPr>
              <p:cNvPr id="36" name="TextBox 35">
                <a:extLst>
                  <a:ext uri="{FF2B5EF4-FFF2-40B4-BE49-F238E27FC236}">
                    <a16:creationId xmlns:a16="http://schemas.microsoft.com/office/drawing/2014/main" id="{F9C88DA8-49CC-4CF7-AE82-298E2C24A9BB}"/>
                  </a:ext>
                </a:extLst>
              </p:cNvPr>
              <p:cNvSpPr txBox="1"/>
              <p:nvPr/>
            </p:nvSpPr>
            <p:spPr>
              <a:xfrm>
                <a:off x="5515411" y="228984"/>
                <a:ext cx="955907" cy="369332"/>
              </a:xfrm>
              <a:prstGeom prst="rect">
                <a:avLst/>
              </a:prstGeom>
              <a:noFill/>
            </p:spPr>
            <p:txBody>
              <a:bodyPr wrap="square" rtlCol="0">
                <a:spAutoFit/>
              </a:bodyPr>
              <a:lstStyle/>
              <a:p>
                <a:r>
                  <a:rPr lang="en-US" dirty="0">
                    <a:latin typeface="Segoe UI" panose="020B0502040204020203" pitchFamily="34" charset="0"/>
                    <a:cs typeface="Segoe UI" panose="020B0502040204020203" pitchFamily="34" charset="0"/>
                  </a:rPr>
                  <a:t>CIRCLE</a:t>
                </a:r>
              </a:p>
            </p:txBody>
          </p:sp>
          <p:sp>
            <p:nvSpPr>
              <p:cNvPr id="37" name="TextBox 36">
                <a:extLst>
                  <a:ext uri="{FF2B5EF4-FFF2-40B4-BE49-F238E27FC236}">
                    <a16:creationId xmlns:a16="http://schemas.microsoft.com/office/drawing/2014/main" id="{FCCCB4F6-D550-46EB-8499-AFF4569A967E}"/>
                  </a:ext>
                </a:extLst>
              </p:cNvPr>
              <p:cNvSpPr txBox="1"/>
              <p:nvPr/>
            </p:nvSpPr>
            <p:spPr>
              <a:xfrm>
                <a:off x="5534483" y="481310"/>
                <a:ext cx="973651" cy="184666"/>
              </a:xfrm>
              <a:prstGeom prst="rect">
                <a:avLst/>
              </a:prstGeom>
              <a:noFill/>
            </p:spPr>
            <p:txBody>
              <a:bodyPr wrap="square" rtlCol="0">
                <a:spAutoFit/>
              </a:bodyPr>
              <a:lstStyle/>
              <a:p>
                <a:r>
                  <a:rPr lang="en-US" sz="600" dirty="0">
                    <a:latin typeface="Arial" panose="020B0604020202020204" pitchFamily="34" charset="0"/>
                    <a:cs typeface="Arial" panose="020B0604020202020204" pitchFamily="34" charset="0"/>
                  </a:rPr>
                  <a:t>VALVE CONTROLER</a:t>
                </a:r>
              </a:p>
            </p:txBody>
          </p:sp>
        </p:grpSp>
      </p:grpSp>
      <p:sp>
        <p:nvSpPr>
          <p:cNvPr id="40" name="TextBox 39">
            <a:extLst>
              <a:ext uri="{FF2B5EF4-FFF2-40B4-BE49-F238E27FC236}">
                <a16:creationId xmlns:a16="http://schemas.microsoft.com/office/drawing/2014/main" id="{58A0A1EE-B939-4BE0-AEFA-725F0CCBE4E5}"/>
              </a:ext>
            </a:extLst>
          </p:cNvPr>
          <p:cNvSpPr txBox="1"/>
          <p:nvPr/>
        </p:nvSpPr>
        <p:spPr>
          <a:xfrm>
            <a:off x="345166" y="2304754"/>
            <a:ext cx="2173313" cy="830997"/>
          </a:xfrm>
          <a:prstGeom prst="rect">
            <a:avLst/>
          </a:prstGeom>
          <a:solidFill>
            <a:srgbClr val="C00000"/>
          </a:solidFill>
        </p:spPr>
        <p:txBody>
          <a:bodyPr wrap="square" rtlCol="0">
            <a:spAutoFit/>
          </a:bodyPr>
          <a:lstStyle/>
          <a:p>
            <a:pPr algn="ctr"/>
            <a:r>
              <a:rPr lang="en-US" sz="1200" b="1" dirty="0">
                <a:solidFill>
                  <a:schemeClr val="bg1"/>
                </a:solidFill>
                <a:latin typeface="Arial" panose="020B0604020202020204" pitchFamily="34" charset="0"/>
                <a:cs typeface="Arial" panose="020B0604020202020204" pitchFamily="34" charset="0"/>
              </a:rPr>
              <a:t>PLUG &amp; PLAY REPLACEMENT FOR BECKER/GE DNGP POSITIONER</a:t>
            </a:r>
          </a:p>
        </p:txBody>
      </p:sp>
      <p:pic>
        <p:nvPicPr>
          <p:cNvPr id="42" name="Picture 41" descr="A picture containing food, room&#10;&#10;Description automatically generated">
            <a:extLst>
              <a:ext uri="{FF2B5EF4-FFF2-40B4-BE49-F238E27FC236}">
                <a16:creationId xmlns:a16="http://schemas.microsoft.com/office/drawing/2014/main" id="{DC3003D6-CDF7-4B08-9D06-A1E93CBD1623}"/>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260908" y="5473735"/>
            <a:ext cx="1365808" cy="1384265"/>
          </a:xfrm>
          <a:prstGeom prst="rect">
            <a:avLst/>
          </a:prstGeom>
        </p:spPr>
      </p:pic>
    </p:spTree>
    <p:extLst>
      <p:ext uri="{BB962C8B-B14F-4D97-AF65-F5344CB8AC3E}">
        <p14:creationId xmlns:p14="http://schemas.microsoft.com/office/powerpoint/2010/main" val="13955262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9C8AA-85C6-43F5-836C-D2F48C0866E4}"/>
              </a:ext>
            </a:extLst>
          </p:cNvPr>
          <p:cNvSpPr>
            <a:spLocks noGrp="1"/>
          </p:cNvSpPr>
          <p:nvPr>
            <p:ph type="title"/>
          </p:nvPr>
        </p:nvSpPr>
        <p:spPr/>
        <p:txBody>
          <a:bodyPr>
            <a:normAutofit/>
          </a:bodyPr>
          <a:lstStyle/>
          <a:p>
            <a:r>
              <a:rPr lang="en-US" dirty="0"/>
              <a:t>RCVC Exclusive Features – Only with VRG!</a:t>
            </a:r>
          </a:p>
        </p:txBody>
      </p:sp>
      <p:sp>
        <p:nvSpPr>
          <p:cNvPr id="17" name="Rectangle 16">
            <a:extLst>
              <a:ext uri="{FF2B5EF4-FFF2-40B4-BE49-F238E27FC236}">
                <a16:creationId xmlns:a16="http://schemas.microsoft.com/office/drawing/2014/main" id="{1BE46D06-C7CF-46B8-AB7C-E661A2D0C1CE}"/>
              </a:ext>
            </a:extLst>
          </p:cNvPr>
          <p:cNvSpPr/>
          <p:nvPr/>
        </p:nvSpPr>
        <p:spPr>
          <a:xfrm>
            <a:off x="270163" y="700471"/>
            <a:ext cx="8790710" cy="4665701"/>
          </a:xfrm>
          <a:prstGeom prst="rect">
            <a:avLst/>
          </a:prstGeom>
        </p:spPr>
        <p:txBody>
          <a:bodyPr wrap="square">
            <a:spAutoFit/>
          </a:bodyPr>
          <a:lstStyle/>
          <a:p>
            <a:pPr marL="285750" indent="-285750">
              <a:lnSpc>
                <a:spcPct val="107000"/>
              </a:lnSpc>
              <a:spcAft>
                <a:spcPts val="800"/>
              </a:spcAft>
              <a:buFont typeface="Arial" panose="020B0604020202020204" pitchFamily="34" charset="0"/>
              <a:buChar char="•"/>
            </a:pPr>
            <a:r>
              <a:rPr lang="en-US" sz="1600" b="1" dirty="0">
                <a:latin typeface="Calibri" panose="020F0502020204030204" pitchFamily="34" charset="0"/>
                <a:ea typeface="Calibri" panose="020F0502020204030204" pitchFamily="34" charset="0"/>
                <a:cs typeface="Times New Roman" panose="02020603050405020304" pitchFamily="18" charset="0"/>
              </a:rPr>
              <a:t>RCVC Override – Apply 24 VDC to OPEN/CLOSE Valve – No Additional Hardware Required</a:t>
            </a:r>
          </a:p>
          <a:p>
            <a:pPr marL="285750" indent="-285750">
              <a:lnSpc>
                <a:spcPct val="107000"/>
              </a:lnSpc>
              <a:spcAft>
                <a:spcPts val="800"/>
              </a:spcAft>
              <a:buFont typeface="Arial" panose="020B0604020202020204" pitchFamily="34" charset="0"/>
              <a:buChar char="•"/>
            </a:pPr>
            <a:r>
              <a:rPr lang="en-US" sz="1600" b="1" dirty="0">
                <a:latin typeface="Calibri" panose="020F0502020204030204" pitchFamily="34" charset="0"/>
                <a:ea typeface="Calibri" panose="020F0502020204030204" pitchFamily="34" charset="0"/>
                <a:cs typeface="Times New Roman" panose="02020603050405020304" pitchFamily="18" charset="0"/>
              </a:rPr>
              <a:t>OPEN/CLOSE on loss 24 VDC Power Supply – For Spring Return Actuated Control Valves</a:t>
            </a:r>
          </a:p>
          <a:p>
            <a:pPr marL="285750" indent="-285750">
              <a:lnSpc>
                <a:spcPct val="107000"/>
              </a:lnSpc>
              <a:spcAft>
                <a:spcPts val="800"/>
              </a:spcAft>
              <a:buFont typeface="Arial" panose="020B0604020202020204" pitchFamily="34" charset="0"/>
              <a:buChar char="•"/>
            </a:pPr>
            <a:r>
              <a:rPr lang="en-US" sz="1600" b="1" dirty="0">
                <a:latin typeface="Calibri" panose="020F0502020204030204" pitchFamily="34" charset="0"/>
                <a:ea typeface="Calibri" panose="020F0502020204030204" pitchFamily="34" charset="0"/>
                <a:cs typeface="Times New Roman" panose="02020603050405020304" pitchFamily="18" charset="0"/>
              </a:rPr>
              <a:t>Directionally Adjustable </a:t>
            </a:r>
            <a:r>
              <a:rPr lang="en-US" sz="1600" b="1" dirty="0" err="1">
                <a:latin typeface="Calibri" panose="020F0502020204030204" pitchFamily="34" charset="0"/>
                <a:ea typeface="Calibri" panose="020F0502020204030204" pitchFamily="34" charset="0"/>
                <a:cs typeface="Times New Roman" panose="02020603050405020304" pitchFamily="18" charset="0"/>
              </a:rPr>
              <a:t>Deadband</a:t>
            </a:r>
            <a:r>
              <a:rPr lang="en-US" sz="1600" b="1" dirty="0">
                <a:latin typeface="Calibri" panose="020F0502020204030204" pitchFamily="34" charset="0"/>
                <a:ea typeface="Calibri" panose="020F0502020204030204" pitchFamily="34" charset="0"/>
                <a:cs typeface="Times New Roman" panose="02020603050405020304" pitchFamily="18" charset="0"/>
              </a:rPr>
              <a:t> and Pulse Control in OPEN or CLOSE Direction</a:t>
            </a:r>
          </a:p>
          <a:p>
            <a:pPr marL="285750" indent="-285750">
              <a:lnSpc>
                <a:spcPct val="107000"/>
              </a:lnSpc>
              <a:spcAft>
                <a:spcPts val="800"/>
              </a:spcAft>
              <a:buFont typeface="Arial" panose="020B0604020202020204" pitchFamily="34" charset="0"/>
              <a:buChar char="•"/>
            </a:pPr>
            <a:r>
              <a:rPr lang="en-US" sz="1600" b="1" dirty="0">
                <a:latin typeface="Calibri" panose="020F0502020204030204" pitchFamily="34" charset="0"/>
                <a:ea typeface="Calibri" panose="020F0502020204030204" pitchFamily="34" charset="0"/>
                <a:cs typeface="Times New Roman" panose="02020603050405020304" pitchFamily="18" charset="0"/>
              </a:rPr>
              <a:t>Alarm Output (24 VDC) to Indicate Failure of:</a:t>
            </a:r>
          </a:p>
          <a:p>
            <a:pPr marL="742950" lvl="1" indent="-285750">
              <a:lnSpc>
                <a:spcPct val="107000"/>
              </a:lnSpc>
              <a:spcAft>
                <a:spcPts val="800"/>
              </a:spcAft>
              <a:buFont typeface="Arial" panose="020B0604020202020204" pitchFamily="34" charset="0"/>
              <a:buChar char="•"/>
            </a:pPr>
            <a:r>
              <a:rPr lang="en-US" sz="1600" b="1" dirty="0">
                <a:latin typeface="Calibri" panose="020F0502020204030204" pitchFamily="34" charset="0"/>
                <a:ea typeface="Calibri" panose="020F0502020204030204" pitchFamily="34" charset="0"/>
                <a:cs typeface="Times New Roman" panose="02020603050405020304" pitchFamily="18" charset="0"/>
              </a:rPr>
              <a:t>Command Signal</a:t>
            </a:r>
          </a:p>
          <a:p>
            <a:pPr marL="742950" lvl="1" indent="-285750">
              <a:lnSpc>
                <a:spcPct val="107000"/>
              </a:lnSpc>
              <a:spcAft>
                <a:spcPts val="800"/>
              </a:spcAft>
              <a:buFont typeface="Arial" panose="020B0604020202020204" pitchFamily="34" charset="0"/>
              <a:buChar char="•"/>
            </a:pPr>
            <a:r>
              <a:rPr lang="en-US" sz="1600" b="1" dirty="0">
                <a:latin typeface="Calibri" panose="020F0502020204030204" pitchFamily="34" charset="0"/>
                <a:ea typeface="Calibri" panose="020F0502020204030204" pitchFamily="34" charset="0"/>
                <a:cs typeface="Times New Roman" panose="02020603050405020304" pitchFamily="18" charset="0"/>
              </a:rPr>
              <a:t>Feedback Signal</a:t>
            </a:r>
          </a:p>
          <a:p>
            <a:pPr marL="742950" lvl="1" indent="-285750">
              <a:lnSpc>
                <a:spcPct val="107000"/>
              </a:lnSpc>
              <a:spcAft>
                <a:spcPts val="800"/>
              </a:spcAft>
              <a:buFont typeface="Arial" panose="020B0604020202020204" pitchFamily="34" charset="0"/>
              <a:buChar char="•"/>
            </a:pPr>
            <a:r>
              <a:rPr lang="en-US" sz="1600" b="1" dirty="0">
                <a:latin typeface="Calibri" panose="020F0502020204030204" pitchFamily="34" charset="0"/>
                <a:ea typeface="Calibri" panose="020F0502020204030204" pitchFamily="34" charset="0"/>
                <a:cs typeface="Times New Roman" panose="02020603050405020304" pitchFamily="18" charset="0"/>
              </a:rPr>
              <a:t>RCVC Placed in Manual Mode</a:t>
            </a:r>
          </a:p>
          <a:p>
            <a:pPr marL="742950" lvl="1" indent="-285750">
              <a:lnSpc>
                <a:spcPct val="107000"/>
              </a:lnSpc>
              <a:spcAft>
                <a:spcPts val="800"/>
              </a:spcAft>
              <a:buFont typeface="Arial" panose="020B0604020202020204" pitchFamily="34" charset="0"/>
              <a:buChar char="•"/>
            </a:pPr>
            <a:r>
              <a:rPr lang="en-US" sz="1600" b="1" dirty="0">
                <a:latin typeface="Calibri" panose="020F0502020204030204" pitchFamily="34" charset="0"/>
                <a:ea typeface="Calibri" panose="020F0502020204030204" pitchFamily="34" charset="0"/>
                <a:cs typeface="Times New Roman" panose="02020603050405020304" pitchFamily="18" charset="0"/>
              </a:rPr>
              <a:t>Any RCVC System Fault</a:t>
            </a:r>
          </a:p>
          <a:p>
            <a:pPr marL="285750" indent="-285750">
              <a:lnSpc>
                <a:spcPct val="107000"/>
              </a:lnSpc>
              <a:spcAft>
                <a:spcPts val="800"/>
              </a:spcAft>
              <a:buFont typeface="Arial" panose="020B0604020202020204" pitchFamily="34" charset="0"/>
              <a:buChar char="•"/>
            </a:pPr>
            <a:r>
              <a:rPr lang="en-US" sz="1600" b="1" dirty="0">
                <a:latin typeface="Calibri" panose="020F0502020204030204" pitchFamily="34" charset="0"/>
                <a:ea typeface="Calibri" panose="020F0502020204030204" pitchFamily="34" charset="0"/>
                <a:cs typeface="Times New Roman" panose="02020603050405020304" pitchFamily="18" charset="0"/>
              </a:rPr>
              <a:t>Pulse Control Allows Adjustable “Asymptote Response” to Eliminate Valve Overshoot</a:t>
            </a:r>
          </a:p>
          <a:p>
            <a:pPr marL="285750" indent="-285750">
              <a:lnSpc>
                <a:spcPct val="107000"/>
              </a:lnSpc>
              <a:spcAft>
                <a:spcPts val="800"/>
              </a:spcAft>
              <a:buFont typeface="Arial" panose="020B0604020202020204" pitchFamily="34" charset="0"/>
              <a:buChar char="•"/>
            </a:pPr>
            <a:r>
              <a:rPr lang="en-US" sz="1600" b="1" dirty="0">
                <a:latin typeface="Calibri" panose="020F0502020204030204" pitchFamily="34" charset="0"/>
                <a:ea typeface="Calibri" panose="020F0502020204030204" pitchFamily="34" charset="0"/>
                <a:cs typeface="Times New Roman" panose="02020603050405020304" pitchFamily="18" charset="0"/>
              </a:rPr>
              <a:t>Alarm Output (24 VDC ) can Register in Control System and/or Trigger a Device Such as Solenoid Valve</a:t>
            </a:r>
          </a:p>
          <a:p>
            <a:pPr marL="742950" lvl="1" indent="-285750">
              <a:lnSpc>
                <a:spcPct val="107000"/>
              </a:lnSpc>
              <a:spcAft>
                <a:spcPts val="800"/>
              </a:spcAft>
              <a:buFont typeface="Arial" panose="020B0604020202020204" pitchFamily="34" charset="0"/>
              <a:buChar char="•"/>
            </a:pPr>
            <a:r>
              <a:rPr lang="en-US" sz="1600" b="1" dirty="0">
                <a:latin typeface="Calibri" panose="020F0502020204030204" pitchFamily="34" charset="0"/>
                <a:ea typeface="Calibri" panose="020F0502020204030204" pitchFamily="34" charset="0"/>
                <a:cs typeface="Times New Roman" panose="02020603050405020304" pitchFamily="18" charset="0"/>
              </a:rPr>
              <a:t>Can Swap Between VPC Control and RCVC Control via Alarm Output</a:t>
            </a:r>
          </a:p>
          <a:p>
            <a:pPr marL="742950" lvl="1" indent="-285750">
              <a:lnSpc>
                <a:spcPct val="107000"/>
              </a:lnSpc>
              <a:spcAft>
                <a:spcPts val="800"/>
              </a:spcAft>
              <a:buFont typeface="Arial" panose="020B0604020202020204" pitchFamily="34" charset="0"/>
              <a:buChar char="•"/>
            </a:pPr>
            <a:r>
              <a:rPr lang="en-US" sz="1600" b="1" dirty="0">
                <a:latin typeface="Calibri" panose="020F0502020204030204" pitchFamily="34" charset="0"/>
                <a:ea typeface="Calibri" panose="020F0502020204030204" pitchFamily="34" charset="0"/>
                <a:cs typeface="Times New Roman" panose="02020603050405020304" pitchFamily="18" charset="0"/>
              </a:rPr>
              <a:t>Anti-Surge Control Valves use Alarm Output for Rapid Surge Response</a:t>
            </a:r>
          </a:p>
        </p:txBody>
      </p:sp>
      <p:grpSp>
        <p:nvGrpSpPr>
          <p:cNvPr id="18" name="Group 17">
            <a:extLst>
              <a:ext uri="{FF2B5EF4-FFF2-40B4-BE49-F238E27FC236}">
                <a16:creationId xmlns:a16="http://schemas.microsoft.com/office/drawing/2014/main" id="{0728B37C-53FF-44A3-AA63-45A6FEE1DB66}"/>
              </a:ext>
            </a:extLst>
          </p:cNvPr>
          <p:cNvGrpSpPr/>
          <p:nvPr/>
        </p:nvGrpSpPr>
        <p:grpSpPr>
          <a:xfrm>
            <a:off x="3709227" y="2551214"/>
            <a:ext cx="2535710" cy="436992"/>
            <a:chOff x="3972424" y="228984"/>
            <a:chExt cx="2535710" cy="436992"/>
          </a:xfrm>
        </p:grpSpPr>
        <p:grpSp>
          <p:nvGrpSpPr>
            <p:cNvPr id="19" name="Group 18">
              <a:extLst>
                <a:ext uri="{FF2B5EF4-FFF2-40B4-BE49-F238E27FC236}">
                  <a16:creationId xmlns:a16="http://schemas.microsoft.com/office/drawing/2014/main" id="{79FB6683-6BAB-4714-A723-3FD0484702C5}"/>
                </a:ext>
              </a:extLst>
            </p:cNvPr>
            <p:cNvGrpSpPr/>
            <p:nvPr/>
          </p:nvGrpSpPr>
          <p:grpSpPr>
            <a:xfrm>
              <a:off x="5215131" y="247487"/>
              <a:ext cx="384048" cy="384048"/>
              <a:chOff x="-1253793" y="2635446"/>
              <a:chExt cx="1117092" cy="1117092"/>
            </a:xfrm>
          </p:grpSpPr>
          <p:sp>
            <p:nvSpPr>
              <p:cNvPr id="24" name="Oval 23">
                <a:extLst>
                  <a:ext uri="{FF2B5EF4-FFF2-40B4-BE49-F238E27FC236}">
                    <a16:creationId xmlns:a16="http://schemas.microsoft.com/office/drawing/2014/main" id="{2A9F8302-6072-42BC-850B-3AC71642DB66}"/>
                  </a:ext>
                </a:extLst>
              </p:cNvPr>
              <p:cNvSpPr/>
              <p:nvPr/>
            </p:nvSpPr>
            <p:spPr>
              <a:xfrm>
                <a:off x="-1253793" y="2635446"/>
                <a:ext cx="1117092" cy="1117092"/>
              </a:xfrm>
              <a:prstGeom prst="ellipse">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962A92C6-1B19-4B78-95D1-764583EC9FEC}"/>
                  </a:ext>
                </a:extLst>
              </p:cNvPr>
              <p:cNvSpPr/>
              <p:nvPr/>
            </p:nvSpPr>
            <p:spPr>
              <a:xfrm>
                <a:off x="-1165842" y="2723397"/>
                <a:ext cx="941191" cy="941191"/>
              </a:xfrm>
              <a:prstGeom prst="ellipse">
                <a:avLst/>
              </a:prstGeom>
              <a:solidFill>
                <a:srgbClr val="C00000"/>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19">
              <a:extLst>
                <a:ext uri="{FF2B5EF4-FFF2-40B4-BE49-F238E27FC236}">
                  <a16:creationId xmlns:a16="http://schemas.microsoft.com/office/drawing/2014/main" id="{72D68BF5-A542-482E-9FDC-F66B0EB75402}"/>
                </a:ext>
              </a:extLst>
            </p:cNvPr>
            <p:cNvGrpSpPr/>
            <p:nvPr/>
          </p:nvGrpSpPr>
          <p:grpSpPr>
            <a:xfrm>
              <a:off x="3972424" y="228984"/>
              <a:ext cx="2535710" cy="436992"/>
              <a:chOff x="3972424" y="228984"/>
              <a:chExt cx="2535710" cy="436992"/>
            </a:xfrm>
          </p:grpSpPr>
          <p:sp>
            <p:nvSpPr>
              <p:cNvPr id="21" name="TextBox 20">
                <a:extLst>
                  <a:ext uri="{FF2B5EF4-FFF2-40B4-BE49-F238E27FC236}">
                    <a16:creationId xmlns:a16="http://schemas.microsoft.com/office/drawing/2014/main" id="{B40DBBA8-F0B4-4BEE-AA14-A0A4BE05C3AD}"/>
                  </a:ext>
                </a:extLst>
              </p:cNvPr>
              <p:cNvSpPr txBox="1"/>
              <p:nvPr/>
            </p:nvSpPr>
            <p:spPr>
              <a:xfrm>
                <a:off x="3972424" y="228984"/>
                <a:ext cx="1326474" cy="369332"/>
              </a:xfrm>
              <a:prstGeom prst="rect">
                <a:avLst/>
              </a:prstGeom>
              <a:noFill/>
            </p:spPr>
            <p:txBody>
              <a:bodyPr wrap="square" rtlCol="0">
                <a:spAutoFit/>
              </a:bodyPr>
              <a:lstStyle/>
              <a:p>
                <a:pPr algn="r"/>
                <a:r>
                  <a:rPr lang="en-US" dirty="0">
                    <a:latin typeface="Segoe UI" panose="020B0502040204020203" pitchFamily="34" charset="0"/>
                    <a:cs typeface="Segoe UI" panose="020B0502040204020203" pitchFamily="34" charset="0"/>
                  </a:rPr>
                  <a:t>RED</a:t>
                </a:r>
              </a:p>
            </p:txBody>
          </p:sp>
          <p:sp>
            <p:nvSpPr>
              <p:cNvPr id="22" name="TextBox 21">
                <a:extLst>
                  <a:ext uri="{FF2B5EF4-FFF2-40B4-BE49-F238E27FC236}">
                    <a16:creationId xmlns:a16="http://schemas.microsoft.com/office/drawing/2014/main" id="{B8BD5CE2-D78D-4604-B47B-5F239C84D642}"/>
                  </a:ext>
                </a:extLst>
              </p:cNvPr>
              <p:cNvSpPr txBox="1"/>
              <p:nvPr/>
            </p:nvSpPr>
            <p:spPr>
              <a:xfrm>
                <a:off x="5515411" y="228984"/>
                <a:ext cx="955907" cy="369332"/>
              </a:xfrm>
              <a:prstGeom prst="rect">
                <a:avLst/>
              </a:prstGeom>
              <a:noFill/>
            </p:spPr>
            <p:txBody>
              <a:bodyPr wrap="square" rtlCol="0">
                <a:spAutoFit/>
              </a:bodyPr>
              <a:lstStyle/>
              <a:p>
                <a:r>
                  <a:rPr lang="en-US" dirty="0">
                    <a:latin typeface="Segoe UI" panose="020B0502040204020203" pitchFamily="34" charset="0"/>
                    <a:cs typeface="Segoe UI" panose="020B0502040204020203" pitchFamily="34" charset="0"/>
                  </a:rPr>
                  <a:t>CIRCLE</a:t>
                </a:r>
              </a:p>
            </p:txBody>
          </p:sp>
          <p:sp>
            <p:nvSpPr>
              <p:cNvPr id="23" name="TextBox 22">
                <a:extLst>
                  <a:ext uri="{FF2B5EF4-FFF2-40B4-BE49-F238E27FC236}">
                    <a16:creationId xmlns:a16="http://schemas.microsoft.com/office/drawing/2014/main" id="{EE08D89C-DF3A-4215-BFD8-E6443B6C18BD}"/>
                  </a:ext>
                </a:extLst>
              </p:cNvPr>
              <p:cNvSpPr txBox="1"/>
              <p:nvPr/>
            </p:nvSpPr>
            <p:spPr>
              <a:xfrm>
                <a:off x="5534483" y="481310"/>
                <a:ext cx="973651" cy="184666"/>
              </a:xfrm>
              <a:prstGeom prst="rect">
                <a:avLst/>
              </a:prstGeom>
              <a:noFill/>
            </p:spPr>
            <p:txBody>
              <a:bodyPr wrap="square" rtlCol="0">
                <a:spAutoFit/>
              </a:bodyPr>
              <a:lstStyle/>
              <a:p>
                <a:r>
                  <a:rPr lang="en-US" sz="600" dirty="0">
                    <a:latin typeface="Arial" panose="020B0604020202020204" pitchFamily="34" charset="0"/>
                    <a:cs typeface="Arial" panose="020B0604020202020204" pitchFamily="34" charset="0"/>
                  </a:rPr>
                  <a:t>VALVE CONTROLER</a:t>
                </a:r>
              </a:p>
            </p:txBody>
          </p:sp>
        </p:grpSp>
      </p:grpSp>
    </p:spTree>
    <p:extLst>
      <p:ext uri="{BB962C8B-B14F-4D97-AF65-F5344CB8AC3E}">
        <p14:creationId xmlns:p14="http://schemas.microsoft.com/office/powerpoint/2010/main" val="10418734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9C8AA-85C6-43F5-836C-D2F48C0866E4}"/>
              </a:ext>
            </a:extLst>
          </p:cNvPr>
          <p:cNvSpPr>
            <a:spLocks noGrp="1"/>
          </p:cNvSpPr>
          <p:nvPr>
            <p:ph type="title"/>
          </p:nvPr>
        </p:nvSpPr>
        <p:spPr/>
        <p:txBody>
          <a:bodyPr>
            <a:normAutofit/>
          </a:bodyPr>
          <a:lstStyle/>
          <a:p>
            <a:r>
              <a:rPr lang="en-US" dirty="0"/>
              <a:t>RCVC Standard Features – Designed for Natural Gas</a:t>
            </a:r>
          </a:p>
        </p:txBody>
      </p:sp>
      <p:sp>
        <p:nvSpPr>
          <p:cNvPr id="17" name="Rectangle 16">
            <a:extLst>
              <a:ext uri="{FF2B5EF4-FFF2-40B4-BE49-F238E27FC236}">
                <a16:creationId xmlns:a16="http://schemas.microsoft.com/office/drawing/2014/main" id="{1BE46D06-C7CF-46B8-AB7C-E661A2D0C1CE}"/>
              </a:ext>
            </a:extLst>
          </p:cNvPr>
          <p:cNvSpPr/>
          <p:nvPr/>
        </p:nvSpPr>
        <p:spPr>
          <a:xfrm>
            <a:off x="270163" y="700471"/>
            <a:ext cx="8790710" cy="4792851"/>
          </a:xfrm>
          <a:prstGeom prst="rect">
            <a:avLst/>
          </a:prstGeom>
        </p:spPr>
        <p:txBody>
          <a:bodyPr wrap="square">
            <a:spAutoFit/>
          </a:bodyPr>
          <a:lstStyle/>
          <a:p>
            <a:pPr marL="285750" indent="-285750">
              <a:lnSpc>
                <a:spcPct val="107000"/>
              </a:lnSpc>
              <a:spcAft>
                <a:spcPts val="800"/>
              </a:spcAft>
              <a:buFont typeface="Arial" panose="020B0604020202020204" pitchFamily="34" charset="0"/>
              <a:buChar char="•"/>
            </a:pPr>
            <a:r>
              <a:rPr lang="en-US" sz="1600" b="1" dirty="0">
                <a:latin typeface="Arial" panose="020B0604020202020204" pitchFamily="34" charset="0"/>
                <a:ea typeface="Calibri" panose="020F0502020204030204" pitchFamily="34" charset="0"/>
                <a:cs typeface="Arial" panose="020B0604020202020204" pitchFamily="34" charset="0"/>
              </a:rPr>
              <a:t>Lock Last Position on Loss of 4-20 mA Command and/or 24 VDC Power Supply</a:t>
            </a:r>
          </a:p>
          <a:p>
            <a:pPr marL="285750" indent="-285750">
              <a:lnSpc>
                <a:spcPct val="107000"/>
              </a:lnSpc>
              <a:spcAft>
                <a:spcPts val="800"/>
              </a:spcAft>
              <a:buFont typeface="Arial" panose="020B0604020202020204" pitchFamily="34" charset="0"/>
              <a:buChar char="•"/>
            </a:pPr>
            <a:r>
              <a:rPr lang="en-US" sz="1600" b="1" dirty="0">
                <a:latin typeface="Arial" panose="020B0604020202020204" pitchFamily="34" charset="0"/>
                <a:ea typeface="Calibri" panose="020F0502020204030204" pitchFamily="34" charset="0"/>
                <a:cs typeface="Arial" panose="020B0604020202020204" pitchFamily="34" charset="0"/>
              </a:rPr>
              <a:t>Supply Pressure (Pneumatic) from 30 psig to 250 psig </a:t>
            </a:r>
          </a:p>
          <a:p>
            <a:pPr marL="285750" indent="-285750">
              <a:lnSpc>
                <a:spcPct val="107000"/>
              </a:lnSpc>
              <a:spcAft>
                <a:spcPts val="800"/>
              </a:spcAft>
              <a:buFont typeface="Arial" panose="020B0604020202020204" pitchFamily="34" charset="0"/>
              <a:buChar char="•"/>
            </a:pPr>
            <a:r>
              <a:rPr lang="en-US" sz="1600" b="1" dirty="0">
                <a:latin typeface="Arial" panose="020B0604020202020204" pitchFamily="34" charset="0"/>
                <a:ea typeface="Calibri" panose="020F0502020204030204" pitchFamily="34" charset="0"/>
                <a:cs typeface="Arial" panose="020B0604020202020204" pitchFamily="34" charset="0"/>
              </a:rPr>
              <a:t>ZERO Steady State Gas Emissions</a:t>
            </a:r>
          </a:p>
          <a:p>
            <a:pPr marL="285750" indent="-285750">
              <a:lnSpc>
                <a:spcPct val="107000"/>
              </a:lnSpc>
              <a:spcAft>
                <a:spcPts val="800"/>
              </a:spcAft>
              <a:buFont typeface="Arial" panose="020B0604020202020204" pitchFamily="34" charset="0"/>
              <a:buChar char="•"/>
            </a:pPr>
            <a:r>
              <a:rPr lang="en-US" sz="1600" b="1" dirty="0">
                <a:latin typeface="Arial" panose="020B0604020202020204" pitchFamily="34" charset="0"/>
                <a:ea typeface="Calibri" panose="020F0502020204030204" pitchFamily="34" charset="0"/>
                <a:cs typeface="Arial" panose="020B0604020202020204" pitchFamily="34" charset="0"/>
              </a:rPr>
              <a:t>Gas-Tight to Ensure any Discharge Directed Safely Outside Building or Enclosure</a:t>
            </a:r>
          </a:p>
          <a:p>
            <a:pPr marL="285750" indent="-285750">
              <a:lnSpc>
                <a:spcPct val="107000"/>
              </a:lnSpc>
              <a:spcAft>
                <a:spcPts val="800"/>
              </a:spcAft>
              <a:buFont typeface="Arial" panose="020B0604020202020204" pitchFamily="34" charset="0"/>
              <a:buChar char="•"/>
            </a:pPr>
            <a:r>
              <a:rPr lang="en-US" sz="1600" b="1" dirty="0">
                <a:latin typeface="Arial" panose="020B0604020202020204" pitchFamily="34" charset="0"/>
                <a:ea typeface="Calibri" panose="020F0502020204030204" pitchFamily="34" charset="0"/>
                <a:cs typeface="Arial" panose="020B0604020202020204" pitchFamily="34" charset="0"/>
              </a:rPr>
              <a:t>Discharge to a Pressure System up to 200 psig for Complete Elimination of Emissions</a:t>
            </a:r>
          </a:p>
          <a:p>
            <a:pPr marL="285750" indent="-285750">
              <a:lnSpc>
                <a:spcPct val="107000"/>
              </a:lnSpc>
              <a:spcAft>
                <a:spcPts val="800"/>
              </a:spcAft>
              <a:buFont typeface="Arial" panose="020B0604020202020204" pitchFamily="34" charset="0"/>
              <a:buChar char="•"/>
            </a:pPr>
            <a:r>
              <a:rPr lang="en-US" sz="1600" b="1" dirty="0">
                <a:latin typeface="Arial" panose="020B0604020202020204" pitchFamily="34" charset="0"/>
                <a:ea typeface="Calibri" panose="020F0502020204030204" pitchFamily="34" charset="0"/>
                <a:cs typeface="Arial" panose="020B0604020202020204" pitchFamily="34" charset="0"/>
              </a:rPr>
              <a:t>Rotary Control Switch Provides Non-Invasive Menu Navigation and Setup</a:t>
            </a:r>
          </a:p>
          <a:p>
            <a:pPr marL="285750" indent="-285750">
              <a:lnSpc>
                <a:spcPct val="107000"/>
              </a:lnSpc>
              <a:spcAft>
                <a:spcPts val="800"/>
              </a:spcAft>
              <a:buFont typeface="Arial" panose="020B0604020202020204" pitchFamily="34" charset="0"/>
              <a:buChar char="•"/>
            </a:pPr>
            <a:r>
              <a:rPr lang="en-US" sz="1600" b="1" dirty="0">
                <a:latin typeface="Arial" panose="020B0604020202020204" pitchFamily="34" charset="0"/>
                <a:ea typeface="Calibri" panose="020F0502020204030204" pitchFamily="34" charset="0"/>
                <a:cs typeface="Arial" panose="020B0604020202020204" pitchFamily="34" charset="0"/>
              </a:rPr>
              <a:t>Class 1, </a:t>
            </a:r>
            <a:r>
              <a:rPr lang="en-US" sz="1600" b="1" dirty="0" err="1">
                <a:latin typeface="Arial" panose="020B0604020202020204" pitchFamily="34" charset="0"/>
                <a:ea typeface="Calibri" panose="020F0502020204030204" pitchFamily="34" charset="0"/>
                <a:cs typeface="Arial" panose="020B0604020202020204" pitchFamily="34" charset="0"/>
              </a:rPr>
              <a:t>Div</a:t>
            </a:r>
            <a:r>
              <a:rPr lang="en-US" sz="1600" b="1" dirty="0">
                <a:latin typeface="Arial" panose="020B0604020202020204" pitchFamily="34" charset="0"/>
                <a:ea typeface="Calibri" panose="020F0502020204030204" pitchFamily="34" charset="0"/>
                <a:cs typeface="Arial" panose="020B0604020202020204" pitchFamily="34" charset="0"/>
              </a:rPr>
              <a:t> 1 Explosion Proof Designed for Natural Gas</a:t>
            </a:r>
          </a:p>
          <a:p>
            <a:pPr marL="285750" indent="-285750">
              <a:lnSpc>
                <a:spcPct val="107000"/>
              </a:lnSpc>
              <a:spcAft>
                <a:spcPts val="800"/>
              </a:spcAft>
              <a:buFont typeface="Arial" panose="020B0604020202020204" pitchFamily="34" charset="0"/>
              <a:buChar char="•"/>
            </a:pPr>
            <a:r>
              <a:rPr lang="en-US" sz="1600" b="1" dirty="0">
                <a:latin typeface="Arial" panose="020B0604020202020204" pitchFamily="34" charset="0"/>
                <a:ea typeface="Calibri" panose="020F0502020204030204" pitchFamily="34" charset="0"/>
                <a:cs typeface="Arial" panose="020B0604020202020204" pitchFamily="34" charset="0"/>
              </a:rPr>
              <a:t>Easy RCVC Reversible Action (Reverse / Direct)</a:t>
            </a:r>
          </a:p>
          <a:p>
            <a:pPr marL="285750" indent="-285750">
              <a:lnSpc>
                <a:spcPct val="107000"/>
              </a:lnSpc>
              <a:spcAft>
                <a:spcPts val="800"/>
              </a:spcAft>
              <a:buFont typeface="Arial" panose="020B0604020202020204" pitchFamily="34" charset="0"/>
              <a:buChar char="•"/>
            </a:pPr>
            <a:r>
              <a:rPr lang="en-US" sz="1600" b="1" dirty="0">
                <a:latin typeface="Arial" panose="020B0604020202020204" pitchFamily="34" charset="0"/>
                <a:ea typeface="Calibri" panose="020F0502020204030204" pitchFamily="34" charset="0"/>
                <a:cs typeface="Arial" panose="020B0604020202020204" pitchFamily="34" charset="0"/>
              </a:rPr>
              <a:t>“RCVC-REM” Version Designed for Remote Install in Building</a:t>
            </a:r>
          </a:p>
          <a:p>
            <a:pPr marL="285750" indent="-285750">
              <a:lnSpc>
                <a:spcPct val="107000"/>
              </a:lnSpc>
              <a:spcAft>
                <a:spcPts val="800"/>
              </a:spcAft>
              <a:buFont typeface="Arial" panose="020B0604020202020204" pitchFamily="34" charset="0"/>
              <a:buChar char="•"/>
            </a:pPr>
            <a:r>
              <a:rPr lang="en-US" sz="1600" b="1" dirty="0">
                <a:latin typeface="Arial" panose="020B0604020202020204" pitchFamily="34" charset="0"/>
                <a:ea typeface="Calibri" panose="020F0502020204030204" pitchFamily="34" charset="0"/>
                <a:cs typeface="Arial" panose="020B0604020202020204" pitchFamily="34" charset="0"/>
              </a:rPr>
              <a:t>Solenoid Counter Pulse Signal May be Communicated Remotely</a:t>
            </a:r>
          </a:p>
          <a:p>
            <a:pPr marL="285750" indent="-285750">
              <a:lnSpc>
                <a:spcPct val="107000"/>
              </a:lnSpc>
              <a:spcAft>
                <a:spcPts val="800"/>
              </a:spcAft>
              <a:buFont typeface="Arial" panose="020B0604020202020204" pitchFamily="34" charset="0"/>
              <a:buChar char="•"/>
            </a:pPr>
            <a:r>
              <a:rPr lang="en-US" sz="1600" b="1" dirty="0">
                <a:latin typeface="Arial" panose="020B0604020202020204" pitchFamily="34" charset="0"/>
                <a:ea typeface="Calibri" panose="020F0502020204030204" pitchFamily="34" charset="0"/>
                <a:cs typeface="Arial" panose="020B0604020202020204" pitchFamily="34" charset="0"/>
              </a:rPr>
              <a:t>HART Protocol for Advanced Communication and Remote Configuration Features</a:t>
            </a:r>
          </a:p>
          <a:p>
            <a:pPr marL="285750" indent="-285750">
              <a:lnSpc>
                <a:spcPct val="107000"/>
              </a:lnSpc>
              <a:spcAft>
                <a:spcPts val="800"/>
              </a:spcAft>
              <a:buFont typeface="Arial" panose="020B0604020202020204" pitchFamily="34" charset="0"/>
              <a:buChar char="•"/>
            </a:pPr>
            <a:r>
              <a:rPr lang="en-US" sz="1600" b="1" dirty="0">
                <a:latin typeface="Arial" panose="020B0604020202020204" pitchFamily="34" charset="0"/>
                <a:ea typeface="Calibri" panose="020F0502020204030204" pitchFamily="34" charset="0"/>
                <a:cs typeface="Arial" panose="020B0604020202020204" pitchFamily="34" charset="0"/>
              </a:rPr>
              <a:t>USB Link for Setup and Diagnostics of RCVC System</a:t>
            </a:r>
          </a:p>
          <a:p>
            <a:pPr marL="285750" indent="-285750">
              <a:lnSpc>
                <a:spcPct val="107000"/>
              </a:lnSpc>
              <a:spcAft>
                <a:spcPts val="800"/>
              </a:spcAft>
              <a:buFont typeface="Arial" panose="020B0604020202020204" pitchFamily="34" charset="0"/>
              <a:buChar char="•"/>
            </a:pPr>
            <a:r>
              <a:rPr lang="en-US" sz="1600" b="1" dirty="0">
                <a:latin typeface="Arial" panose="020B0604020202020204" pitchFamily="34" charset="0"/>
                <a:ea typeface="Calibri" panose="020F0502020204030204" pitchFamily="34" charset="0"/>
                <a:cs typeface="Arial" panose="020B0604020202020204" pitchFamily="34" charset="0"/>
              </a:rPr>
              <a:t>Portable Data Settings for Safeguard and Consistent Configuration</a:t>
            </a:r>
          </a:p>
        </p:txBody>
      </p:sp>
      <p:grpSp>
        <p:nvGrpSpPr>
          <p:cNvPr id="4" name="Group 3">
            <a:extLst>
              <a:ext uri="{FF2B5EF4-FFF2-40B4-BE49-F238E27FC236}">
                <a16:creationId xmlns:a16="http://schemas.microsoft.com/office/drawing/2014/main" id="{79A1732F-0644-45FA-8FF7-197502C3273A}"/>
              </a:ext>
            </a:extLst>
          </p:cNvPr>
          <p:cNvGrpSpPr/>
          <p:nvPr/>
        </p:nvGrpSpPr>
        <p:grpSpPr>
          <a:xfrm>
            <a:off x="5569200" y="1210786"/>
            <a:ext cx="2535710" cy="436992"/>
            <a:chOff x="3972424" y="228984"/>
            <a:chExt cx="2535710" cy="436992"/>
          </a:xfrm>
        </p:grpSpPr>
        <p:grpSp>
          <p:nvGrpSpPr>
            <p:cNvPr id="5" name="Group 4">
              <a:extLst>
                <a:ext uri="{FF2B5EF4-FFF2-40B4-BE49-F238E27FC236}">
                  <a16:creationId xmlns:a16="http://schemas.microsoft.com/office/drawing/2014/main" id="{AD64C9AC-89A6-4942-A0F8-AF32D2080EC9}"/>
                </a:ext>
              </a:extLst>
            </p:cNvPr>
            <p:cNvGrpSpPr/>
            <p:nvPr/>
          </p:nvGrpSpPr>
          <p:grpSpPr>
            <a:xfrm>
              <a:off x="5215131" y="247487"/>
              <a:ext cx="384048" cy="384048"/>
              <a:chOff x="-1253793" y="2635446"/>
              <a:chExt cx="1117092" cy="1117092"/>
            </a:xfrm>
          </p:grpSpPr>
          <p:sp>
            <p:nvSpPr>
              <p:cNvPr id="10" name="Oval 9">
                <a:extLst>
                  <a:ext uri="{FF2B5EF4-FFF2-40B4-BE49-F238E27FC236}">
                    <a16:creationId xmlns:a16="http://schemas.microsoft.com/office/drawing/2014/main" id="{032161CD-A31D-4C4C-A718-55891F771B5E}"/>
                  </a:ext>
                </a:extLst>
              </p:cNvPr>
              <p:cNvSpPr/>
              <p:nvPr/>
            </p:nvSpPr>
            <p:spPr>
              <a:xfrm>
                <a:off x="-1253793" y="2635446"/>
                <a:ext cx="1117092" cy="1117092"/>
              </a:xfrm>
              <a:prstGeom prst="ellipse">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4DC19F0F-575F-414D-A9AB-7FC9E1C15538}"/>
                  </a:ext>
                </a:extLst>
              </p:cNvPr>
              <p:cNvSpPr/>
              <p:nvPr/>
            </p:nvSpPr>
            <p:spPr>
              <a:xfrm>
                <a:off x="-1165842" y="2723397"/>
                <a:ext cx="941191" cy="941191"/>
              </a:xfrm>
              <a:prstGeom prst="ellipse">
                <a:avLst/>
              </a:prstGeom>
              <a:solidFill>
                <a:srgbClr val="C00000"/>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 name="Group 5">
              <a:extLst>
                <a:ext uri="{FF2B5EF4-FFF2-40B4-BE49-F238E27FC236}">
                  <a16:creationId xmlns:a16="http://schemas.microsoft.com/office/drawing/2014/main" id="{6DD3A259-90E4-42CF-BF82-4D29A91D11BE}"/>
                </a:ext>
              </a:extLst>
            </p:cNvPr>
            <p:cNvGrpSpPr/>
            <p:nvPr/>
          </p:nvGrpSpPr>
          <p:grpSpPr>
            <a:xfrm>
              <a:off x="3972424" y="228984"/>
              <a:ext cx="2535710" cy="436992"/>
              <a:chOff x="3972424" y="228984"/>
              <a:chExt cx="2535710" cy="436992"/>
            </a:xfrm>
          </p:grpSpPr>
          <p:sp>
            <p:nvSpPr>
              <p:cNvPr id="7" name="TextBox 6">
                <a:extLst>
                  <a:ext uri="{FF2B5EF4-FFF2-40B4-BE49-F238E27FC236}">
                    <a16:creationId xmlns:a16="http://schemas.microsoft.com/office/drawing/2014/main" id="{AB21CAAF-DF5D-46CA-9686-BE047B8DCE4C}"/>
                  </a:ext>
                </a:extLst>
              </p:cNvPr>
              <p:cNvSpPr txBox="1"/>
              <p:nvPr/>
            </p:nvSpPr>
            <p:spPr>
              <a:xfrm>
                <a:off x="3972424" y="228984"/>
                <a:ext cx="1326474" cy="369332"/>
              </a:xfrm>
              <a:prstGeom prst="rect">
                <a:avLst/>
              </a:prstGeom>
              <a:noFill/>
            </p:spPr>
            <p:txBody>
              <a:bodyPr wrap="square" rtlCol="0">
                <a:spAutoFit/>
              </a:bodyPr>
              <a:lstStyle/>
              <a:p>
                <a:pPr algn="r"/>
                <a:r>
                  <a:rPr lang="en-US" dirty="0">
                    <a:latin typeface="Segoe UI" panose="020B0502040204020203" pitchFamily="34" charset="0"/>
                    <a:cs typeface="Segoe UI" panose="020B0502040204020203" pitchFamily="34" charset="0"/>
                  </a:rPr>
                  <a:t>RED</a:t>
                </a:r>
              </a:p>
            </p:txBody>
          </p:sp>
          <p:sp>
            <p:nvSpPr>
              <p:cNvPr id="8" name="TextBox 7">
                <a:extLst>
                  <a:ext uri="{FF2B5EF4-FFF2-40B4-BE49-F238E27FC236}">
                    <a16:creationId xmlns:a16="http://schemas.microsoft.com/office/drawing/2014/main" id="{44EDC4E1-8567-422C-A74F-AA6503AB5707}"/>
                  </a:ext>
                </a:extLst>
              </p:cNvPr>
              <p:cNvSpPr txBox="1"/>
              <p:nvPr/>
            </p:nvSpPr>
            <p:spPr>
              <a:xfrm>
                <a:off x="5515411" y="228984"/>
                <a:ext cx="955907" cy="369332"/>
              </a:xfrm>
              <a:prstGeom prst="rect">
                <a:avLst/>
              </a:prstGeom>
              <a:noFill/>
            </p:spPr>
            <p:txBody>
              <a:bodyPr wrap="square" rtlCol="0">
                <a:spAutoFit/>
              </a:bodyPr>
              <a:lstStyle/>
              <a:p>
                <a:r>
                  <a:rPr lang="en-US" dirty="0">
                    <a:latin typeface="Segoe UI" panose="020B0502040204020203" pitchFamily="34" charset="0"/>
                    <a:cs typeface="Segoe UI" panose="020B0502040204020203" pitchFamily="34" charset="0"/>
                  </a:rPr>
                  <a:t>CIRCLE</a:t>
                </a:r>
              </a:p>
            </p:txBody>
          </p:sp>
          <p:sp>
            <p:nvSpPr>
              <p:cNvPr id="9" name="TextBox 8">
                <a:extLst>
                  <a:ext uri="{FF2B5EF4-FFF2-40B4-BE49-F238E27FC236}">
                    <a16:creationId xmlns:a16="http://schemas.microsoft.com/office/drawing/2014/main" id="{07753699-BDDB-4EEC-8356-23AEC2872461}"/>
                  </a:ext>
                </a:extLst>
              </p:cNvPr>
              <p:cNvSpPr txBox="1"/>
              <p:nvPr/>
            </p:nvSpPr>
            <p:spPr>
              <a:xfrm>
                <a:off x="5534483" y="481310"/>
                <a:ext cx="973651" cy="184666"/>
              </a:xfrm>
              <a:prstGeom prst="rect">
                <a:avLst/>
              </a:prstGeom>
              <a:noFill/>
            </p:spPr>
            <p:txBody>
              <a:bodyPr wrap="square" rtlCol="0">
                <a:spAutoFit/>
              </a:bodyPr>
              <a:lstStyle/>
              <a:p>
                <a:r>
                  <a:rPr lang="en-US" sz="600" dirty="0">
                    <a:latin typeface="Arial" panose="020B0604020202020204" pitchFamily="34" charset="0"/>
                    <a:cs typeface="Arial" panose="020B0604020202020204" pitchFamily="34" charset="0"/>
                  </a:rPr>
                  <a:t>VALVE CONTROLER</a:t>
                </a:r>
              </a:p>
            </p:txBody>
          </p:sp>
        </p:grpSp>
      </p:grpSp>
    </p:spTree>
    <p:extLst>
      <p:ext uri="{BB962C8B-B14F-4D97-AF65-F5344CB8AC3E}">
        <p14:creationId xmlns:p14="http://schemas.microsoft.com/office/powerpoint/2010/main" val="13555123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9C8AA-85C6-43F5-836C-D2F48C0866E4}"/>
              </a:ext>
            </a:extLst>
          </p:cNvPr>
          <p:cNvSpPr>
            <a:spLocks noGrp="1"/>
          </p:cNvSpPr>
          <p:nvPr>
            <p:ph type="title"/>
          </p:nvPr>
        </p:nvSpPr>
        <p:spPr/>
        <p:txBody>
          <a:bodyPr>
            <a:normAutofit/>
          </a:bodyPr>
          <a:lstStyle/>
          <a:p>
            <a:r>
              <a:rPr lang="en-US" dirty="0"/>
              <a:t>RCVC Schematic – Hi Pressure Double Acting Configuration</a:t>
            </a:r>
          </a:p>
        </p:txBody>
      </p:sp>
      <p:cxnSp>
        <p:nvCxnSpPr>
          <p:cNvPr id="3" name="Elbow Connector 186">
            <a:extLst>
              <a:ext uri="{FF2B5EF4-FFF2-40B4-BE49-F238E27FC236}">
                <a16:creationId xmlns:a16="http://schemas.microsoft.com/office/drawing/2014/main" id="{FB66490D-0124-4585-B41B-CDEEE2990E1B}"/>
              </a:ext>
            </a:extLst>
          </p:cNvPr>
          <p:cNvCxnSpPr>
            <a:stCxn id="110" idx="0"/>
          </p:cNvCxnSpPr>
          <p:nvPr/>
        </p:nvCxnSpPr>
        <p:spPr>
          <a:xfrm rot="5400000" flipH="1" flipV="1">
            <a:off x="3400067" y="3430831"/>
            <a:ext cx="1083266" cy="419497"/>
          </a:xfrm>
          <a:prstGeom prst="bentConnector3">
            <a:avLst>
              <a:gd name="adj1" fmla="val 99991"/>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 name="Elbow Connector 145">
            <a:extLst>
              <a:ext uri="{FF2B5EF4-FFF2-40B4-BE49-F238E27FC236}">
                <a16:creationId xmlns:a16="http://schemas.microsoft.com/office/drawing/2014/main" id="{45F4C364-61AA-438C-B4CD-128184FD4DBE}"/>
              </a:ext>
            </a:extLst>
          </p:cNvPr>
          <p:cNvCxnSpPr>
            <a:stCxn id="115" idx="3"/>
            <a:endCxn id="70" idx="1"/>
          </p:cNvCxnSpPr>
          <p:nvPr/>
        </p:nvCxnSpPr>
        <p:spPr>
          <a:xfrm>
            <a:off x="3127726" y="786256"/>
            <a:ext cx="1023722" cy="2458999"/>
          </a:xfrm>
          <a:prstGeom prst="bentConnector3">
            <a:avLst>
              <a:gd name="adj1" fmla="val 41328"/>
            </a:avLst>
          </a:prstGeom>
          <a:ln w="19050">
            <a:solidFill>
              <a:srgbClr val="C00000"/>
            </a:solidFill>
          </a:ln>
          <a:effectLst>
            <a:glow rad="101600">
              <a:schemeClr val="bg1">
                <a:alpha val="96000"/>
              </a:schemeClr>
            </a:glow>
          </a:effectLst>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13EAA07D-7AB9-435A-9D98-A558F6BE424E}"/>
              </a:ext>
            </a:extLst>
          </p:cNvPr>
          <p:cNvGrpSpPr/>
          <p:nvPr/>
        </p:nvGrpSpPr>
        <p:grpSpPr>
          <a:xfrm>
            <a:off x="4138651" y="2092842"/>
            <a:ext cx="519228" cy="2304730"/>
            <a:chOff x="6762564" y="899050"/>
            <a:chExt cx="1032029" cy="4580933"/>
          </a:xfrm>
        </p:grpSpPr>
        <p:sp>
          <p:nvSpPr>
            <p:cNvPr id="6" name="Rectangle 5">
              <a:extLst>
                <a:ext uri="{FF2B5EF4-FFF2-40B4-BE49-F238E27FC236}">
                  <a16:creationId xmlns:a16="http://schemas.microsoft.com/office/drawing/2014/main" id="{01E9C2D2-451C-4DEC-9AF6-0B69FCDA8490}"/>
                </a:ext>
              </a:extLst>
            </p:cNvPr>
            <p:cNvSpPr/>
            <p:nvPr/>
          </p:nvSpPr>
          <p:spPr>
            <a:xfrm>
              <a:off x="6764784" y="2734322"/>
              <a:ext cx="914400" cy="914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606A47AC-ACDD-446A-A043-9F24D7BF8873}"/>
                </a:ext>
              </a:extLst>
            </p:cNvPr>
            <p:cNvGrpSpPr/>
            <p:nvPr/>
          </p:nvGrpSpPr>
          <p:grpSpPr>
            <a:xfrm>
              <a:off x="6764784" y="899050"/>
              <a:ext cx="1029809" cy="914400"/>
              <a:chOff x="6427433" y="562622"/>
              <a:chExt cx="1029809" cy="914400"/>
            </a:xfrm>
          </p:grpSpPr>
          <p:grpSp>
            <p:nvGrpSpPr>
              <p:cNvPr id="46" name="Group 45">
                <a:extLst>
                  <a:ext uri="{FF2B5EF4-FFF2-40B4-BE49-F238E27FC236}">
                    <a16:creationId xmlns:a16="http://schemas.microsoft.com/office/drawing/2014/main" id="{C4BB5F51-3B5C-47D7-86E7-BBE152C631AA}"/>
                  </a:ext>
                </a:extLst>
              </p:cNvPr>
              <p:cNvGrpSpPr/>
              <p:nvPr/>
            </p:nvGrpSpPr>
            <p:grpSpPr>
              <a:xfrm>
                <a:off x="6764784" y="562622"/>
                <a:ext cx="692458" cy="914400"/>
                <a:chOff x="7111015" y="907928"/>
                <a:chExt cx="692458" cy="914400"/>
              </a:xfrm>
            </p:grpSpPr>
            <p:sp>
              <p:nvSpPr>
                <p:cNvPr id="50" name="Rectangle 49">
                  <a:extLst>
                    <a:ext uri="{FF2B5EF4-FFF2-40B4-BE49-F238E27FC236}">
                      <a16:creationId xmlns:a16="http://schemas.microsoft.com/office/drawing/2014/main" id="{6364CB20-91FB-4362-A020-49724027510E}"/>
                    </a:ext>
                  </a:extLst>
                </p:cNvPr>
                <p:cNvSpPr/>
                <p:nvPr/>
              </p:nvSpPr>
              <p:spPr>
                <a:xfrm>
                  <a:off x="7228644" y="907928"/>
                  <a:ext cx="457200" cy="914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1" name="Straight Connector 50">
                  <a:extLst>
                    <a:ext uri="{FF2B5EF4-FFF2-40B4-BE49-F238E27FC236}">
                      <a16:creationId xmlns:a16="http://schemas.microsoft.com/office/drawing/2014/main" id="{AD6C71D5-C763-4402-8E64-C5CFA2952531}"/>
                    </a:ext>
                  </a:extLst>
                </p:cNvPr>
                <p:cNvCxnSpPr/>
                <p:nvPr/>
              </p:nvCxnSpPr>
              <p:spPr>
                <a:xfrm>
                  <a:off x="7111015" y="907928"/>
                  <a:ext cx="69245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7" name="Group 46">
                <a:extLst>
                  <a:ext uri="{FF2B5EF4-FFF2-40B4-BE49-F238E27FC236}">
                    <a16:creationId xmlns:a16="http://schemas.microsoft.com/office/drawing/2014/main" id="{A90C3DBF-0902-4F9E-9C62-1E210593FC32}"/>
                  </a:ext>
                </a:extLst>
              </p:cNvPr>
              <p:cNvGrpSpPr/>
              <p:nvPr/>
            </p:nvGrpSpPr>
            <p:grpSpPr>
              <a:xfrm>
                <a:off x="6427433" y="791222"/>
                <a:ext cx="457200" cy="685800"/>
                <a:chOff x="6764784" y="1136528"/>
                <a:chExt cx="457200" cy="685800"/>
              </a:xfrm>
            </p:grpSpPr>
            <p:sp>
              <p:nvSpPr>
                <p:cNvPr id="48" name="Rectangle 47">
                  <a:extLst>
                    <a:ext uri="{FF2B5EF4-FFF2-40B4-BE49-F238E27FC236}">
                      <a16:creationId xmlns:a16="http://schemas.microsoft.com/office/drawing/2014/main" id="{97A7F333-69A3-44D3-BAD3-0E0CAC65B7C1}"/>
                    </a:ext>
                  </a:extLst>
                </p:cNvPr>
                <p:cNvSpPr/>
                <p:nvPr/>
              </p:nvSpPr>
              <p:spPr>
                <a:xfrm>
                  <a:off x="6764784" y="1136528"/>
                  <a:ext cx="457200" cy="6858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9" name="Straight Connector 48">
                  <a:extLst>
                    <a:ext uri="{FF2B5EF4-FFF2-40B4-BE49-F238E27FC236}">
                      <a16:creationId xmlns:a16="http://schemas.microsoft.com/office/drawing/2014/main" id="{A4AAB114-AB25-453E-8900-9BCF2ECEFADD}"/>
                    </a:ext>
                  </a:extLst>
                </p:cNvPr>
                <p:cNvCxnSpPr/>
                <p:nvPr/>
              </p:nvCxnSpPr>
              <p:spPr>
                <a:xfrm flipV="1">
                  <a:off x="6764784" y="1356250"/>
                  <a:ext cx="457200" cy="1625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8" name="Group 7">
              <a:extLst>
                <a:ext uri="{FF2B5EF4-FFF2-40B4-BE49-F238E27FC236}">
                  <a16:creationId xmlns:a16="http://schemas.microsoft.com/office/drawing/2014/main" id="{385E652F-778E-47F6-B47D-25F2D5179480}"/>
                </a:ext>
              </a:extLst>
            </p:cNvPr>
            <p:cNvGrpSpPr/>
            <p:nvPr/>
          </p:nvGrpSpPr>
          <p:grpSpPr>
            <a:xfrm>
              <a:off x="6764784" y="1819922"/>
              <a:ext cx="914400" cy="914400"/>
              <a:chOff x="6764784" y="1819922"/>
              <a:chExt cx="914400" cy="914400"/>
            </a:xfrm>
          </p:grpSpPr>
          <p:sp>
            <p:nvSpPr>
              <p:cNvPr id="40" name="Rectangle 39">
                <a:extLst>
                  <a:ext uri="{FF2B5EF4-FFF2-40B4-BE49-F238E27FC236}">
                    <a16:creationId xmlns:a16="http://schemas.microsoft.com/office/drawing/2014/main" id="{D2E20CB0-A70F-44D9-B5D8-8ECCB2420B0C}"/>
                  </a:ext>
                </a:extLst>
              </p:cNvPr>
              <p:cNvSpPr/>
              <p:nvPr/>
            </p:nvSpPr>
            <p:spPr>
              <a:xfrm>
                <a:off x="6764784" y="1819922"/>
                <a:ext cx="914400" cy="914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1" name="Group 40">
                <a:extLst>
                  <a:ext uri="{FF2B5EF4-FFF2-40B4-BE49-F238E27FC236}">
                    <a16:creationId xmlns:a16="http://schemas.microsoft.com/office/drawing/2014/main" id="{1D6D7E17-61FF-448F-880F-BAB6DAFBE57D}"/>
                  </a:ext>
                </a:extLst>
              </p:cNvPr>
              <p:cNvGrpSpPr/>
              <p:nvPr/>
            </p:nvGrpSpPr>
            <p:grpSpPr>
              <a:xfrm>
                <a:off x="6764784" y="1904889"/>
                <a:ext cx="182880" cy="182880"/>
                <a:chOff x="5662917" y="1528296"/>
                <a:chExt cx="274320" cy="274320"/>
              </a:xfrm>
            </p:grpSpPr>
            <p:cxnSp>
              <p:nvCxnSpPr>
                <p:cNvPr id="44" name="Straight Connector 43">
                  <a:extLst>
                    <a:ext uri="{FF2B5EF4-FFF2-40B4-BE49-F238E27FC236}">
                      <a16:creationId xmlns:a16="http://schemas.microsoft.com/office/drawing/2014/main" id="{E5A54C94-3771-4AE0-93F5-B58F9F396DD7}"/>
                    </a:ext>
                  </a:extLst>
                </p:cNvPr>
                <p:cNvCxnSpPr/>
                <p:nvPr/>
              </p:nvCxnSpPr>
              <p:spPr>
                <a:xfrm>
                  <a:off x="5662917" y="1665456"/>
                  <a:ext cx="27432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EDDEB71B-BE8F-4693-82C5-52395F699B9C}"/>
                    </a:ext>
                  </a:extLst>
                </p:cNvPr>
                <p:cNvCxnSpPr/>
                <p:nvPr/>
              </p:nvCxnSpPr>
              <p:spPr>
                <a:xfrm rot="16200000">
                  <a:off x="5800077" y="1665456"/>
                  <a:ext cx="27432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42" name="Straight Arrow Connector 41">
                <a:extLst>
                  <a:ext uri="{FF2B5EF4-FFF2-40B4-BE49-F238E27FC236}">
                    <a16:creationId xmlns:a16="http://schemas.microsoft.com/office/drawing/2014/main" id="{5F1DD8E3-26AD-42B4-B4BF-AC37F57181A0}"/>
                  </a:ext>
                </a:extLst>
              </p:cNvPr>
              <p:cNvCxnSpPr/>
              <p:nvPr/>
            </p:nvCxnSpPr>
            <p:spPr>
              <a:xfrm flipV="1">
                <a:off x="6764784" y="2054701"/>
                <a:ext cx="912180" cy="25793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FF2CE244-5456-4E40-931E-45A9391F41EC}"/>
                  </a:ext>
                </a:extLst>
              </p:cNvPr>
              <p:cNvCxnSpPr/>
              <p:nvPr/>
            </p:nvCxnSpPr>
            <p:spPr>
              <a:xfrm flipV="1">
                <a:off x="6766258" y="2304759"/>
                <a:ext cx="912180" cy="257933"/>
              </a:xfrm>
              <a:prstGeom prst="straightConnector1">
                <a:avLst/>
              </a:prstGeom>
              <a:ln>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grpSp>
        <p:grpSp>
          <p:nvGrpSpPr>
            <p:cNvPr id="9" name="Group 8">
              <a:extLst>
                <a:ext uri="{FF2B5EF4-FFF2-40B4-BE49-F238E27FC236}">
                  <a16:creationId xmlns:a16="http://schemas.microsoft.com/office/drawing/2014/main" id="{4A60DDE6-A1EB-49D8-8280-F5CEA22850E1}"/>
                </a:ext>
              </a:extLst>
            </p:cNvPr>
            <p:cNvGrpSpPr/>
            <p:nvPr/>
          </p:nvGrpSpPr>
          <p:grpSpPr>
            <a:xfrm flipV="1">
              <a:off x="6762564" y="3648722"/>
              <a:ext cx="914400" cy="914400"/>
              <a:chOff x="6048799" y="5283693"/>
              <a:chExt cx="914400" cy="914400"/>
            </a:xfrm>
          </p:grpSpPr>
          <p:sp>
            <p:nvSpPr>
              <p:cNvPr id="34" name="Rectangle 33">
                <a:extLst>
                  <a:ext uri="{FF2B5EF4-FFF2-40B4-BE49-F238E27FC236}">
                    <a16:creationId xmlns:a16="http://schemas.microsoft.com/office/drawing/2014/main" id="{94F2285A-11C8-4B6A-8F72-F3D13B38A66B}"/>
                  </a:ext>
                </a:extLst>
              </p:cNvPr>
              <p:cNvSpPr/>
              <p:nvPr/>
            </p:nvSpPr>
            <p:spPr>
              <a:xfrm>
                <a:off x="6048799" y="5283693"/>
                <a:ext cx="914400" cy="914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5" name="Group 34">
                <a:extLst>
                  <a:ext uri="{FF2B5EF4-FFF2-40B4-BE49-F238E27FC236}">
                    <a16:creationId xmlns:a16="http://schemas.microsoft.com/office/drawing/2014/main" id="{71B30714-82FE-42F7-8B3A-0D33EC58E245}"/>
                  </a:ext>
                </a:extLst>
              </p:cNvPr>
              <p:cNvGrpSpPr/>
              <p:nvPr/>
            </p:nvGrpSpPr>
            <p:grpSpPr>
              <a:xfrm>
                <a:off x="6048799" y="5368660"/>
                <a:ext cx="182880" cy="182880"/>
                <a:chOff x="5662917" y="1528296"/>
                <a:chExt cx="274320" cy="274320"/>
              </a:xfrm>
            </p:grpSpPr>
            <p:cxnSp>
              <p:nvCxnSpPr>
                <p:cNvPr id="38" name="Straight Connector 37">
                  <a:extLst>
                    <a:ext uri="{FF2B5EF4-FFF2-40B4-BE49-F238E27FC236}">
                      <a16:creationId xmlns:a16="http://schemas.microsoft.com/office/drawing/2014/main" id="{1FEE77B6-1A96-4369-AEA1-CAB79DC0FFE6}"/>
                    </a:ext>
                  </a:extLst>
                </p:cNvPr>
                <p:cNvCxnSpPr/>
                <p:nvPr/>
              </p:nvCxnSpPr>
              <p:spPr>
                <a:xfrm>
                  <a:off x="5662917" y="1665456"/>
                  <a:ext cx="27432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4EA7C703-793C-4BB7-9EAA-3AF4B21D206F}"/>
                    </a:ext>
                  </a:extLst>
                </p:cNvPr>
                <p:cNvCxnSpPr/>
                <p:nvPr/>
              </p:nvCxnSpPr>
              <p:spPr>
                <a:xfrm rot="16200000">
                  <a:off x="5800077" y="1665456"/>
                  <a:ext cx="27432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36" name="Straight Arrow Connector 35">
                <a:extLst>
                  <a:ext uri="{FF2B5EF4-FFF2-40B4-BE49-F238E27FC236}">
                    <a16:creationId xmlns:a16="http://schemas.microsoft.com/office/drawing/2014/main" id="{544C8C46-6058-4BE3-B3A0-A63185684F47}"/>
                  </a:ext>
                </a:extLst>
              </p:cNvPr>
              <p:cNvCxnSpPr/>
              <p:nvPr/>
            </p:nvCxnSpPr>
            <p:spPr>
              <a:xfrm flipV="1">
                <a:off x="6048799" y="5518472"/>
                <a:ext cx="912180" cy="25793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B5BFEA81-73BF-45DD-8108-C1E8D4CC1667}"/>
                  </a:ext>
                </a:extLst>
              </p:cNvPr>
              <p:cNvCxnSpPr/>
              <p:nvPr/>
            </p:nvCxnSpPr>
            <p:spPr>
              <a:xfrm flipV="1">
                <a:off x="6050273" y="5768530"/>
                <a:ext cx="912180" cy="257933"/>
              </a:xfrm>
              <a:prstGeom prst="straightConnector1">
                <a:avLst/>
              </a:prstGeom>
              <a:ln>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grpSp>
        <p:grpSp>
          <p:nvGrpSpPr>
            <p:cNvPr id="10" name="Group 9">
              <a:extLst>
                <a:ext uri="{FF2B5EF4-FFF2-40B4-BE49-F238E27FC236}">
                  <a16:creationId xmlns:a16="http://schemas.microsoft.com/office/drawing/2014/main" id="{EA70EF9D-8121-429A-9A08-323AA14BA0E4}"/>
                </a:ext>
              </a:extLst>
            </p:cNvPr>
            <p:cNvGrpSpPr/>
            <p:nvPr/>
          </p:nvGrpSpPr>
          <p:grpSpPr>
            <a:xfrm>
              <a:off x="6762564" y="2820199"/>
              <a:ext cx="182880" cy="742646"/>
              <a:chOff x="6490464" y="1904889"/>
              <a:chExt cx="182880" cy="742646"/>
            </a:xfrm>
          </p:grpSpPr>
          <p:grpSp>
            <p:nvGrpSpPr>
              <p:cNvPr id="25" name="Group 24">
                <a:extLst>
                  <a:ext uri="{FF2B5EF4-FFF2-40B4-BE49-F238E27FC236}">
                    <a16:creationId xmlns:a16="http://schemas.microsoft.com/office/drawing/2014/main" id="{BBE5DC98-D9E4-4C5B-A96A-42DC371DB820}"/>
                  </a:ext>
                </a:extLst>
              </p:cNvPr>
              <p:cNvGrpSpPr/>
              <p:nvPr/>
            </p:nvGrpSpPr>
            <p:grpSpPr>
              <a:xfrm flipV="1">
                <a:off x="6490464" y="1904889"/>
                <a:ext cx="182880" cy="182880"/>
                <a:chOff x="5662917" y="1528296"/>
                <a:chExt cx="274320" cy="274320"/>
              </a:xfrm>
            </p:grpSpPr>
            <p:cxnSp>
              <p:nvCxnSpPr>
                <p:cNvPr id="32" name="Straight Connector 31">
                  <a:extLst>
                    <a:ext uri="{FF2B5EF4-FFF2-40B4-BE49-F238E27FC236}">
                      <a16:creationId xmlns:a16="http://schemas.microsoft.com/office/drawing/2014/main" id="{B7C48A5A-1042-4ECA-BA38-9B79C1AE7BBE}"/>
                    </a:ext>
                  </a:extLst>
                </p:cNvPr>
                <p:cNvCxnSpPr/>
                <p:nvPr/>
              </p:nvCxnSpPr>
              <p:spPr>
                <a:xfrm>
                  <a:off x="5662917" y="1665456"/>
                  <a:ext cx="27432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340B3A83-B1AD-4F84-9FB2-0B0F98C6B88C}"/>
                    </a:ext>
                  </a:extLst>
                </p:cNvPr>
                <p:cNvCxnSpPr/>
                <p:nvPr/>
              </p:nvCxnSpPr>
              <p:spPr>
                <a:xfrm rot="16200000">
                  <a:off x="5800077" y="1665456"/>
                  <a:ext cx="27432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6" name="Group 25">
                <a:extLst>
                  <a:ext uri="{FF2B5EF4-FFF2-40B4-BE49-F238E27FC236}">
                    <a16:creationId xmlns:a16="http://schemas.microsoft.com/office/drawing/2014/main" id="{F09978CE-EC7E-449D-821B-E666CDC6A826}"/>
                  </a:ext>
                </a:extLst>
              </p:cNvPr>
              <p:cNvGrpSpPr/>
              <p:nvPr/>
            </p:nvGrpSpPr>
            <p:grpSpPr>
              <a:xfrm flipV="1">
                <a:off x="6490464" y="2189992"/>
                <a:ext cx="182880" cy="182880"/>
                <a:chOff x="5662917" y="1528296"/>
                <a:chExt cx="274320" cy="274320"/>
              </a:xfrm>
            </p:grpSpPr>
            <p:cxnSp>
              <p:nvCxnSpPr>
                <p:cNvPr id="30" name="Straight Connector 29">
                  <a:extLst>
                    <a:ext uri="{FF2B5EF4-FFF2-40B4-BE49-F238E27FC236}">
                      <a16:creationId xmlns:a16="http://schemas.microsoft.com/office/drawing/2014/main" id="{B24BC5AB-CF79-40BB-B8F8-D234C68B51B3}"/>
                    </a:ext>
                  </a:extLst>
                </p:cNvPr>
                <p:cNvCxnSpPr/>
                <p:nvPr/>
              </p:nvCxnSpPr>
              <p:spPr>
                <a:xfrm>
                  <a:off x="5662917" y="1665456"/>
                  <a:ext cx="27432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D5069F86-0BA2-413F-B00D-26F4DEE7BBB8}"/>
                    </a:ext>
                  </a:extLst>
                </p:cNvPr>
                <p:cNvCxnSpPr/>
                <p:nvPr/>
              </p:nvCxnSpPr>
              <p:spPr>
                <a:xfrm rot="16200000">
                  <a:off x="5800077" y="1665456"/>
                  <a:ext cx="27432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7" name="Group 26">
                <a:extLst>
                  <a:ext uri="{FF2B5EF4-FFF2-40B4-BE49-F238E27FC236}">
                    <a16:creationId xmlns:a16="http://schemas.microsoft.com/office/drawing/2014/main" id="{AD9B673A-0258-4067-8DF2-E9EE867BC4EC}"/>
                  </a:ext>
                </a:extLst>
              </p:cNvPr>
              <p:cNvGrpSpPr/>
              <p:nvPr/>
            </p:nvGrpSpPr>
            <p:grpSpPr>
              <a:xfrm flipV="1">
                <a:off x="6490464" y="2464655"/>
                <a:ext cx="182880" cy="182880"/>
                <a:chOff x="5662917" y="1528296"/>
                <a:chExt cx="274320" cy="274320"/>
              </a:xfrm>
            </p:grpSpPr>
            <p:cxnSp>
              <p:nvCxnSpPr>
                <p:cNvPr id="28" name="Straight Connector 27">
                  <a:extLst>
                    <a:ext uri="{FF2B5EF4-FFF2-40B4-BE49-F238E27FC236}">
                      <a16:creationId xmlns:a16="http://schemas.microsoft.com/office/drawing/2014/main" id="{E4159510-48DD-4F48-AD7A-3F27BD5F79EE}"/>
                    </a:ext>
                  </a:extLst>
                </p:cNvPr>
                <p:cNvCxnSpPr/>
                <p:nvPr/>
              </p:nvCxnSpPr>
              <p:spPr>
                <a:xfrm>
                  <a:off x="5662917" y="1665456"/>
                  <a:ext cx="27432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D8B76F0-709C-4AB7-AE7C-575D2897F8F7}"/>
                    </a:ext>
                  </a:extLst>
                </p:cNvPr>
                <p:cNvCxnSpPr/>
                <p:nvPr/>
              </p:nvCxnSpPr>
              <p:spPr>
                <a:xfrm rot="16200000">
                  <a:off x="5800077" y="1665456"/>
                  <a:ext cx="27432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11" name="Group 10">
              <a:extLst>
                <a:ext uri="{FF2B5EF4-FFF2-40B4-BE49-F238E27FC236}">
                  <a16:creationId xmlns:a16="http://schemas.microsoft.com/office/drawing/2014/main" id="{7E38F520-4646-477D-BBA9-37B961B11B96}"/>
                </a:ext>
              </a:extLst>
            </p:cNvPr>
            <p:cNvGrpSpPr/>
            <p:nvPr/>
          </p:nvGrpSpPr>
          <p:grpSpPr>
            <a:xfrm>
              <a:off x="7491864" y="2820199"/>
              <a:ext cx="189540" cy="742646"/>
              <a:chOff x="7491864" y="2820199"/>
              <a:chExt cx="182880" cy="742646"/>
            </a:xfrm>
          </p:grpSpPr>
          <p:grpSp>
            <p:nvGrpSpPr>
              <p:cNvPr id="19" name="Group 18">
                <a:extLst>
                  <a:ext uri="{FF2B5EF4-FFF2-40B4-BE49-F238E27FC236}">
                    <a16:creationId xmlns:a16="http://schemas.microsoft.com/office/drawing/2014/main" id="{0E6DCD8A-E623-4CB5-87D2-7488040633BA}"/>
                  </a:ext>
                </a:extLst>
              </p:cNvPr>
              <p:cNvGrpSpPr/>
              <p:nvPr/>
            </p:nvGrpSpPr>
            <p:grpSpPr>
              <a:xfrm flipH="1" flipV="1">
                <a:off x="7491864" y="2820199"/>
                <a:ext cx="182880" cy="182880"/>
                <a:chOff x="5662917" y="1528296"/>
                <a:chExt cx="274320" cy="274320"/>
              </a:xfrm>
            </p:grpSpPr>
            <p:cxnSp>
              <p:nvCxnSpPr>
                <p:cNvPr id="23" name="Straight Connector 22">
                  <a:extLst>
                    <a:ext uri="{FF2B5EF4-FFF2-40B4-BE49-F238E27FC236}">
                      <a16:creationId xmlns:a16="http://schemas.microsoft.com/office/drawing/2014/main" id="{C2FB025F-D4B9-44D4-9BEC-1E0B0E39CB85}"/>
                    </a:ext>
                  </a:extLst>
                </p:cNvPr>
                <p:cNvCxnSpPr/>
                <p:nvPr/>
              </p:nvCxnSpPr>
              <p:spPr>
                <a:xfrm>
                  <a:off x="5662917" y="1665456"/>
                  <a:ext cx="27432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D39476F5-EB84-4EB7-AC98-4360F8D3BAF5}"/>
                    </a:ext>
                  </a:extLst>
                </p:cNvPr>
                <p:cNvCxnSpPr/>
                <p:nvPr/>
              </p:nvCxnSpPr>
              <p:spPr>
                <a:xfrm rot="16200000">
                  <a:off x="5800077" y="1665456"/>
                  <a:ext cx="27432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0" name="Group 19">
                <a:extLst>
                  <a:ext uri="{FF2B5EF4-FFF2-40B4-BE49-F238E27FC236}">
                    <a16:creationId xmlns:a16="http://schemas.microsoft.com/office/drawing/2014/main" id="{5EA8982F-041C-494A-91AF-11889ED54F67}"/>
                  </a:ext>
                </a:extLst>
              </p:cNvPr>
              <p:cNvGrpSpPr/>
              <p:nvPr/>
            </p:nvGrpSpPr>
            <p:grpSpPr>
              <a:xfrm flipH="1" flipV="1">
                <a:off x="7491864" y="3379965"/>
                <a:ext cx="182880" cy="182880"/>
                <a:chOff x="5662917" y="1528296"/>
                <a:chExt cx="274320" cy="274320"/>
              </a:xfrm>
            </p:grpSpPr>
            <p:cxnSp>
              <p:nvCxnSpPr>
                <p:cNvPr id="21" name="Straight Connector 20">
                  <a:extLst>
                    <a:ext uri="{FF2B5EF4-FFF2-40B4-BE49-F238E27FC236}">
                      <a16:creationId xmlns:a16="http://schemas.microsoft.com/office/drawing/2014/main" id="{6581970B-E973-472A-AEDD-3491F0CE4950}"/>
                    </a:ext>
                  </a:extLst>
                </p:cNvPr>
                <p:cNvCxnSpPr/>
                <p:nvPr/>
              </p:nvCxnSpPr>
              <p:spPr>
                <a:xfrm>
                  <a:off x="5662917" y="1665456"/>
                  <a:ext cx="27432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B458E4C-15DD-4DCD-8FCF-D895F8C7C21C}"/>
                    </a:ext>
                  </a:extLst>
                </p:cNvPr>
                <p:cNvCxnSpPr/>
                <p:nvPr/>
              </p:nvCxnSpPr>
              <p:spPr>
                <a:xfrm rot="16200000">
                  <a:off x="5800077" y="1665456"/>
                  <a:ext cx="27432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12" name="Group 11">
              <a:extLst>
                <a:ext uri="{FF2B5EF4-FFF2-40B4-BE49-F238E27FC236}">
                  <a16:creationId xmlns:a16="http://schemas.microsoft.com/office/drawing/2014/main" id="{9E717FE5-39E7-479B-9036-1F647D498867}"/>
                </a:ext>
              </a:extLst>
            </p:cNvPr>
            <p:cNvGrpSpPr/>
            <p:nvPr/>
          </p:nvGrpSpPr>
          <p:grpSpPr>
            <a:xfrm flipV="1">
              <a:off x="6764784" y="4565583"/>
              <a:ext cx="1029809" cy="914400"/>
              <a:chOff x="6427433" y="562622"/>
              <a:chExt cx="1029809" cy="914400"/>
            </a:xfrm>
          </p:grpSpPr>
          <p:grpSp>
            <p:nvGrpSpPr>
              <p:cNvPr id="13" name="Group 12">
                <a:extLst>
                  <a:ext uri="{FF2B5EF4-FFF2-40B4-BE49-F238E27FC236}">
                    <a16:creationId xmlns:a16="http://schemas.microsoft.com/office/drawing/2014/main" id="{05317855-AD26-47F8-9191-9BDB1F359763}"/>
                  </a:ext>
                </a:extLst>
              </p:cNvPr>
              <p:cNvGrpSpPr/>
              <p:nvPr/>
            </p:nvGrpSpPr>
            <p:grpSpPr>
              <a:xfrm>
                <a:off x="6764784" y="562622"/>
                <a:ext cx="692458" cy="914400"/>
                <a:chOff x="7111015" y="907928"/>
                <a:chExt cx="692458" cy="914400"/>
              </a:xfrm>
            </p:grpSpPr>
            <p:sp>
              <p:nvSpPr>
                <p:cNvPr id="17" name="Rectangle 16">
                  <a:extLst>
                    <a:ext uri="{FF2B5EF4-FFF2-40B4-BE49-F238E27FC236}">
                      <a16:creationId xmlns:a16="http://schemas.microsoft.com/office/drawing/2014/main" id="{481A9569-B6B8-443A-BA5D-E0F78132E97D}"/>
                    </a:ext>
                  </a:extLst>
                </p:cNvPr>
                <p:cNvSpPr/>
                <p:nvPr/>
              </p:nvSpPr>
              <p:spPr>
                <a:xfrm>
                  <a:off x="7228644" y="907928"/>
                  <a:ext cx="457200" cy="914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a:extLst>
                    <a:ext uri="{FF2B5EF4-FFF2-40B4-BE49-F238E27FC236}">
                      <a16:creationId xmlns:a16="http://schemas.microsoft.com/office/drawing/2014/main" id="{6D80DE77-F3EA-4E4E-B2DE-DCDC26A2C5FE}"/>
                    </a:ext>
                  </a:extLst>
                </p:cNvPr>
                <p:cNvCxnSpPr/>
                <p:nvPr/>
              </p:nvCxnSpPr>
              <p:spPr>
                <a:xfrm>
                  <a:off x="7111015" y="907928"/>
                  <a:ext cx="69245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4" name="Group 13">
                <a:extLst>
                  <a:ext uri="{FF2B5EF4-FFF2-40B4-BE49-F238E27FC236}">
                    <a16:creationId xmlns:a16="http://schemas.microsoft.com/office/drawing/2014/main" id="{1888416B-9032-4A55-9337-4F3935BA87BF}"/>
                  </a:ext>
                </a:extLst>
              </p:cNvPr>
              <p:cNvGrpSpPr/>
              <p:nvPr/>
            </p:nvGrpSpPr>
            <p:grpSpPr>
              <a:xfrm>
                <a:off x="6427433" y="791222"/>
                <a:ext cx="457200" cy="685800"/>
                <a:chOff x="6764784" y="1136528"/>
                <a:chExt cx="457200" cy="685800"/>
              </a:xfrm>
            </p:grpSpPr>
            <p:sp>
              <p:nvSpPr>
                <p:cNvPr id="15" name="Rectangle 14">
                  <a:extLst>
                    <a:ext uri="{FF2B5EF4-FFF2-40B4-BE49-F238E27FC236}">
                      <a16:creationId xmlns:a16="http://schemas.microsoft.com/office/drawing/2014/main" id="{91040C67-9065-4473-A51F-88FE2646DA72}"/>
                    </a:ext>
                  </a:extLst>
                </p:cNvPr>
                <p:cNvSpPr/>
                <p:nvPr/>
              </p:nvSpPr>
              <p:spPr>
                <a:xfrm>
                  <a:off x="6764784" y="1136528"/>
                  <a:ext cx="457200" cy="6858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a:extLst>
                    <a:ext uri="{FF2B5EF4-FFF2-40B4-BE49-F238E27FC236}">
                      <a16:creationId xmlns:a16="http://schemas.microsoft.com/office/drawing/2014/main" id="{40B8F02C-BBF0-476B-BFD3-F21EA6DE76F9}"/>
                    </a:ext>
                  </a:extLst>
                </p:cNvPr>
                <p:cNvCxnSpPr/>
                <p:nvPr/>
              </p:nvCxnSpPr>
              <p:spPr>
                <a:xfrm flipV="1">
                  <a:off x="6764784" y="1356250"/>
                  <a:ext cx="457200" cy="1625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grpSp>
      <p:grpSp>
        <p:nvGrpSpPr>
          <p:cNvPr id="52" name="Group 51">
            <a:extLst>
              <a:ext uri="{FF2B5EF4-FFF2-40B4-BE49-F238E27FC236}">
                <a16:creationId xmlns:a16="http://schemas.microsoft.com/office/drawing/2014/main" id="{DC01DF33-9299-4946-80BB-125B150D05A0}"/>
              </a:ext>
            </a:extLst>
          </p:cNvPr>
          <p:cNvGrpSpPr/>
          <p:nvPr/>
        </p:nvGrpSpPr>
        <p:grpSpPr>
          <a:xfrm>
            <a:off x="1724534" y="751237"/>
            <a:ext cx="301423" cy="355830"/>
            <a:chOff x="1698975" y="2250464"/>
            <a:chExt cx="301423" cy="355830"/>
          </a:xfrm>
        </p:grpSpPr>
        <p:grpSp>
          <p:nvGrpSpPr>
            <p:cNvPr id="53" name="Group 52">
              <a:extLst>
                <a:ext uri="{FF2B5EF4-FFF2-40B4-BE49-F238E27FC236}">
                  <a16:creationId xmlns:a16="http://schemas.microsoft.com/office/drawing/2014/main" id="{A3BE4819-AA46-4BD7-BEDD-E4932B5FCE7A}"/>
                </a:ext>
              </a:extLst>
            </p:cNvPr>
            <p:cNvGrpSpPr/>
            <p:nvPr/>
          </p:nvGrpSpPr>
          <p:grpSpPr>
            <a:xfrm>
              <a:off x="1698975" y="2452470"/>
              <a:ext cx="213585" cy="153824"/>
              <a:chOff x="1638300" y="2633472"/>
              <a:chExt cx="1371600" cy="795528"/>
            </a:xfrm>
          </p:grpSpPr>
          <p:sp>
            <p:nvSpPr>
              <p:cNvPr id="57" name="Isosceles Triangle 56">
                <a:extLst>
                  <a:ext uri="{FF2B5EF4-FFF2-40B4-BE49-F238E27FC236}">
                    <a16:creationId xmlns:a16="http://schemas.microsoft.com/office/drawing/2014/main" id="{4033A11B-5C84-490A-9A87-0704EEB4CC58}"/>
                  </a:ext>
                </a:extLst>
              </p:cNvPr>
              <p:cNvSpPr/>
              <p:nvPr/>
            </p:nvSpPr>
            <p:spPr>
              <a:xfrm rot="16200000" flipV="1">
                <a:off x="1583436" y="2688336"/>
                <a:ext cx="795528" cy="685800"/>
              </a:xfrm>
              <a:prstGeom prst="triangle">
                <a:avLst/>
              </a:prstGeom>
              <a:solidFill>
                <a:schemeClr val="tx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Isosceles Triangle 57">
                <a:extLst>
                  <a:ext uri="{FF2B5EF4-FFF2-40B4-BE49-F238E27FC236}">
                    <a16:creationId xmlns:a16="http://schemas.microsoft.com/office/drawing/2014/main" id="{0199FA4F-B0B5-4400-B5CA-45E6E04ACD99}"/>
                  </a:ext>
                </a:extLst>
              </p:cNvPr>
              <p:cNvSpPr/>
              <p:nvPr/>
            </p:nvSpPr>
            <p:spPr>
              <a:xfrm rot="16200000">
                <a:off x="2269236" y="2688336"/>
                <a:ext cx="795528" cy="685800"/>
              </a:xfrm>
              <a:prstGeom prst="triangle">
                <a:avLst/>
              </a:prstGeom>
              <a:solidFill>
                <a:schemeClr val="tx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54" name="Straight Connector 53">
              <a:extLst>
                <a:ext uri="{FF2B5EF4-FFF2-40B4-BE49-F238E27FC236}">
                  <a16:creationId xmlns:a16="http://schemas.microsoft.com/office/drawing/2014/main" id="{A263F5DB-C86D-4A2B-9641-BE63AA55E038}"/>
                </a:ext>
              </a:extLst>
            </p:cNvPr>
            <p:cNvCxnSpPr/>
            <p:nvPr/>
          </p:nvCxnSpPr>
          <p:spPr>
            <a:xfrm rot="16200000" flipV="1">
              <a:off x="1713473" y="2435053"/>
              <a:ext cx="18458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5" name="Chord 54">
              <a:extLst>
                <a:ext uri="{FF2B5EF4-FFF2-40B4-BE49-F238E27FC236}">
                  <a16:creationId xmlns:a16="http://schemas.microsoft.com/office/drawing/2014/main" id="{7114D234-2750-4DFE-AE37-91A4E274FCD0}"/>
                </a:ext>
              </a:extLst>
            </p:cNvPr>
            <p:cNvSpPr/>
            <p:nvPr/>
          </p:nvSpPr>
          <p:spPr>
            <a:xfrm rot="5400000">
              <a:off x="1713473" y="2250464"/>
              <a:ext cx="184589" cy="184589"/>
            </a:xfrm>
            <a:prstGeom prst="chord">
              <a:avLst>
                <a:gd name="adj1" fmla="val 5314374"/>
                <a:gd name="adj2" fmla="val 16200000"/>
              </a:avLst>
            </a:prstGeom>
            <a:solidFill>
              <a:schemeClr val="tx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6" name="Elbow Connector 69">
              <a:extLst>
                <a:ext uri="{FF2B5EF4-FFF2-40B4-BE49-F238E27FC236}">
                  <a16:creationId xmlns:a16="http://schemas.microsoft.com/office/drawing/2014/main" id="{E487827C-562D-4390-AAE2-1BB7236C3715}"/>
                </a:ext>
              </a:extLst>
            </p:cNvPr>
            <p:cNvCxnSpPr/>
            <p:nvPr/>
          </p:nvCxnSpPr>
          <p:spPr>
            <a:xfrm>
              <a:off x="1854991" y="2298646"/>
              <a:ext cx="145407" cy="221507"/>
            </a:xfrm>
            <a:prstGeom prst="bentConnector2">
              <a:avLst/>
            </a:prstGeom>
            <a:ln w="127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59" name="Oval 58">
            <a:extLst>
              <a:ext uri="{FF2B5EF4-FFF2-40B4-BE49-F238E27FC236}">
                <a16:creationId xmlns:a16="http://schemas.microsoft.com/office/drawing/2014/main" id="{B5C6F125-9DC0-4BAD-A28E-874B5BF55B05}"/>
              </a:ext>
            </a:extLst>
          </p:cNvPr>
          <p:cNvSpPr/>
          <p:nvPr/>
        </p:nvSpPr>
        <p:spPr>
          <a:xfrm>
            <a:off x="3707346" y="3923276"/>
            <a:ext cx="64008" cy="6400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0" name="Picture 2" descr="C:\Users\VRG Vontrols\Documents\VRG\Marketing Documents\BVR Brochure\BVR Brochure Final lmages\PA-8200_11.jpg">
            <a:extLst>
              <a:ext uri="{FF2B5EF4-FFF2-40B4-BE49-F238E27FC236}">
                <a16:creationId xmlns:a16="http://schemas.microsoft.com/office/drawing/2014/main" id="{C08A1297-B3E6-4100-8D54-FF5F89B21B55}"/>
              </a:ext>
            </a:extLst>
          </p:cNvPr>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2967" b="97900" l="33490" r="68772"/>
                    </a14:imgEffect>
                  </a14:imgLayer>
                </a14:imgProps>
              </a:ext>
              <a:ext uri="{28A0092B-C50C-407E-A947-70E740481C1C}">
                <a14:useLocalDpi xmlns:a14="http://schemas.microsoft.com/office/drawing/2010/main" val="0"/>
              </a:ext>
            </a:extLst>
          </a:blip>
          <a:srcRect l="33667" t="2954" r="31374" b="2093"/>
          <a:stretch/>
        </p:blipFill>
        <p:spPr bwMode="auto">
          <a:xfrm>
            <a:off x="6054787" y="1948095"/>
            <a:ext cx="2359455" cy="4530989"/>
          </a:xfrm>
          <a:prstGeom prst="rect">
            <a:avLst/>
          </a:prstGeom>
          <a:noFill/>
          <a:extLst>
            <a:ext uri="{909E8E84-426E-40DD-AFC4-6F175D3DCCD1}">
              <a14:hiddenFill xmlns:a14="http://schemas.microsoft.com/office/drawing/2010/main">
                <a:solidFill>
                  <a:srgbClr val="FFFFFF"/>
                </a:solidFill>
              </a14:hiddenFill>
            </a:ext>
          </a:extLst>
        </p:spPr>
      </p:pic>
      <p:sp>
        <p:nvSpPr>
          <p:cNvPr id="61" name="Rectangle 60">
            <a:extLst>
              <a:ext uri="{FF2B5EF4-FFF2-40B4-BE49-F238E27FC236}">
                <a16:creationId xmlns:a16="http://schemas.microsoft.com/office/drawing/2014/main" id="{32CB387E-BF83-47D5-BD8C-E96B0CD3ADB8}"/>
              </a:ext>
            </a:extLst>
          </p:cNvPr>
          <p:cNvSpPr/>
          <p:nvPr/>
        </p:nvSpPr>
        <p:spPr>
          <a:xfrm>
            <a:off x="6302566" y="2088675"/>
            <a:ext cx="110139" cy="1101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8D0189E7-7AEE-437B-B394-5012856265A4}"/>
              </a:ext>
            </a:extLst>
          </p:cNvPr>
          <p:cNvSpPr/>
          <p:nvPr/>
        </p:nvSpPr>
        <p:spPr>
          <a:xfrm>
            <a:off x="6302566" y="3299703"/>
            <a:ext cx="110139" cy="1101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33495128-3FEB-4036-8C1B-CCE882CA66F1}"/>
              </a:ext>
            </a:extLst>
          </p:cNvPr>
          <p:cNvSpPr/>
          <p:nvPr/>
        </p:nvSpPr>
        <p:spPr>
          <a:xfrm>
            <a:off x="2549432" y="2422299"/>
            <a:ext cx="110139" cy="1101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a:extLst>
              <a:ext uri="{FF2B5EF4-FFF2-40B4-BE49-F238E27FC236}">
                <a16:creationId xmlns:a16="http://schemas.microsoft.com/office/drawing/2014/main" id="{55027031-56DB-4B41-A7BD-E6CAF29485EF}"/>
              </a:ext>
            </a:extLst>
          </p:cNvPr>
          <p:cNvSpPr/>
          <p:nvPr/>
        </p:nvSpPr>
        <p:spPr>
          <a:xfrm>
            <a:off x="1416422" y="4394204"/>
            <a:ext cx="110139" cy="1101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03F0F847-E45A-436A-825B-6EB11F75D32F}"/>
              </a:ext>
            </a:extLst>
          </p:cNvPr>
          <p:cNvSpPr/>
          <p:nvPr/>
        </p:nvSpPr>
        <p:spPr>
          <a:xfrm>
            <a:off x="2538893" y="3925035"/>
            <a:ext cx="110139" cy="1101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6" name="Straight Connector 65">
            <a:extLst>
              <a:ext uri="{FF2B5EF4-FFF2-40B4-BE49-F238E27FC236}">
                <a16:creationId xmlns:a16="http://schemas.microsoft.com/office/drawing/2014/main" id="{0FCF4163-884E-425F-9B65-4C0472AAED53}"/>
              </a:ext>
            </a:extLst>
          </p:cNvPr>
          <p:cNvCxnSpPr/>
          <p:nvPr/>
        </p:nvCxnSpPr>
        <p:spPr>
          <a:xfrm>
            <a:off x="598475" y="1022358"/>
            <a:ext cx="1131411"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67" name="Elbow Connector 1024">
            <a:extLst>
              <a:ext uri="{FF2B5EF4-FFF2-40B4-BE49-F238E27FC236}">
                <a16:creationId xmlns:a16="http://schemas.microsoft.com/office/drawing/2014/main" id="{3825F31E-049D-419A-A1EC-4BDC65F3B005}"/>
              </a:ext>
            </a:extLst>
          </p:cNvPr>
          <p:cNvCxnSpPr>
            <a:stCxn id="58" idx="3"/>
            <a:endCxn id="114" idx="3"/>
          </p:cNvCxnSpPr>
          <p:nvPr/>
        </p:nvCxnSpPr>
        <p:spPr>
          <a:xfrm flipV="1">
            <a:off x="1938120" y="786256"/>
            <a:ext cx="976020" cy="243900"/>
          </a:xfrm>
          <a:prstGeom prst="bentConnector3">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68" name="Group 67">
            <a:extLst>
              <a:ext uri="{FF2B5EF4-FFF2-40B4-BE49-F238E27FC236}">
                <a16:creationId xmlns:a16="http://schemas.microsoft.com/office/drawing/2014/main" id="{980BD16A-0972-4FBE-AEAD-537246345020}"/>
              </a:ext>
            </a:extLst>
          </p:cNvPr>
          <p:cNvGrpSpPr/>
          <p:nvPr/>
        </p:nvGrpSpPr>
        <p:grpSpPr>
          <a:xfrm>
            <a:off x="4151448" y="3043875"/>
            <a:ext cx="110139" cy="399028"/>
            <a:chOff x="4397615" y="2813617"/>
            <a:chExt cx="110139" cy="399028"/>
          </a:xfrm>
          <a:noFill/>
        </p:grpSpPr>
        <p:sp>
          <p:nvSpPr>
            <p:cNvPr id="69" name="Rectangle 68">
              <a:extLst>
                <a:ext uri="{FF2B5EF4-FFF2-40B4-BE49-F238E27FC236}">
                  <a16:creationId xmlns:a16="http://schemas.microsoft.com/office/drawing/2014/main" id="{9E226E02-AD2A-44FC-B1FA-AE5C359C7284}"/>
                </a:ext>
              </a:extLst>
            </p:cNvPr>
            <p:cNvSpPr/>
            <p:nvPr/>
          </p:nvSpPr>
          <p:spPr>
            <a:xfrm>
              <a:off x="4397615" y="2813617"/>
              <a:ext cx="110139" cy="11013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a:extLst>
                <a:ext uri="{FF2B5EF4-FFF2-40B4-BE49-F238E27FC236}">
                  <a16:creationId xmlns:a16="http://schemas.microsoft.com/office/drawing/2014/main" id="{6A712C93-A7CB-4C49-80B8-51B6E73F6412}"/>
                </a:ext>
              </a:extLst>
            </p:cNvPr>
            <p:cNvSpPr/>
            <p:nvPr/>
          </p:nvSpPr>
          <p:spPr>
            <a:xfrm>
              <a:off x="4397615" y="2959927"/>
              <a:ext cx="110139" cy="11013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a:extLst>
                <a:ext uri="{FF2B5EF4-FFF2-40B4-BE49-F238E27FC236}">
                  <a16:creationId xmlns:a16="http://schemas.microsoft.com/office/drawing/2014/main" id="{B37D739E-019C-4C2E-BD22-A32F82F2E2A3}"/>
                </a:ext>
              </a:extLst>
            </p:cNvPr>
            <p:cNvSpPr/>
            <p:nvPr/>
          </p:nvSpPr>
          <p:spPr>
            <a:xfrm>
              <a:off x="4397615" y="3102506"/>
              <a:ext cx="110139" cy="11013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2" name="Group 71">
            <a:extLst>
              <a:ext uri="{FF2B5EF4-FFF2-40B4-BE49-F238E27FC236}">
                <a16:creationId xmlns:a16="http://schemas.microsoft.com/office/drawing/2014/main" id="{9CA826E2-6030-4DB0-8AE1-5510202C4D27}"/>
              </a:ext>
            </a:extLst>
          </p:cNvPr>
          <p:cNvGrpSpPr/>
          <p:nvPr/>
        </p:nvGrpSpPr>
        <p:grpSpPr>
          <a:xfrm>
            <a:off x="4480284" y="3053261"/>
            <a:ext cx="110139" cy="390150"/>
            <a:chOff x="4806353" y="2814125"/>
            <a:chExt cx="110139" cy="390150"/>
          </a:xfrm>
          <a:noFill/>
        </p:grpSpPr>
        <p:sp>
          <p:nvSpPr>
            <p:cNvPr id="73" name="Rectangle 72">
              <a:extLst>
                <a:ext uri="{FF2B5EF4-FFF2-40B4-BE49-F238E27FC236}">
                  <a16:creationId xmlns:a16="http://schemas.microsoft.com/office/drawing/2014/main" id="{094BC71F-6B11-43E8-B330-C9C17964363B}"/>
                </a:ext>
              </a:extLst>
            </p:cNvPr>
            <p:cNvSpPr/>
            <p:nvPr/>
          </p:nvSpPr>
          <p:spPr>
            <a:xfrm>
              <a:off x="4806353" y="2814125"/>
              <a:ext cx="110139" cy="11013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a:extLst>
                <a:ext uri="{FF2B5EF4-FFF2-40B4-BE49-F238E27FC236}">
                  <a16:creationId xmlns:a16="http://schemas.microsoft.com/office/drawing/2014/main" id="{9FBB7DD0-BFF4-4743-9763-9FB82FCC32BC}"/>
                </a:ext>
              </a:extLst>
            </p:cNvPr>
            <p:cNvSpPr/>
            <p:nvPr/>
          </p:nvSpPr>
          <p:spPr>
            <a:xfrm>
              <a:off x="4806353" y="3094136"/>
              <a:ext cx="110139" cy="11013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5" name="Group 74">
            <a:extLst>
              <a:ext uri="{FF2B5EF4-FFF2-40B4-BE49-F238E27FC236}">
                <a16:creationId xmlns:a16="http://schemas.microsoft.com/office/drawing/2014/main" id="{9945E509-90A3-4FA7-811E-9114E2E813D4}"/>
              </a:ext>
            </a:extLst>
          </p:cNvPr>
          <p:cNvGrpSpPr/>
          <p:nvPr/>
        </p:nvGrpSpPr>
        <p:grpSpPr>
          <a:xfrm>
            <a:off x="5462133" y="1294818"/>
            <a:ext cx="444764" cy="730016"/>
            <a:chOff x="5813527" y="2707058"/>
            <a:chExt cx="444764" cy="730016"/>
          </a:xfrm>
        </p:grpSpPr>
        <p:grpSp>
          <p:nvGrpSpPr>
            <p:cNvPr id="76" name="Group 75">
              <a:extLst>
                <a:ext uri="{FF2B5EF4-FFF2-40B4-BE49-F238E27FC236}">
                  <a16:creationId xmlns:a16="http://schemas.microsoft.com/office/drawing/2014/main" id="{8CE098E7-5C99-402E-AEC1-8E42E9C0C0C4}"/>
                </a:ext>
              </a:extLst>
            </p:cNvPr>
            <p:cNvGrpSpPr/>
            <p:nvPr/>
          </p:nvGrpSpPr>
          <p:grpSpPr>
            <a:xfrm>
              <a:off x="5813527" y="3124572"/>
              <a:ext cx="444764" cy="312502"/>
              <a:chOff x="4362103" y="622218"/>
              <a:chExt cx="925196" cy="650066"/>
            </a:xfrm>
          </p:grpSpPr>
          <p:sp>
            <p:nvSpPr>
              <p:cNvPr id="81" name="Rectangle 80">
                <a:extLst>
                  <a:ext uri="{FF2B5EF4-FFF2-40B4-BE49-F238E27FC236}">
                    <a16:creationId xmlns:a16="http://schemas.microsoft.com/office/drawing/2014/main" id="{7B663216-0EFC-45CD-931B-8D5C7D94E896}"/>
                  </a:ext>
                </a:extLst>
              </p:cNvPr>
              <p:cNvSpPr/>
              <p:nvPr/>
            </p:nvSpPr>
            <p:spPr>
              <a:xfrm>
                <a:off x="4362103" y="622218"/>
                <a:ext cx="925196" cy="650066"/>
              </a:xfrm>
              <a:prstGeom prst="rect">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Block Arc 81">
                <a:extLst>
                  <a:ext uri="{FF2B5EF4-FFF2-40B4-BE49-F238E27FC236}">
                    <a16:creationId xmlns:a16="http://schemas.microsoft.com/office/drawing/2014/main" id="{71CEEF53-F3FE-4685-972A-ABB8E7B548D9}"/>
                  </a:ext>
                </a:extLst>
              </p:cNvPr>
              <p:cNvSpPr/>
              <p:nvPr/>
            </p:nvSpPr>
            <p:spPr>
              <a:xfrm rot="1518588">
                <a:off x="4535388" y="698761"/>
                <a:ext cx="531379" cy="531379"/>
              </a:xfrm>
              <a:prstGeom prst="blockArc">
                <a:avLst/>
              </a:prstGeom>
              <a:solidFill>
                <a:schemeClr val="bg1">
                  <a:lumMod val="8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3" name="Oval 82">
                <a:extLst>
                  <a:ext uri="{FF2B5EF4-FFF2-40B4-BE49-F238E27FC236}">
                    <a16:creationId xmlns:a16="http://schemas.microsoft.com/office/drawing/2014/main" id="{8C82C9B6-D3DD-430F-9284-8C820FA696A1}"/>
                  </a:ext>
                </a:extLst>
              </p:cNvPr>
              <p:cNvSpPr/>
              <p:nvPr/>
            </p:nvSpPr>
            <p:spPr>
              <a:xfrm>
                <a:off x="4669958" y="808973"/>
                <a:ext cx="276555" cy="276555"/>
              </a:xfrm>
              <a:prstGeom prst="ellipse">
                <a:avLst/>
              </a:prstGeom>
              <a:solidFill>
                <a:schemeClr val="bg1">
                  <a:lumMod val="75000"/>
                </a:schemeClr>
              </a:solidFill>
              <a:ln>
                <a:solidFill>
                  <a:schemeClr val="bg1">
                    <a:lumMod val="65000"/>
                  </a:schemeClr>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4" name="Straight Connector 83">
                <a:extLst>
                  <a:ext uri="{FF2B5EF4-FFF2-40B4-BE49-F238E27FC236}">
                    <a16:creationId xmlns:a16="http://schemas.microsoft.com/office/drawing/2014/main" id="{10EFE754-B3AE-46CA-AD3A-B086B1A5FE47}"/>
                  </a:ext>
                </a:extLst>
              </p:cNvPr>
              <p:cNvCxnSpPr>
                <a:stCxn id="83" idx="7"/>
                <a:endCxn id="83" idx="3"/>
              </p:cNvCxnSpPr>
              <p:nvPr/>
            </p:nvCxnSpPr>
            <p:spPr>
              <a:xfrm flipH="1">
                <a:off x="4710459" y="849474"/>
                <a:ext cx="195553" cy="195553"/>
              </a:xfrm>
              <a:prstGeom prst="line">
                <a:avLst/>
              </a:prstGeom>
              <a:ln w="57150">
                <a:solidFill>
                  <a:schemeClr val="bg1">
                    <a:lumMod val="50000"/>
                  </a:schemeClr>
                </a:solidFill>
              </a:ln>
            </p:spPr>
            <p:style>
              <a:lnRef idx="1">
                <a:schemeClr val="dk1"/>
              </a:lnRef>
              <a:fillRef idx="0">
                <a:schemeClr val="dk1"/>
              </a:fillRef>
              <a:effectRef idx="0">
                <a:schemeClr val="dk1"/>
              </a:effectRef>
              <a:fontRef idx="minor">
                <a:schemeClr val="tx1"/>
              </a:fontRef>
            </p:style>
          </p:cxnSp>
        </p:grpSp>
        <p:grpSp>
          <p:nvGrpSpPr>
            <p:cNvPr id="77" name="Group 76">
              <a:extLst>
                <a:ext uri="{FF2B5EF4-FFF2-40B4-BE49-F238E27FC236}">
                  <a16:creationId xmlns:a16="http://schemas.microsoft.com/office/drawing/2014/main" id="{2EFAF01C-A7C0-4B17-99D7-9D7B80FD740A}"/>
                </a:ext>
              </a:extLst>
            </p:cNvPr>
            <p:cNvGrpSpPr/>
            <p:nvPr/>
          </p:nvGrpSpPr>
          <p:grpSpPr>
            <a:xfrm>
              <a:off x="5856570" y="2707058"/>
              <a:ext cx="231083" cy="231083"/>
              <a:chOff x="914519" y="2673285"/>
              <a:chExt cx="1371600" cy="1371600"/>
            </a:xfrm>
          </p:grpSpPr>
          <p:sp>
            <p:nvSpPr>
              <p:cNvPr id="79" name="Oval 78">
                <a:extLst>
                  <a:ext uri="{FF2B5EF4-FFF2-40B4-BE49-F238E27FC236}">
                    <a16:creationId xmlns:a16="http://schemas.microsoft.com/office/drawing/2014/main" id="{00CB2ED8-F4A8-45FF-A84D-7A847D24E641}"/>
                  </a:ext>
                </a:extLst>
              </p:cNvPr>
              <p:cNvSpPr/>
              <p:nvPr/>
            </p:nvSpPr>
            <p:spPr>
              <a:xfrm>
                <a:off x="914519" y="2673285"/>
                <a:ext cx="1371600" cy="13716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cxnSp>
            <p:nvCxnSpPr>
              <p:cNvPr id="80" name="Straight Connector 79">
                <a:extLst>
                  <a:ext uri="{FF2B5EF4-FFF2-40B4-BE49-F238E27FC236}">
                    <a16:creationId xmlns:a16="http://schemas.microsoft.com/office/drawing/2014/main" id="{72DA77FB-0CCE-4687-B702-076479045DE1}"/>
                  </a:ext>
                </a:extLst>
              </p:cNvPr>
              <p:cNvCxnSpPr/>
              <p:nvPr/>
            </p:nvCxnSpPr>
            <p:spPr>
              <a:xfrm flipH="1">
                <a:off x="1324311" y="3054495"/>
                <a:ext cx="552017" cy="60918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78" name="Straight Connector 77">
              <a:extLst>
                <a:ext uri="{FF2B5EF4-FFF2-40B4-BE49-F238E27FC236}">
                  <a16:creationId xmlns:a16="http://schemas.microsoft.com/office/drawing/2014/main" id="{DA54814A-63DE-43B6-8143-BCBAFD9B1FF2}"/>
                </a:ext>
              </a:extLst>
            </p:cNvPr>
            <p:cNvCxnSpPr/>
            <p:nvPr/>
          </p:nvCxnSpPr>
          <p:spPr>
            <a:xfrm rot="5400000">
              <a:off x="5889549" y="3030108"/>
              <a:ext cx="18288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5" name="Group 84">
            <a:extLst>
              <a:ext uri="{FF2B5EF4-FFF2-40B4-BE49-F238E27FC236}">
                <a16:creationId xmlns:a16="http://schemas.microsoft.com/office/drawing/2014/main" id="{DE567780-E3A9-4444-A4A2-2528491E0349}"/>
              </a:ext>
            </a:extLst>
          </p:cNvPr>
          <p:cNvGrpSpPr/>
          <p:nvPr/>
        </p:nvGrpSpPr>
        <p:grpSpPr>
          <a:xfrm>
            <a:off x="5184531" y="3105318"/>
            <a:ext cx="444764" cy="730016"/>
            <a:chOff x="5813527" y="2707058"/>
            <a:chExt cx="444764" cy="730016"/>
          </a:xfrm>
        </p:grpSpPr>
        <p:grpSp>
          <p:nvGrpSpPr>
            <p:cNvPr id="86" name="Group 85">
              <a:extLst>
                <a:ext uri="{FF2B5EF4-FFF2-40B4-BE49-F238E27FC236}">
                  <a16:creationId xmlns:a16="http://schemas.microsoft.com/office/drawing/2014/main" id="{B09BB290-0B8A-4DC7-A22C-1875CCDAD997}"/>
                </a:ext>
              </a:extLst>
            </p:cNvPr>
            <p:cNvGrpSpPr/>
            <p:nvPr/>
          </p:nvGrpSpPr>
          <p:grpSpPr>
            <a:xfrm>
              <a:off x="5813527" y="3124572"/>
              <a:ext cx="444764" cy="312502"/>
              <a:chOff x="4362103" y="622218"/>
              <a:chExt cx="925196" cy="650066"/>
            </a:xfrm>
          </p:grpSpPr>
          <p:sp>
            <p:nvSpPr>
              <p:cNvPr id="91" name="Rectangle 90">
                <a:extLst>
                  <a:ext uri="{FF2B5EF4-FFF2-40B4-BE49-F238E27FC236}">
                    <a16:creationId xmlns:a16="http://schemas.microsoft.com/office/drawing/2014/main" id="{D3851BC2-8F11-4C2F-B6E0-AFFA86FF8402}"/>
                  </a:ext>
                </a:extLst>
              </p:cNvPr>
              <p:cNvSpPr/>
              <p:nvPr/>
            </p:nvSpPr>
            <p:spPr>
              <a:xfrm>
                <a:off x="4362103" y="622218"/>
                <a:ext cx="925196" cy="650066"/>
              </a:xfrm>
              <a:prstGeom prst="rect">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Block Arc 91">
                <a:extLst>
                  <a:ext uri="{FF2B5EF4-FFF2-40B4-BE49-F238E27FC236}">
                    <a16:creationId xmlns:a16="http://schemas.microsoft.com/office/drawing/2014/main" id="{6362BF00-2E15-45DA-9647-5B4A386E2BEE}"/>
                  </a:ext>
                </a:extLst>
              </p:cNvPr>
              <p:cNvSpPr/>
              <p:nvPr/>
            </p:nvSpPr>
            <p:spPr>
              <a:xfrm rot="1518588">
                <a:off x="4535388" y="698761"/>
                <a:ext cx="531379" cy="531379"/>
              </a:xfrm>
              <a:prstGeom prst="blockArc">
                <a:avLst/>
              </a:prstGeom>
              <a:solidFill>
                <a:schemeClr val="bg1">
                  <a:lumMod val="8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3" name="Oval 92">
                <a:extLst>
                  <a:ext uri="{FF2B5EF4-FFF2-40B4-BE49-F238E27FC236}">
                    <a16:creationId xmlns:a16="http://schemas.microsoft.com/office/drawing/2014/main" id="{606C7C94-22B3-4116-9CCC-84779507DD58}"/>
                  </a:ext>
                </a:extLst>
              </p:cNvPr>
              <p:cNvSpPr/>
              <p:nvPr/>
            </p:nvSpPr>
            <p:spPr>
              <a:xfrm>
                <a:off x="4669958" y="808973"/>
                <a:ext cx="276555" cy="276555"/>
              </a:xfrm>
              <a:prstGeom prst="ellipse">
                <a:avLst/>
              </a:prstGeom>
              <a:solidFill>
                <a:schemeClr val="bg1">
                  <a:lumMod val="75000"/>
                </a:schemeClr>
              </a:solidFill>
              <a:ln>
                <a:solidFill>
                  <a:schemeClr val="bg1">
                    <a:lumMod val="65000"/>
                  </a:schemeClr>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4" name="Straight Connector 93">
                <a:extLst>
                  <a:ext uri="{FF2B5EF4-FFF2-40B4-BE49-F238E27FC236}">
                    <a16:creationId xmlns:a16="http://schemas.microsoft.com/office/drawing/2014/main" id="{D861E50A-7D2F-4E7A-8E91-EDEAE348EC50}"/>
                  </a:ext>
                </a:extLst>
              </p:cNvPr>
              <p:cNvCxnSpPr>
                <a:stCxn id="93" idx="7"/>
                <a:endCxn id="93" idx="3"/>
              </p:cNvCxnSpPr>
              <p:nvPr/>
            </p:nvCxnSpPr>
            <p:spPr>
              <a:xfrm flipH="1">
                <a:off x="4710459" y="849474"/>
                <a:ext cx="195553" cy="195553"/>
              </a:xfrm>
              <a:prstGeom prst="line">
                <a:avLst/>
              </a:prstGeom>
              <a:ln w="57150">
                <a:solidFill>
                  <a:schemeClr val="bg1">
                    <a:lumMod val="50000"/>
                  </a:schemeClr>
                </a:solidFill>
              </a:ln>
            </p:spPr>
            <p:style>
              <a:lnRef idx="1">
                <a:schemeClr val="dk1"/>
              </a:lnRef>
              <a:fillRef idx="0">
                <a:schemeClr val="dk1"/>
              </a:fillRef>
              <a:effectRef idx="0">
                <a:schemeClr val="dk1"/>
              </a:effectRef>
              <a:fontRef idx="minor">
                <a:schemeClr val="tx1"/>
              </a:fontRef>
            </p:style>
          </p:cxnSp>
        </p:grpSp>
        <p:grpSp>
          <p:nvGrpSpPr>
            <p:cNvPr id="87" name="Group 86">
              <a:extLst>
                <a:ext uri="{FF2B5EF4-FFF2-40B4-BE49-F238E27FC236}">
                  <a16:creationId xmlns:a16="http://schemas.microsoft.com/office/drawing/2014/main" id="{DFE5DBE2-EECD-4AEA-A18F-EEFF93CECBD3}"/>
                </a:ext>
              </a:extLst>
            </p:cNvPr>
            <p:cNvGrpSpPr/>
            <p:nvPr/>
          </p:nvGrpSpPr>
          <p:grpSpPr>
            <a:xfrm>
              <a:off x="5856570" y="2707058"/>
              <a:ext cx="231083" cy="231083"/>
              <a:chOff x="914519" y="2673285"/>
              <a:chExt cx="1371600" cy="1371600"/>
            </a:xfrm>
          </p:grpSpPr>
          <p:sp>
            <p:nvSpPr>
              <p:cNvPr id="89" name="Oval 88">
                <a:extLst>
                  <a:ext uri="{FF2B5EF4-FFF2-40B4-BE49-F238E27FC236}">
                    <a16:creationId xmlns:a16="http://schemas.microsoft.com/office/drawing/2014/main" id="{063E851F-3E7E-40B8-860E-5B47A3310A1C}"/>
                  </a:ext>
                </a:extLst>
              </p:cNvPr>
              <p:cNvSpPr/>
              <p:nvPr/>
            </p:nvSpPr>
            <p:spPr>
              <a:xfrm>
                <a:off x="914519" y="2673285"/>
                <a:ext cx="1371600" cy="13716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cxnSp>
            <p:nvCxnSpPr>
              <p:cNvPr id="90" name="Straight Connector 89">
                <a:extLst>
                  <a:ext uri="{FF2B5EF4-FFF2-40B4-BE49-F238E27FC236}">
                    <a16:creationId xmlns:a16="http://schemas.microsoft.com/office/drawing/2014/main" id="{BB942241-F541-477E-8FB9-FE50709CFBF7}"/>
                  </a:ext>
                </a:extLst>
              </p:cNvPr>
              <p:cNvCxnSpPr/>
              <p:nvPr/>
            </p:nvCxnSpPr>
            <p:spPr>
              <a:xfrm flipH="1">
                <a:off x="1324311" y="3054495"/>
                <a:ext cx="552017" cy="60918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88" name="Straight Connector 87">
              <a:extLst>
                <a:ext uri="{FF2B5EF4-FFF2-40B4-BE49-F238E27FC236}">
                  <a16:creationId xmlns:a16="http://schemas.microsoft.com/office/drawing/2014/main" id="{EE9AB8CE-98E4-485F-83CF-1A8275779C34}"/>
                </a:ext>
              </a:extLst>
            </p:cNvPr>
            <p:cNvCxnSpPr/>
            <p:nvPr/>
          </p:nvCxnSpPr>
          <p:spPr>
            <a:xfrm rot="5400000">
              <a:off x="5889549" y="3030108"/>
              <a:ext cx="18288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95" name="Elbow Connector 169">
            <a:extLst>
              <a:ext uri="{FF2B5EF4-FFF2-40B4-BE49-F238E27FC236}">
                <a16:creationId xmlns:a16="http://schemas.microsoft.com/office/drawing/2014/main" id="{9F149A1C-E558-4991-802D-6E249AD1B17D}"/>
              </a:ext>
            </a:extLst>
          </p:cNvPr>
          <p:cNvCxnSpPr>
            <a:stCxn id="81" idx="3"/>
            <a:endCxn id="61" idx="1"/>
          </p:cNvCxnSpPr>
          <p:nvPr/>
        </p:nvCxnSpPr>
        <p:spPr>
          <a:xfrm>
            <a:off x="5906897" y="1868583"/>
            <a:ext cx="395669" cy="275162"/>
          </a:xfrm>
          <a:prstGeom prst="bentConnector3">
            <a:avLst>
              <a:gd name="adj1" fmla="val 50000"/>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96" name="Elbow Connector 172">
            <a:extLst>
              <a:ext uri="{FF2B5EF4-FFF2-40B4-BE49-F238E27FC236}">
                <a16:creationId xmlns:a16="http://schemas.microsoft.com/office/drawing/2014/main" id="{2424E919-00AC-4CF5-8D01-2B5A43A83E94}"/>
              </a:ext>
            </a:extLst>
          </p:cNvPr>
          <p:cNvCxnSpPr>
            <a:stCxn id="91" idx="3"/>
            <a:endCxn id="62" idx="1"/>
          </p:cNvCxnSpPr>
          <p:nvPr/>
        </p:nvCxnSpPr>
        <p:spPr>
          <a:xfrm flipV="1">
            <a:off x="5629295" y="3354773"/>
            <a:ext cx="673271" cy="324310"/>
          </a:xfrm>
          <a:prstGeom prst="bentConnector3">
            <a:avLst>
              <a:gd name="adj1" fmla="val 25553"/>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97" name="Elbow Connector 175">
            <a:extLst>
              <a:ext uri="{FF2B5EF4-FFF2-40B4-BE49-F238E27FC236}">
                <a16:creationId xmlns:a16="http://schemas.microsoft.com/office/drawing/2014/main" id="{B2E602B4-30D6-4D9A-B5FC-5430DC5B8878}"/>
              </a:ext>
            </a:extLst>
          </p:cNvPr>
          <p:cNvCxnSpPr>
            <a:stCxn id="73" idx="3"/>
            <a:endCxn id="81" idx="1"/>
          </p:cNvCxnSpPr>
          <p:nvPr/>
        </p:nvCxnSpPr>
        <p:spPr>
          <a:xfrm flipV="1">
            <a:off x="4590423" y="1868583"/>
            <a:ext cx="871710" cy="1239748"/>
          </a:xfrm>
          <a:prstGeom prst="bentConnector3">
            <a:avLst>
              <a:gd name="adj1" fmla="val 50000"/>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98" name="Elbow Connector 179">
            <a:extLst>
              <a:ext uri="{FF2B5EF4-FFF2-40B4-BE49-F238E27FC236}">
                <a16:creationId xmlns:a16="http://schemas.microsoft.com/office/drawing/2014/main" id="{93D6C27D-448E-412A-9490-A7839F777757}"/>
              </a:ext>
            </a:extLst>
          </p:cNvPr>
          <p:cNvCxnSpPr>
            <a:stCxn id="74" idx="3"/>
            <a:endCxn id="91" idx="1"/>
          </p:cNvCxnSpPr>
          <p:nvPr/>
        </p:nvCxnSpPr>
        <p:spPr>
          <a:xfrm>
            <a:off x="4590423" y="3388342"/>
            <a:ext cx="594108" cy="290741"/>
          </a:xfrm>
          <a:prstGeom prst="bentConnector3">
            <a:avLst>
              <a:gd name="adj1" fmla="val 50000"/>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sp>
        <p:nvSpPr>
          <p:cNvPr id="99" name="Rectangle 98">
            <a:extLst>
              <a:ext uri="{FF2B5EF4-FFF2-40B4-BE49-F238E27FC236}">
                <a16:creationId xmlns:a16="http://schemas.microsoft.com/office/drawing/2014/main" id="{BD7B8925-33D8-4E9F-AFC7-0AE6C8762629}"/>
              </a:ext>
            </a:extLst>
          </p:cNvPr>
          <p:cNvSpPr/>
          <p:nvPr/>
        </p:nvSpPr>
        <p:spPr>
          <a:xfrm>
            <a:off x="4153884" y="2216311"/>
            <a:ext cx="110139" cy="1101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0" name="Elbow Connector 190">
            <a:extLst>
              <a:ext uri="{FF2B5EF4-FFF2-40B4-BE49-F238E27FC236}">
                <a16:creationId xmlns:a16="http://schemas.microsoft.com/office/drawing/2014/main" id="{0C0945AB-5309-42F9-9247-3C4B9B8400BC}"/>
              </a:ext>
            </a:extLst>
          </p:cNvPr>
          <p:cNvCxnSpPr>
            <a:stCxn id="59" idx="6"/>
            <a:endCxn id="71" idx="1"/>
          </p:cNvCxnSpPr>
          <p:nvPr/>
        </p:nvCxnSpPr>
        <p:spPr>
          <a:xfrm flipV="1">
            <a:off x="3771354" y="3387834"/>
            <a:ext cx="380094" cy="567446"/>
          </a:xfrm>
          <a:prstGeom prst="bentConnector3">
            <a:avLst>
              <a:gd name="adj1" fmla="val 50000"/>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1" name="Elbow Connector 195">
            <a:extLst>
              <a:ext uri="{FF2B5EF4-FFF2-40B4-BE49-F238E27FC236}">
                <a16:creationId xmlns:a16="http://schemas.microsoft.com/office/drawing/2014/main" id="{F40BDE6C-B4BA-4A12-8D6F-54D6A33B9199}"/>
              </a:ext>
            </a:extLst>
          </p:cNvPr>
          <p:cNvCxnSpPr>
            <a:stCxn id="139" idx="3"/>
            <a:endCxn id="173" idx="1"/>
          </p:cNvCxnSpPr>
          <p:nvPr/>
        </p:nvCxnSpPr>
        <p:spPr>
          <a:xfrm>
            <a:off x="2213671" y="3888502"/>
            <a:ext cx="3166613" cy="1520190"/>
          </a:xfrm>
          <a:prstGeom prst="bentConnector3">
            <a:avLst>
              <a:gd name="adj1" fmla="val 27188"/>
            </a:avLst>
          </a:prstGeom>
          <a:ln w="19050">
            <a:solidFill>
              <a:schemeClr val="tx1"/>
            </a:solidFill>
            <a:prstDash val="lgDashDot"/>
          </a:ln>
        </p:spPr>
        <p:style>
          <a:lnRef idx="1">
            <a:schemeClr val="accent1"/>
          </a:lnRef>
          <a:fillRef idx="0">
            <a:schemeClr val="accent1"/>
          </a:fillRef>
          <a:effectRef idx="0">
            <a:schemeClr val="accent1"/>
          </a:effectRef>
          <a:fontRef idx="minor">
            <a:schemeClr val="tx1"/>
          </a:fontRef>
        </p:style>
      </p:cxnSp>
      <p:cxnSp>
        <p:nvCxnSpPr>
          <p:cNvPr id="102" name="Elbow Connector 200">
            <a:extLst>
              <a:ext uri="{FF2B5EF4-FFF2-40B4-BE49-F238E27FC236}">
                <a16:creationId xmlns:a16="http://schemas.microsoft.com/office/drawing/2014/main" id="{B1E0C10B-613E-4CC9-B9E8-7EC3396187EF}"/>
              </a:ext>
            </a:extLst>
          </p:cNvPr>
          <p:cNvCxnSpPr>
            <a:stCxn id="122" idx="3"/>
            <a:endCxn id="140" idx="3"/>
          </p:cNvCxnSpPr>
          <p:nvPr/>
        </p:nvCxnSpPr>
        <p:spPr>
          <a:xfrm flipH="1" flipV="1">
            <a:off x="2213671" y="4086064"/>
            <a:ext cx="219914" cy="1426274"/>
          </a:xfrm>
          <a:prstGeom prst="bentConnector3">
            <a:avLst>
              <a:gd name="adj1" fmla="val -164985"/>
            </a:avLst>
          </a:prstGeom>
          <a:ln w="19050">
            <a:solidFill>
              <a:schemeClr val="tx1"/>
            </a:solidFill>
            <a:prstDash val="lgDashDot"/>
          </a:ln>
        </p:spPr>
        <p:style>
          <a:lnRef idx="1">
            <a:schemeClr val="accent1"/>
          </a:lnRef>
          <a:fillRef idx="0">
            <a:schemeClr val="accent1"/>
          </a:fillRef>
          <a:effectRef idx="0">
            <a:schemeClr val="accent1"/>
          </a:effectRef>
          <a:fontRef idx="minor">
            <a:schemeClr val="tx1"/>
          </a:fontRef>
        </p:style>
      </p:cxnSp>
      <p:cxnSp>
        <p:nvCxnSpPr>
          <p:cNvPr id="103" name="Elbow Connector 203">
            <a:extLst>
              <a:ext uri="{FF2B5EF4-FFF2-40B4-BE49-F238E27FC236}">
                <a16:creationId xmlns:a16="http://schemas.microsoft.com/office/drawing/2014/main" id="{D075C0BD-F02E-4F40-BB4D-7B4061F061C6}"/>
              </a:ext>
            </a:extLst>
          </p:cNvPr>
          <p:cNvCxnSpPr>
            <a:stCxn id="141" idx="3"/>
            <a:endCxn id="50" idx="0"/>
          </p:cNvCxnSpPr>
          <p:nvPr/>
        </p:nvCxnSpPr>
        <p:spPr>
          <a:xfrm flipV="1">
            <a:off x="2213671" y="2092842"/>
            <a:ext cx="2270016" cy="1413952"/>
          </a:xfrm>
          <a:prstGeom prst="bentConnector4">
            <a:avLst>
              <a:gd name="adj1" fmla="val 47467"/>
              <a:gd name="adj2" fmla="val 116167"/>
            </a:avLst>
          </a:prstGeom>
          <a:ln w="19050">
            <a:solidFill>
              <a:schemeClr val="tx1"/>
            </a:solidFill>
            <a:prstDash val="lgDashDot"/>
          </a:ln>
        </p:spPr>
        <p:style>
          <a:lnRef idx="1">
            <a:schemeClr val="accent1"/>
          </a:lnRef>
          <a:fillRef idx="0">
            <a:schemeClr val="accent1"/>
          </a:fillRef>
          <a:effectRef idx="0">
            <a:schemeClr val="accent1"/>
          </a:effectRef>
          <a:fontRef idx="minor">
            <a:schemeClr val="tx1"/>
          </a:fontRef>
        </p:style>
      </p:cxnSp>
      <p:cxnSp>
        <p:nvCxnSpPr>
          <p:cNvPr id="104" name="Elbow Connector 206">
            <a:extLst>
              <a:ext uri="{FF2B5EF4-FFF2-40B4-BE49-F238E27FC236}">
                <a16:creationId xmlns:a16="http://schemas.microsoft.com/office/drawing/2014/main" id="{58DA1CF1-4CBA-4A11-AB6A-6D3D2DDE9292}"/>
              </a:ext>
            </a:extLst>
          </p:cNvPr>
          <p:cNvCxnSpPr>
            <a:stCxn id="138" idx="3"/>
            <a:endCxn id="17" idx="0"/>
          </p:cNvCxnSpPr>
          <p:nvPr/>
        </p:nvCxnSpPr>
        <p:spPr>
          <a:xfrm>
            <a:off x="2213671" y="3693540"/>
            <a:ext cx="2270016" cy="704032"/>
          </a:xfrm>
          <a:prstGeom prst="bentConnector4">
            <a:avLst>
              <a:gd name="adj1" fmla="val 47467"/>
              <a:gd name="adj2" fmla="val 177928"/>
            </a:avLst>
          </a:prstGeom>
          <a:ln w="19050">
            <a:solidFill>
              <a:schemeClr val="tx1"/>
            </a:solidFill>
            <a:prstDash val="lgDash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2D3B9C00-5DC6-426F-ACD1-AF1AAE7827DB}"/>
              </a:ext>
            </a:extLst>
          </p:cNvPr>
          <p:cNvSpPr/>
          <p:nvPr/>
        </p:nvSpPr>
        <p:spPr>
          <a:xfrm>
            <a:off x="3702984" y="3055509"/>
            <a:ext cx="64008" cy="6400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6" name="Elbow Connector 215">
            <a:extLst>
              <a:ext uri="{FF2B5EF4-FFF2-40B4-BE49-F238E27FC236}">
                <a16:creationId xmlns:a16="http://schemas.microsoft.com/office/drawing/2014/main" id="{8F0AA7D2-5E04-4492-899E-4A511000C3B8}"/>
              </a:ext>
            </a:extLst>
          </p:cNvPr>
          <p:cNvCxnSpPr>
            <a:stCxn id="105" idx="0"/>
            <a:endCxn id="99" idx="1"/>
          </p:cNvCxnSpPr>
          <p:nvPr/>
        </p:nvCxnSpPr>
        <p:spPr>
          <a:xfrm rot="5400000" flipH="1" flipV="1">
            <a:off x="3552372" y="2453997"/>
            <a:ext cx="784128" cy="418896"/>
          </a:xfrm>
          <a:prstGeom prst="bentConnector2">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7" name="Rectangle 106">
            <a:extLst>
              <a:ext uri="{FF2B5EF4-FFF2-40B4-BE49-F238E27FC236}">
                <a16:creationId xmlns:a16="http://schemas.microsoft.com/office/drawing/2014/main" id="{70907A20-3D1D-4E10-95A9-4495F4A306DF}"/>
              </a:ext>
            </a:extLst>
          </p:cNvPr>
          <p:cNvSpPr/>
          <p:nvPr/>
        </p:nvSpPr>
        <p:spPr>
          <a:xfrm>
            <a:off x="4151448" y="4170728"/>
            <a:ext cx="110139" cy="1101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8" name="Elbow Connector 219">
            <a:extLst>
              <a:ext uri="{FF2B5EF4-FFF2-40B4-BE49-F238E27FC236}">
                <a16:creationId xmlns:a16="http://schemas.microsoft.com/office/drawing/2014/main" id="{4D12AC86-AC52-48EE-AF99-A091DDE75DDE}"/>
              </a:ext>
            </a:extLst>
          </p:cNvPr>
          <p:cNvCxnSpPr>
            <a:stCxn id="109" idx="2"/>
            <a:endCxn id="107" idx="1"/>
          </p:cNvCxnSpPr>
          <p:nvPr/>
        </p:nvCxnSpPr>
        <p:spPr>
          <a:xfrm rot="5400000" flipH="1" flipV="1">
            <a:off x="3731249" y="4230742"/>
            <a:ext cx="425142" cy="415255"/>
          </a:xfrm>
          <a:prstGeom prst="bentConnector2">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9" name="Right Bracket 108">
            <a:extLst>
              <a:ext uri="{FF2B5EF4-FFF2-40B4-BE49-F238E27FC236}">
                <a16:creationId xmlns:a16="http://schemas.microsoft.com/office/drawing/2014/main" id="{ED25E428-5235-48AA-A1C6-12A9E53A6D62}"/>
              </a:ext>
            </a:extLst>
          </p:cNvPr>
          <p:cNvSpPr/>
          <p:nvPr/>
        </p:nvSpPr>
        <p:spPr>
          <a:xfrm rot="5400000">
            <a:off x="3681329" y="4481776"/>
            <a:ext cx="109728" cy="228600"/>
          </a:xfrm>
          <a:prstGeom prst="rightBracket">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0" name="Oval 109">
            <a:extLst>
              <a:ext uri="{FF2B5EF4-FFF2-40B4-BE49-F238E27FC236}">
                <a16:creationId xmlns:a16="http://schemas.microsoft.com/office/drawing/2014/main" id="{CE13495F-6E14-48BA-AB1E-76D04F652834}"/>
              </a:ext>
            </a:extLst>
          </p:cNvPr>
          <p:cNvSpPr/>
          <p:nvPr/>
        </p:nvSpPr>
        <p:spPr>
          <a:xfrm>
            <a:off x="3699948" y="4182212"/>
            <a:ext cx="64008" cy="6400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1" name="Group 110">
            <a:extLst>
              <a:ext uri="{FF2B5EF4-FFF2-40B4-BE49-F238E27FC236}">
                <a16:creationId xmlns:a16="http://schemas.microsoft.com/office/drawing/2014/main" id="{F8B7D719-42A2-4454-A3C8-5547444D75EB}"/>
              </a:ext>
            </a:extLst>
          </p:cNvPr>
          <p:cNvGrpSpPr/>
          <p:nvPr/>
        </p:nvGrpSpPr>
        <p:grpSpPr>
          <a:xfrm>
            <a:off x="2914140" y="709343"/>
            <a:ext cx="213585" cy="153824"/>
            <a:chOff x="4540531" y="917481"/>
            <a:chExt cx="213585" cy="153824"/>
          </a:xfrm>
        </p:grpSpPr>
        <p:grpSp>
          <p:nvGrpSpPr>
            <p:cNvPr id="112" name="Group 111">
              <a:extLst>
                <a:ext uri="{FF2B5EF4-FFF2-40B4-BE49-F238E27FC236}">
                  <a16:creationId xmlns:a16="http://schemas.microsoft.com/office/drawing/2014/main" id="{D91D6EBB-3AB7-45A0-9203-0587AB2A6201}"/>
                </a:ext>
              </a:extLst>
            </p:cNvPr>
            <p:cNvGrpSpPr/>
            <p:nvPr/>
          </p:nvGrpSpPr>
          <p:grpSpPr>
            <a:xfrm>
              <a:off x="4540531" y="917481"/>
              <a:ext cx="213585" cy="153824"/>
              <a:chOff x="1638300" y="2633472"/>
              <a:chExt cx="1371600" cy="795528"/>
            </a:xfrm>
          </p:grpSpPr>
          <p:sp>
            <p:nvSpPr>
              <p:cNvPr id="114" name="Isosceles Triangle 113">
                <a:extLst>
                  <a:ext uri="{FF2B5EF4-FFF2-40B4-BE49-F238E27FC236}">
                    <a16:creationId xmlns:a16="http://schemas.microsoft.com/office/drawing/2014/main" id="{C2275FDA-1604-483A-80EC-8E6592B22B3C}"/>
                  </a:ext>
                </a:extLst>
              </p:cNvPr>
              <p:cNvSpPr/>
              <p:nvPr/>
            </p:nvSpPr>
            <p:spPr>
              <a:xfrm rot="16200000" flipV="1">
                <a:off x="1583436" y="2688336"/>
                <a:ext cx="795528" cy="685800"/>
              </a:xfrm>
              <a:prstGeom prst="triangle">
                <a:avLst/>
              </a:prstGeom>
              <a:solidFill>
                <a:schemeClr val="tx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Isosceles Triangle 114">
                <a:extLst>
                  <a:ext uri="{FF2B5EF4-FFF2-40B4-BE49-F238E27FC236}">
                    <a16:creationId xmlns:a16="http://schemas.microsoft.com/office/drawing/2014/main" id="{13547833-EC1C-406C-B0F2-21A6074B1CE9}"/>
                  </a:ext>
                </a:extLst>
              </p:cNvPr>
              <p:cNvSpPr/>
              <p:nvPr/>
            </p:nvSpPr>
            <p:spPr>
              <a:xfrm rot="16200000">
                <a:off x="2269236" y="2688336"/>
                <a:ext cx="795528" cy="685800"/>
              </a:xfrm>
              <a:prstGeom prst="triangle">
                <a:avLst/>
              </a:prstGeom>
              <a:solidFill>
                <a:schemeClr val="tx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3" name="Oval 112">
              <a:extLst>
                <a:ext uri="{FF2B5EF4-FFF2-40B4-BE49-F238E27FC236}">
                  <a16:creationId xmlns:a16="http://schemas.microsoft.com/office/drawing/2014/main" id="{7BEDD5A2-983E-4C4B-A6F2-19D55B1C2C75}"/>
                </a:ext>
              </a:extLst>
            </p:cNvPr>
            <p:cNvSpPr/>
            <p:nvPr/>
          </p:nvSpPr>
          <p:spPr>
            <a:xfrm>
              <a:off x="4601603" y="948673"/>
              <a:ext cx="91440" cy="91440"/>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6" name="TextBox 115">
            <a:extLst>
              <a:ext uri="{FF2B5EF4-FFF2-40B4-BE49-F238E27FC236}">
                <a16:creationId xmlns:a16="http://schemas.microsoft.com/office/drawing/2014/main" id="{2C47381A-8557-46C7-A91D-2AD95D0E7804}"/>
              </a:ext>
            </a:extLst>
          </p:cNvPr>
          <p:cNvSpPr txBox="1"/>
          <p:nvPr/>
        </p:nvSpPr>
        <p:spPr>
          <a:xfrm>
            <a:off x="4003801" y="4942035"/>
            <a:ext cx="912132" cy="400110"/>
          </a:xfrm>
          <a:prstGeom prst="rect">
            <a:avLst/>
          </a:prstGeom>
          <a:noFill/>
        </p:spPr>
        <p:txBody>
          <a:bodyPr wrap="square" rtlCol="0">
            <a:spAutoFit/>
          </a:bodyPr>
          <a:lstStyle/>
          <a:p>
            <a:pPr algn="ctr"/>
            <a:r>
              <a:rPr lang="en-US" sz="1000" b="1" dirty="0">
                <a:latin typeface="Arial" panose="020B0604020202020204" pitchFamily="34" charset="0"/>
                <a:cs typeface="Arial" panose="020B0604020202020204" pitchFamily="34" charset="0"/>
              </a:rPr>
              <a:t>CLOSE</a:t>
            </a:r>
          </a:p>
          <a:p>
            <a:pPr algn="ctr"/>
            <a:r>
              <a:rPr lang="en-US" sz="1000" b="1" dirty="0">
                <a:latin typeface="Arial" panose="020B0604020202020204" pitchFamily="34" charset="0"/>
                <a:cs typeface="Arial" panose="020B0604020202020204" pitchFamily="34" charset="0"/>
              </a:rPr>
              <a:t>Signal</a:t>
            </a:r>
          </a:p>
        </p:txBody>
      </p:sp>
      <p:sp>
        <p:nvSpPr>
          <p:cNvPr id="117" name="TextBox 116">
            <a:extLst>
              <a:ext uri="{FF2B5EF4-FFF2-40B4-BE49-F238E27FC236}">
                <a16:creationId xmlns:a16="http://schemas.microsoft.com/office/drawing/2014/main" id="{52084E23-7781-44AA-B395-2CA5FF710F21}"/>
              </a:ext>
            </a:extLst>
          </p:cNvPr>
          <p:cNvSpPr txBox="1"/>
          <p:nvPr/>
        </p:nvSpPr>
        <p:spPr>
          <a:xfrm>
            <a:off x="4040418" y="1416475"/>
            <a:ext cx="912132" cy="400110"/>
          </a:xfrm>
          <a:prstGeom prst="rect">
            <a:avLst/>
          </a:prstGeom>
          <a:noFill/>
        </p:spPr>
        <p:txBody>
          <a:bodyPr wrap="square" rtlCol="0">
            <a:spAutoFit/>
          </a:bodyPr>
          <a:lstStyle/>
          <a:p>
            <a:pPr algn="ctr"/>
            <a:r>
              <a:rPr lang="en-US" sz="1000" b="1" dirty="0">
                <a:latin typeface="Arial" panose="020B0604020202020204" pitchFamily="34" charset="0"/>
                <a:cs typeface="Arial" panose="020B0604020202020204" pitchFamily="34" charset="0"/>
              </a:rPr>
              <a:t>OPEN</a:t>
            </a:r>
          </a:p>
          <a:p>
            <a:pPr algn="ctr"/>
            <a:r>
              <a:rPr lang="en-US" sz="1000" b="1" dirty="0">
                <a:latin typeface="Arial" panose="020B0604020202020204" pitchFamily="34" charset="0"/>
                <a:cs typeface="Arial" panose="020B0604020202020204" pitchFamily="34" charset="0"/>
              </a:rPr>
              <a:t>Signal</a:t>
            </a:r>
          </a:p>
        </p:txBody>
      </p:sp>
      <p:sp>
        <p:nvSpPr>
          <p:cNvPr id="118" name="TextBox 117">
            <a:extLst>
              <a:ext uri="{FF2B5EF4-FFF2-40B4-BE49-F238E27FC236}">
                <a16:creationId xmlns:a16="http://schemas.microsoft.com/office/drawing/2014/main" id="{D5AF82EB-FDB3-4751-9F05-F28B8A7F808A}"/>
              </a:ext>
            </a:extLst>
          </p:cNvPr>
          <p:cNvSpPr txBox="1"/>
          <p:nvPr/>
        </p:nvSpPr>
        <p:spPr>
          <a:xfrm>
            <a:off x="1849381" y="1031730"/>
            <a:ext cx="1810995" cy="553998"/>
          </a:xfrm>
          <a:prstGeom prst="rect">
            <a:avLst/>
          </a:prstGeom>
          <a:noFill/>
        </p:spPr>
        <p:txBody>
          <a:bodyPr wrap="square" rtlCol="0">
            <a:spAutoFit/>
          </a:bodyPr>
          <a:lstStyle/>
          <a:p>
            <a:pPr algn="ctr"/>
            <a:r>
              <a:rPr lang="en-US" sz="1000" b="1" dirty="0">
                <a:latin typeface="Arial" panose="020B0604020202020204" pitchFamily="34" charset="0"/>
                <a:cs typeface="Arial" panose="020B0604020202020204" pitchFamily="34" charset="0"/>
              </a:rPr>
              <a:t>RED CIRCLE</a:t>
            </a:r>
          </a:p>
          <a:p>
            <a:pPr algn="ctr"/>
            <a:r>
              <a:rPr lang="en-US" sz="1000" b="1" dirty="0">
                <a:latin typeface="Arial" panose="020B0604020202020204" pitchFamily="34" charset="0"/>
                <a:cs typeface="Arial" panose="020B0604020202020204" pitchFamily="34" charset="0"/>
              </a:rPr>
              <a:t>VALVE CONTROLLER</a:t>
            </a:r>
          </a:p>
          <a:p>
            <a:pPr algn="ctr"/>
            <a:r>
              <a:rPr lang="en-US" sz="1000" b="1" dirty="0">
                <a:solidFill>
                  <a:srgbClr val="C00000"/>
                </a:solidFill>
                <a:latin typeface="Arial" panose="020B0604020202020204" pitchFamily="34" charset="0"/>
                <a:cs typeface="Arial" panose="020B0604020202020204" pitchFamily="34" charset="0"/>
              </a:rPr>
              <a:t>Class 1, </a:t>
            </a:r>
            <a:r>
              <a:rPr lang="en-US" sz="1000" b="1" dirty="0" err="1">
                <a:solidFill>
                  <a:srgbClr val="C00000"/>
                </a:solidFill>
                <a:latin typeface="Arial" panose="020B0604020202020204" pitchFamily="34" charset="0"/>
                <a:cs typeface="Arial" panose="020B0604020202020204" pitchFamily="34" charset="0"/>
              </a:rPr>
              <a:t>Div</a:t>
            </a:r>
            <a:r>
              <a:rPr lang="en-US" sz="1000" b="1" dirty="0">
                <a:solidFill>
                  <a:srgbClr val="C00000"/>
                </a:solidFill>
                <a:latin typeface="Arial" panose="020B0604020202020204" pitchFamily="34" charset="0"/>
                <a:cs typeface="Arial" panose="020B0604020202020204" pitchFamily="34" charset="0"/>
              </a:rPr>
              <a:t> 1</a:t>
            </a:r>
          </a:p>
        </p:txBody>
      </p:sp>
      <p:sp>
        <p:nvSpPr>
          <p:cNvPr id="119" name="TextBox 118">
            <a:extLst>
              <a:ext uri="{FF2B5EF4-FFF2-40B4-BE49-F238E27FC236}">
                <a16:creationId xmlns:a16="http://schemas.microsoft.com/office/drawing/2014/main" id="{272AE420-3AC3-47F5-9E16-51BFAC42080F}"/>
              </a:ext>
            </a:extLst>
          </p:cNvPr>
          <p:cNvSpPr txBox="1"/>
          <p:nvPr/>
        </p:nvSpPr>
        <p:spPr>
          <a:xfrm>
            <a:off x="5041237" y="2369504"/>
            <a:ext cx="912132" cy="553998"/>
          </a:xfrm>
          <a:prstGeom prst="rect">
            <a:avLst/>
          </a:prstGeom>
          <a:noFill/>
        </p:spPr>
        <p:txBody>
          <a:bodyPr wrap="square" rtlCol="0">
            <a:spAutoFit/>
          </a:bodyPr>
          <a:lstStyle/>
          <a:p>
            <a:pPr algn="ctr"/>
            <a:r>
              <a:rPr lang="en-US" sz="1000" b="1" dirty="0">
                <a:latin typeface="Arial" panose="020B0604020202020204" pitchFamily="34" charset="0"/>
                <a:cs typeface="Arial" panose="020B0604020202020204" pitchFamily="34" charset="0"/>
              </a:rPr>
              <a:t>Adjust Orifices</a:t>
            </a:r>
          </a:p>
          <a:p>
            <a:pPr algn="ctr"/>
            <a:r>
              <a:rPr lang="en-US" sz="1000" b="1" dirty="0">
                <a:latin typeface="Arial" panose="020B0604020202020204" pitchFamily="34" charset="0"/>
                <a:cs typeface="Arial" panose="020B0604020202020204" pitchFamily="34" charset="0"/>
              </a:rPr>
              <a:t>(Optional)</a:t>
            </a:r>
          </a:p>
        </p:txBody>
      </p:sp>
      <p:sp>
        <p:nvSpPr>
          <p:cNvPr id="120" name="TextBox 119">
            <a:extLst>
              <a:ext uri="{FF2B5EF4-FFF2-40B4-BE49-F238E27FC236}">
                <a16:creationId xmlns:a16="http://schemas.microsoft.com/office/drawing/2014/main" id="{67527BF9-B0C4-4E23-A583-64095AADD2CD}"/>
              </a:ext>
            </a:extLst>
          </p:cNvPr>
          <p:cNvSpPr txBox="1"/>
          <p:nvPr/>
        </p:nvSpPr>
        <p:spPr>
          <a:xfrm>
            <a:off x="814792" y="1081172"/>
            <a:ext cx="1326474" cy="246221"/>
          </a:xfrm>
          <a:prstGeom prst="rect">
            <a:avLst/>
          </a:prstGeom>
          <a:noFill/>
        </p:spPr>
        <p:txBody>
          <a:bodyPr wrap="square" rtlCol="0">
            <a:spAutoFit/>
          </a:bodyPr>
          <a:lstStyle/>
          <a:p>
            <a:pPr algn="ctr"/>
            <a:r>
              <a:rPr lang="en-US" sz="1000" b="1" dirty="0">
                <a:latin typeface="Arial" panose="020B0604020202020204" pitchFamily="34" charset="0"/>
                <a:cs typeface="Arial" panose="020B0604020202020204" pitchFamily="34" charset="0"/>
              </a:rPr>
              <a:t>Supply Regulator</a:t>
            </a:r>
          </a:p>
        </p:txBody>
      </p:sp>
      <p:sp>
        <p:nvSpPr>
          <p:cNvPr id="121" name="TextBox 120">
            <a:extLst>
              <a:ext uri="{FF2B5EF4-FFF2-40B4-BE49-F238E27FC236}">
                <a16:creationId xmlns:a16="http://schemas.microsoft.com/office/drawing/2014/main" id="{BF4C97AA-B048-47C7-A403-0C88A236D5D1}"/>
              </a:ext>
            </a:extLst>
          </p:cNvPr>
          <p:cNvSpPr txBox="1"/>
          <p:nvPr/>
        </p:nvSpPr>
        <p:spPr>
          <a:xfrm>
            <a:off x="215489" y="718550"/>
            <a:ext cx="1591226" cy="246221"/>
          </a:xfrm>
          <a:prstGeom prst="rect">
            <a:avLst/>
          </a:prstGeom>
          <a:noFill/>
        </p:spPr>
        <p:txBody>
          <a:bodyPr wrap="square" rtlCol="0">
            <a:spAutoFit/>
          </a:bodyPr>
          <a:lstStyle/>
          <a:p>
            <a:pPr algn="ctr"/>
            <a:r>
              <a:rPr lang="en-US" sz="1000" b="1" dirty="0">
                <a:latin typeface="Arial" panose="020B0604020202020204" pitchFamily="34" charset="0"/>
                <a:cs typeface="Arial" panose="020B0604020202020204" pitchFamily="34" charset="0"/>
              </a:rPr>
              <a:t>Line Pressure</a:t>
            </a:r>
          </a:p>
        </p:txBody>
      </p:sp>
      <p:sp>
        <p:nvSpPr>
          <p:cNvPr id="122" name="TextBox 121">
            <a:extLst>
              <a:ext uri="{FF2B5EF4-FFF2-40B4-BE49-F238E27FC236}">
                <a16:creationId xmlns:a16="http://schemas.microsoft.com/office/drawing/2014/main" id="{8CFC4BF2-1F70-4BD5-9AC9-80086A5DCB94}"/>
              </a:ext>
            </a:extLst>
          </p:cNvPr>
          <p:cNvSpPr txBox="1"/>
          <p:nvPr/>
        </p:nvSpPr>
        <p:spPr>
          <a:xfrm>
            <a:off x="1265177" y="5389227"/>
            <a:ext cx="1168408" cy="246221"/>
          </a:xfrm>
          <a:prstGeom prst="rect">
            <a:avLst/>
          </a:prstGeom>
          <a:noFill/>
        </p:spPr>
        <p:txBody>
          <a:bodyPr wrap="square" rtlCol="0">
            <a:spAutoFit/>
          </a:bodyPr>
          <a:lstStyle/>
          <a:p>
            <a:pPr algn="r"/>
            <a:r>
              <a:rPr lang="en-US" sz="1000" b="1" dirty="0">
                <a:latin typeface="Arial" panose="020B0604020202020204" pitchFamily="34" charset="0"/>
                <a:cs typeface="Arial" panose="020B0604020202020204" pitchFamily="34" charset="0"/>
              </a:rPr>
              <a:t>24 VDC Power</a:t>
            </a:r>
          </a:p>
        </p:txBody>
      </p:sp>
      <p:sp>
        <p:nvSpPr>
          <p:cNvPr id="123" name="TextBox 122">
            <a:extLst>
              <a:ext uri="{FF2B5EF4-FFF2-40B4-BE49-F238E27FC236}">
                <a16:creationId xmlns:a16="http://schemas.microsoft.com/office/drawing/2014/main" id="{91284DFA-9757-4F7B-8FAE-56371ACB2784}"/>
              </a:ext>
            </a:extLst>
          </p:cNvPr>
          <p:cNvSpPr txBox="1"/>
          <p:nvPr/>
        </p:nvSpPr>
        <p:spPr>
          <a:xfrm>
            <a:off x="5901108" y="1025730"/>
            <a:ext cx="1753556" cy="553998"/>
          </a:xfrm>
          <a:prstGeom prst="rect">
            <a:avLst/>
          </a:prstGeom>
          <a:noFill/>
        </p:spPr>
        <p:txBody>
          <a:bodyPr wrap="square" rtlCol="0">
            <a:spAutoFit/>
          </a:bodyPr>
          <a:lstStyle/>
          <a:p>
            <a:pPr algn="ctr"/>
            <a:r>
              <a:rPr lang="en-US" sz="1000" b="1" dirty="0">
                <a:latin typeface="Arial" panose="020B0604020202020204" pitchFamily="34" charset="0"/>
                <a:cs typeface="Arial" panose="020B0604020202020204" pitchFamily="34" charset="0"/>
              </a:rPr>
              <a:t>RHPA-DA</a:t>
            </a:r>
          </a:p>
          <a:p>
            <a:pPr algn="ctr"/>
            <a:r>
              <a:rPr lang="en-US" sz="1000" b="1" dirty="0">
                <a:latin typeface="Arial" panose="020B0604020202020204" pitchFamily="34" charset="0"/>
                <a:cs typeface="Arial" panose="020B0604020202020204" pitchFamily="34" charset="0"/>
              </a:rPr>
              <a:t>Rotary High Pressure Actuator</a:t>
            </a:r>
          </a:p>
        </p:txBody>
      </p:sp>
      <p:sp>
        <p:nvSpPr>
          <p:cNvPr id="124" name="TextBox 123">
            <a:extLst>
              <a:ext uri="{FF2B5EF4-FFF2-40B4-BE49-F238E27FC236}">
                <a16:creationId xmlns:a16="http://schemas.microsoft.com/office/drawing/2014/main" id="{5826393A-049C-408A-AC41-E51BE2144003}"/>
              </a:ext>
            </a:extLst>
          </p:cNvPr>
          <p:cNvSpPr txBox="1"/>
          <p:nvPr/>
        </p:nvSpPr>
        <p:spPr>
          <a:xfrm>
            <a:off x="7163997" y="4116039"/>
            <a:ext cx="1494877" cy="400110"/>
          </a:xfrm>
          <a:prstGeom prst="rect">
            <a:avLst/>
          </a:prstGeom>
          <a:noFill/>
        </p:spPr>
        <p:txBody>
          <a:bodyPr wrap="square" rtlCol="0">
            <a:spAutoFit/>
          </a:bodyPr>
          <a:lstStyle/>
          <a:p>
            <a:pPr algn="ctr"/>
            <a:r>
              <a:rPr lang="en-US" sz="1000" b="1" dirty="0">
                <a:latin typeface="Arial" panose="020B0604020202020204" pitchFamily="34" charset="0"/>
                <a:cs typeface="Arial" panose="020B0604020202020204" pitchFamily="34" charset="0"/>
              </a:rPr>
              <a:t>Micropulse Linear Position Sensor</a:t>
            </a:r>
          </a:p>
        </p:txBody>
      </p:sp>
      <p:sp>
        <p:nvSpPr>
          <p:cNvPr id="125" name="TextBox 124">
            <a:extLst>
              <a:ext uri="{FF2B5EF4-FFF2-40B4-BE49-F238E27FC236}">
                <a16:creationId xmlns:a16="http://schemas.microsoft.com/office/drawing/2014/main" id="{2DA57D62-6E4C-43A3-BF9B-E964E76A1969}"/>
              </a:ext>
            </a:extLst>
          </p:cNvPr>
          <p:cNvSpPr txBox="1"/>
          <p:nvPr/>
        </p:nvSpPr>
        <p:spPr>
          <a:xfrm>
            <a:off x="4540744" y="5964586"/>
            <a:ext cx="1753556" cy="400110"/>
          </a:xfrm>
          <a:prstGeom prst="rect">
            <a:avLst/>
          </a:prstGeom>
          <a:noFill/>
        </p:spPr>
        <p:txBody>
          <a:bodyPr wrap="square" rtlCol="0">
            <a:spAutoFit/>
          </a:bodyPr>
          <a:lstStyle/>
          <a:p>
            <a:pPr algn="ctr"/>
            <a:r>
              <a:rPr lang="en-US" sz="1000" b="1" dirty="0">
                <a:latin typeface="Arial" panose="020B0604020202020204" pitchFamily="34" charset="0"/>
                <a:cs typeface="Arial" panose="020B0604020202020204" pitchFamily="34" charset="0"/>
              </a:rPr>
              <a:t>PRCV Pipeline Rotary Control Valve</a:t>
            </a:r>
          </a:p>
        </p:txBody>
      </p:sp>
      <p:sp>
        <p:nvSpPr>
          <p:cNvPr id="126" name="TextBox 125">
            <a:extLst>
              <a:ext uri="{FF2B5EF4-FFF2-40B4-BE49-F238E27FC236}">
                <a16:creationId xmlns:a16="http://schemas.microsoft.com/office/drawing/2014/main" id="{F49F3001-904B-457B-B0CE-8F9F5FFCBF24}"/>
              </a:ext>
            </a:extLst>
          </p:cNvPr>
          <p:cNvSpPr txBox="1"/>
          <p:nvPr/>
        </p:nvSpPr>
        <p:spPr>
          <a:xfrm>
            <a:off x="3252667" y="5521769"/>
            <a:ext cx="2376455" cy="246221"/>
          </a:xfrm>
          <a:prstGeom prst="rect">
            <a:avLst/>
          </a:prstGeom>
          <a:noFill/>
        </p:spPr>
        <p:txBody>
          <a:bodyPr wrap="square" rtlCol="0">
            <a:spAutoFit/>
          </a:bodyPr>
          <a:lstStyle/>
          <a:p>
            <a:pPr algn="ctr"/>
            <a:r>
              <a:rPr lang="en-US" sz="1000" b="1" dirty="0">
                <a:latin typeface="Arial" panose="020B0604020202020204" pitchFamily="34" charset="0"/>
                <a:cs typeface="Arial" panose="020B0604020202020204" pitchFamily="34" charset="0"/>
              </a:rPr>
              <a:t>4-20 mA Feedback Signal</a:t>
            </a:r>
          </a:p>
        </p:txBody>
      </p:sp>
      <p:cxnSp>
        <p:nvCxnSpPr>
          <p:cNvPr id="127" name="Elbow Connector 245">
            <a:extLst>
              <a:ext uri="{FF2B5EF4-FFF2-40B4-BE49-F238E27FC236}">
                <a16:creationId xmlns:a16="http://schemas.microsoft.com/office/drawing/2014/main" id="{364FBC1B-26D5-45C1-B7D1-6295F44C1650}"/>
              </a:ext>
            </a:extLst>
          </p:cNvPr>
          <p:cNvCxnSpPr>
            <a:stCxn id="128" idx="3"/>
            <a:endCxn id="142" idx="3"/>
          </p:cNvCxnSpPr>
          <p:nvPr/>
        </p:nvCxnSpPr>
        <p:spPr>
          <a:xfrm flipH="1" flipV="1">
            <a:off x="2213671" y="4280286"/>
            <a:ext cx="164638" cy="838716"/>
          </a:xfrm>
          <a:prstGeom prst="bentConnector3">
            <a:avLst>
              <a:gd name="adj1" fmla="val -138850"/>
            </a:avLst>
          </a:prstGeom>
          <a:ln w="19050">
            <a:solidFill>
              <a:schemeClr val="tx1"/>
            </a:solidFill>
            <a:prstDash val="lgDashDot"/>
          </a:ln>
        </p:spPr>
        <p:style>
          <a:lnRef idx="1">
            <a:schemeClr val="accent1"/>
          </a:lnRef>
          <a:fillRef idx="0">
            <a:schemeClr val="accent1"/>
          </a:fillRef>
          <a:effectRef idx="0">
            <a:schemeClr val="accent1"/>
          </a:effectRef>
          <a:fontRef idx="minor">
            <a:schemeClr val="tx1"/>
          </a:fontRef>
        </p:style>
      </p:cxnSp>
      <p:sp>
        <p:nvSpPr>
          <p:cNvPr id="128" name="TextBox 127">
            <a:extLst>
              <a:ext uri="{FF2B5EF4-FFF2-40B4-BE49-F238E27FC236}">
                <a16:creationId xmlns:a16="http://schemas.microsoft.com/office/drawing/2014/main" id="{5E2C5D5C-5E60-4BC2-BA1C-798723933A0F}"/>
              </a:ext>
            </a:extLst>
          </p:cNvPr>
          <p:cNvSpPr txBox="1"/>
          <p:nvPr/>
        </p:nvSpPr>
        <p:spPr>
          <a:xfrm>
            <a:off x="531082" y="4995891"/>
            <a:ext cx="1847227" cy="246221"/>
          </a:xfrm>
          <a:prstGeom prst="rect">
            <a:avLst/>
          </a:prstGeom>
          <a:noFill/>
        </p:spPr>
        <p:txBody>
          <a:bodyPr wrap="square" rtlCol="0">
            <a:spAutoFit/>
          </a:bodyPr>
          <a:lstStyle/>
          <a:p>
            <a:pPr algn="r"/>
            <a:r>
              <a:rPr lang="en-US" sz="1000" b="1" dirty="0">
                <a:latin typeface="Arial" panose="020B0604020202020204" pitchFamily="34" charset="0"/>
                <a:cs typeface="Arial" panose="020B0604020202020204" pitchFamily="34" charset="0"/>
              </a:rPr>
              <a:t>4-20 mA Command Signal</a:t>
            </a:r>
          </a:p>
        </p:txBody>
      </p:sp>
      <p:sp>
        <p:nvSpPr>
          <p:cNvPr id="129" name="Rectangle 128">
            <a:extLst>
              <a:ext uri="{FF2B5EF4-FFF2-40B4-BE49-F238E27FC236}">
                <a16:creationId xmlns:a16="http://schemas.microsoft.com/office/drawing/2014/main" id="{B19D3D29-BC95-4585-A059-A5B780657A06}"/>
              </a:ext>
            </a:extLst>
          </p:cNvPr>
          <p:cNvSpPr/>
          <p:nvPr/>
        </p:nvSpPr>
        <p:spPr>
          <a:xfrm>
            <a:off x="1231467" y="4395678"/>
            <a:ext cx="110139" cy="1101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0" name="Elbow Connector 240">
            <a:extLst>
              <a:ext uri="{FF2B5EF4-FFF2-40B4-BE49-F238E27FC236}">
                <a16:creationId xmlns:a16="http://schemas.microsoft.com/office/drawing/2014/main" id="{1CC40B35-1467-4DE3-8331-3AB80A4851FF}"/>
              </a:ext>
            </a:extLst>
          </p:cNvPr>
          <p:cNvCxnSpPr>
            <a:stCxn id="124" idx="0"/>
            <a:endCxn id="171" idx="3"/>
          </p:cNvCxnSpPr>
          <p:nvPr/>
        </p:nvCxnSpPr>
        <p:spPr>
          <a:xfrm rot="16200000" flipV="1">
            <a:off x="7133848" y="3338450"/>
            <a:ext cx="548823" cy="1006355"/>
          </a:xfrm>
          <a:prstGeom prst="bentConnector2">
            <a:avLst/>
          </a:prstGeom>
        </p:spPr>
        <p:style>
          <a:lnRef idx="1">
            <a:schemeClr val="accent1"/>
          </a:lnRef>
          <a:fillRef idx="0">
            <a:schemeClr val="accent1"/>
          </a:fillRef>
          <a:effectRef idx="0">
            <a:schemeClr val="accent1"/>
          </a:effectRef>
          <a:fontRef idx="minor">
            <a:schemeClr val="tx1"/>
          </a:fontRef>
        </p:style>
      </p:cxnSp>
      <p:cxnSp>
        <p:nvCxnSpPr>
          <p:cNvPr id="131" name="Elbow Connector 258">
            <a:extLst>
              <a:ext uri="{FF2B5EF4-FFF2-40B4-BE49-F238E27FC236}">
                <a16:creationId xmlns:a16="http://schemas.microsoft.com/office/drawing/2014/main" id="{73FC02F6-52AC-415B-9705-5AD721A0DD30}"/>
              </a:ext>
            </a:extLst>
          </p:cNvPr>
          <p:cNvCxnSpPr>
            <a:stCxn id="123" idx="2"/>
            <a:endCxn id="60" idx="0"/>
          </p:cNvCxnSpPr>
          <p:nvPr/>
        </p:nvCxnSpPr>
        <p:spPr>
          <a:xfrm rot="16200000" flipH="1">
            <a:off x="6822017" y="1535596"/>
            <a:ext cx="368367" cy="456629"/>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132" name="Elbow Connector 262">
            <a:extLst>
              <a:ext uri="{FF2B5EF4-FFF2-40B4-BE49-F238E27FC236}">
                <a16:creationId xmlns:a16="http://schemas.microsoft.com/office/drawing/2014/main" id="{CC9DC6AE-011F-46F0-A594-E8763A4CE98D}"/>
              </a:ext>
            </a:extLst>
          </p:cNvPr>
          <p:cNvCxnSpPr>
            <a:stCxn id="60" idx="2"/>
            <a:endCxn id="125" idx="2"/>
          </p:cNvCxnSpPr>
          <p:nvPr/>
        </p:nvCxnSpPr>
        <p:spPr>
          <a:xfrm rot="5400000" flipH="1">
            <a:off x="6268825" y="5513394"/>
            <a:ext cx="114388" cy="1816993"/>
          </a:xfrm>
          <a:prstGeom prst="bentConnector3">
            <a:avLst>
              <a:gd name="adj1" fmla="val -41134"/>
            </a:avLst>
          </a:prstGeom>
        </p:spPr>
        <p:style>
          <a:lnRef idx="1">
            <a:schemeClr val="accent1"/>
          </a:lnRef>
          <a:fillRef idx="0">
            <a:schemeClr val="accent1"/>
          </a:fillRef>
          <a:effectRef idx="0">
            <a:schemeClr val="accent1"/>
          </a:effectRef>
          <a:fontRef idx="minor">
            <a:schemeClr val="tx1"/>
          </a:fontRef>
        </p:style>
      </p:cxnSp>
      <p:cxnSp>
        <p:nvCxnSpPr>
          <p:cNvPr id="133" name="Elbow Connector 266">
            <a:extLst>
              <a:ext uri="{FF2B5EF4-FFF2-40B4-BE49-F238E27FC236}">
                <a16:creationId xmlns:a16="http://schemas.microsoft.com/office/drawing/2014/main" id="{28B4F1C0-05AC-483F-B196-03F9EF0EB27B}"/>
              </a:ext>
            </a:extLst>
          </p:cNvPr>
          <p:cNvCxnSpPr>
            <a:stCxn id="81" idx="2"/>
            <a:endCxn id="119" idx="0"/>
          </p:cNvCxnSpPr>
          <p:nvPr/>
        </p:nvCxnSpPr>
        <p:spPr>
          <a:xfrm rot="5400000">
            <a:off x="5418574" y="2103563"/>
            <a:ext cx="344670" cy="187212"/>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134" name="Elbow Connector 270">
            <a:extLst>
              <a:ext uri="{FF2B5EF4-FFF2-40B4-BE49-F238E27FC236}">
                <a16:creationId xmlns:a16="http://schemas.microsoft.com/office/drawing/2014/main" id="{ACB990EE-4968-4179-B2E4-41898855632E}"/>
              </a:ext>
            </a:extLst>
          </p:cNvPr>
          <p:cNvCxnSpPr>
            <a:stCxn id="119" idx="2"/>
          </p:cNvCxnSpPr>
          <p:nvPr/>
        </p:nvCxnSpPr>
        <p:spPr>
          <a:xfrm rot="16200000" flipH="1">
            <a:off x="5255000" y="3165805"/>
            <a:ext cx="585285" cy="100678"/>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sp>
        <p:nvSpPr>
          <p:cNvPr id="135" name="TextBox 134">
            <a:extLst>
              <a:ext uri="{FF2B5EF4-FFF2-40B4-BE49-F238E27FC236}">
                <a16:creationId xmlns:a16="http://schemas.microsoft.com/office/drawing/2014/main" id="{71D7A690-A49C-468F-A6CB-54628FAE0AA6}"/>
              </a:ext>
            </a:extLst>
          </p:cNvPr>
          <p:cNvSpPr txBox="1"/>
          <p:nvPr/>
        </p:nvSpPr>
        <p:spPr>
          <a:xfrm>
            <a:off x="3536825" y="4650940"/>
            <a:ext cx="424576" cy="246221"/>
          </a:xfrm>
          <a:prstGeom prst="rect">
            <a:avLst/>
          </a:prstGeom>
          <a:noFill/>
        </p:spPr>
        <p:txBody>
          <a:bodyPr wrap="square" rtlCol="0">
            <a:spAutoFit/>
          </a:bodyPr>
          <a:lstStyle/>
          <a:p>
            <a:pPr algn="ctr"/>
            <a:r>
              <a:rPr lang="en-US" sz="1000" b="1" dirty="0">
                <a:latin typeface="Arial" panose="020B0604020202020204" pitchFamily="34" charset="0"/>
                <a:cs typeface="Arial" panose="020B0604020202020204" pitchFamily="34" charset="0"/>
              </a:rPr>
              <a:t>EX</a:t>
            </a:r>
          </a:p>
        </p:txBody>
      </p:sp>
      <p:grpSp>
        <p:nvGrpSpPr>
          <p:cNvPr id="137" name="Group 136">
            <a:extLst>
              <a:ext uri="{FF2B5EF4-FFF2-40B4-BE49-F238E27FC236}">
                <a16:creationId xmlns:a16="http://schemas.microsoft.com/office/drawing/2014/main" id="{3567FE97-CE1F-49D7-9C93-77FC234A6524}"/>
              </a:ext>
            </a:extLst>
          </p:cNvPr>
          <p:cNvGrpSpPr/>
          <p:nvPr/>
        </p:nvGrpSpPr>
        <p:grpSpPr>
          <a:xfrm>
            <a:off x="1964926" y="3411595"/>
            <a:ext cx="248745" cy="963890"/>
            <a:chOff x="2351117" y="3073416"/>
            <a:chExt cx="248745" cy="1278739"/>
          </a:xfrm>
          <a:noFill/>
        </p:grpSpPr>
        <p:sp>
          <p:nvSpPr>
            <p:cNvPr id="138" name="Rectangle 137">
              <a:extLst>
                <a:ext uri="{FF2B5EF4-FFF2-40B4-BE49-F238E27FC236}">
                  <a16:creationId xmlns:a16="http://schemas.microsoft.com/office/drawing/2014/main" id="{27415460-AFD6-4693-97A5-C8A6B902B9C2}"/>
                </a:ext>
              </a:extLst>
            </p:cNvPr>
            <p:cNvSpPr/>
            <p:nvPr/>
          </p:nvSpPr>
          <p:spPr>
            <a:xfrm>
              <a:off x="2351117" y="3321161"/>
              <a:ext cx="248745" cy="25259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Rectangle 138">
              <a:extLst>
                <a:ext uri="{FF2B5EF4-FFF2-40B4-BE49-F238E27FC236}">
                  <a16:creationId xmlns:a16="http://schemas.microsoft.com/office/drawing/2014/main" id="{3245A43B-7A98-4EBA-95F3-12754D3B6D54}"/>
                </a:ext>
              </a:extLst>
            </p:cNvPr>
            <p:cNvSpPr/>
            <p:nvPr/>
          </p:nvSpPr>
          <p:spPr>
            <a:xfrm>
              <a:off x="2351117" y="3579807"/>
              <a:ext cx="248745" cy="25259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Rectangle 139">
              <a:extLst>
                <a:ext uri="{FF2B5EF4-FFF2-40B4-BE49-F238E27FC236}">
                  <a16:creationId xmlns:a16="http://schemas.microsoft.com/office/drawing/2014/main" id="{E70B7506-689E-42DA-A078-B5479B441553}"/>
                </a:ext>
              </a:extLst>
            </p:cNvPr>
            <p:cNvSpPr/>
            <p:nvPr/>
          </p:nvSpPr>
          <p:spPr>
            <a:xfrm>
              <a:off x="2351117" y="3841901"/>
              <a:ext cx="248745" cy="25259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Rectangle 140">
              <a:extLst>
                <a:ext uri="{FF2B5EF4-FFF2-40B4-BE49-F238E27FC236}">
                  <a16:creationId xmlns:a16="http://schemas.microsoft.com/office/drawing/2014/main" id="{8C49E002-9FBC-45A2-B2B8-C2CDAA5D23E9}"/>
                </a:ext>
              </a:extLst>
            </p:cNvPr>
            <p:cNvSpPr/>
            <p:nvPr/>
          </p:nvSpPr>
          <p:spPr>
            <a:xfrm>
              <a:off x="2351117" y="3073416"/>
              <a:ext cx="248745" cy="25259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Rectangle 141">
              <a:extLst>
                <a:ext uri="{FF2B5EF4-FFF2-40B4-BE49-F238E27FC236}">
                  <a16:creationId xmlns:a16="http://schemas.microsoft.com/office/drawing/2014/main" id="{0598E89B-B46B-4E13-96D5-4467AECD63EB}"/>
                </a:ext>
              </a:extLst>
            </p:cNvPr>
            <p:cNvSpPr/>
            <p:nvPr/>
          </p:nvSpPr>
          <p:spPr>
            <a:xfrm>
              <a:off x="2351117" y="4099564"/>
              <a:ext cx="248745" cy="25259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43" name="Rectangle 142">
            <a:extLst>
              <a:ext uri="{FF2B5EF4-FFF2-40B4-BE49-F238E27FC236}">
                <a16:creationId xmlns:a16="http://schemas.microsoft.com/office/drawing/2014/main" id="{2E957438-B2BC-4AC9-BB79-D45FA88F2D82}"/>
              </a:ext>
            </a:extLst>
          </p:cNvPr>
          <p:cNvSpPr/>
          <p:nvPr/>
        </p:nvSpPr>
        <p:spPr>
          <a:xfrm>
            <a:off x="698563" y="3842872"/>
            <a:ext cx="248745" cy="2525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5" name="Group 144">
            <a:extLst>
              <a:ext uri="{FF2B5EF4-FFF2-40B4-BE49-F238E27FC236}">
                <a16:creationId xmlns:a16="http://schemas.microsoft.com/office/drawing/2014/main" id="{DF8DDAC9-2ADE-4275-8FCC-6132123D625B}"/>
              </a:ext>
            </a:extLst>
          </p:cNvPr>
          <p:cNvGrpSpPr/>
          <p:nvPr/>
        </p:nvGrpSpPr>
        <p:grpSpPr>
          <a:xfrm>
            <a:off x="3594921" y="787970"/>
            <a:ext cx="2535710" cy="436992"/>
            <a:chOff x="3972424" y="228984"/>
            <a:chExt cx="2535710" cy="436992"/>
          </a:xfrm>
        </p:grpSpPr>
        <p:grpSp>
          <p:nvGrpSpPr>
            <p:cNvPr id="146" name="Group 145">
              <a:extLst>
                <a:ext uri="{FF2B5EF4-FFF2-40B4-BE49-F238E27FC236}">
                  <a16:creationId xmlns:a16="http://schemas.microsoft.com/office/drawing/2014/main" id="{82EED81C-BE2D-4289-BAFD-94FADAC6F886}"/>
                </a:ext>
              </a:extLst>
            </p:cNvPr>
            <p:cNvGrpSpPr/>
            <p:nvPr/>
          </p:nvGrpSpPr>
          <p:grpSpPr>
            <a:xfrm>
              <a:off x="5215131" y="247487"/>
              <a:ext cx="384048" cy="384048"/>
              <a:chOff x="-1253793" y="2635446"/>
              <a:chExt cx="1117092" cy="1117092"/>
            </a:xfrm>
          </p:grpSpPr>
          <p:sp>
            <p:nvSpPr>
              <p:cNvPr id="151" name="Oval 150">
                <a:extLst>
                  <a:ext uri="{FF2B5EF4-FFF2-40B4-BE49-F238E27FC236}">
                    <a16:creationId xmlns:a16="http://schemas.microsoft.com/office/drawing/2014/main" id="{852BF655-BBAD-4822-8D2B-136B64F16B48}"/>
                  </a:ext>
                </a:extLst>
              </p:cNvPr>
              <p:cNvSpPr/>
              <p:nvPr/>
            </p:nvSpPr>
            <p:spPr>
              <a:xfrm>
                <a:off x="-1253793" y="2635446"/>
                <a:ext cx="1117092" cy="1117092"/>
              </a:xfrm>
              <a:prstGeom prst="ellipse">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Oval 151">
                <a:extLst>
                  <a:ext uri="{FF2B5EF4-FFF2-40B4-BE49-F238E27FC236}">
                    <a16:creationId xmlns:a16="http://schemas.microsoft.com/office/drawing/2014/main" id="{BD53234E-86B4-4A30-AEB3-64C9E043EFE9}"/>
                  </a:ext>
                </a:extLst>
              </p:cNvPr>
              <p:cNvSpPr/>
              <p:nvPr/>
            </p:nvSpPr>
            <p:spPr>
              <a:xfrm>
                <a:off x="-1165842" y="2723397"/>
                <a:ext cx="941191" cy="941191"/>
              </a:xfrm>
              <a:prstGeom prst="ellipse">
                <a:avLst/>
              </a:prstGeom>
              <a:solidFill>
                <a:srgbClr val="C00000"/>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7" name="Group 146">
              <a:extLst>
                <a:ext uri="{FF2B5EF4-FFF2-40B4-BE49-F238E27FC236}">
                  <a16:creationId xmlns:a16="http://schemas.microsoft.com/office/drawing/2014/main" id="{7DB7435E-D886-407D-9D80-2A8BB7E288FD}"/>
                </a:ext>
              </a:extLst>
            </p:cNvPr>
            <p:cNvGrpSpPr/>
            <p:nvPr/>
          </p:nvGrpSpPr>
          <p:grpSpPr>
            <a:xfrm>
              <a:off x="3972424" y="228984"/>
              <a:ext cx="2535710" cy="436992"/>
              <a:chOff x="3972424" y="228984"/>
              <a:chExt cx="2535710" cy="436992"/>
            </a:xfrm>
          </p:grpSpPr>
          <p:sp>
            <p:nvSpPr>
              <p:cNvPr id="148" name="TextBox 147">
                <a:extLst>
                  <a:ext uri="{FF2B5EF4-FFF2-40B4-BE49-F238E27FC236}">
                    <a16:creationId xmlns:a16="http://schemas.microsoft.com/office/drawing/2014/main" id="{EA747623-17E3-433B-9236-0C92A15A9AB3}"/>
                  </a:ext>
                </a:extLst>
              </p:cNvPr>
              <p:cNvSpPr txBox="1"/>
              <p:nvPr/>
            </p:nvSpPr>
            <p:spPr>
              <a:xfrm>
                <a:off x="3972424" y="228984"/>
                <a:ext cx="1326474" cy="369332"/>
              </a:xfrm>
              <a:prstGeom prst="rect">
                <a:avLst/>
              </a:prstGeom>
              <a:noFill/>
            </p:spPr>
            <p:txBody>
              <a:bodyPr wrap="square" rtlCol="0">
                <a:spAutoFit/>
              </a:bodyPr>
              <a:lstStyle/>
              <a:p>
                <a:pPr algn="r"/>
                <a:r>
                  <a:rPr lang="en-US" dirty="0">
                    <a:latin typeface="Segoe UI" panose="020B0502040204020203" pitchFamily="34" charset="0"/>
                    <a:cs typeface="Segoe UI" panose="020B0502040204020203" pitchFamily="34" charset="0"/>
                  </a:rPr>
                  <a:t>RED</a:t>
                </a:r>
              </a:p>
            </p:txBody>
          </p:sp>
          <p:sp>
            <p:nvSpPr>
              <p:cNvPr id="149" name="TextBox 148">
                <a:extLst>
                  <a:ext uri="{FF2B5EF4-FFF2-40B4-BE49-F238E27FC236}">
                    <a16:creationId xmlns:a16="http://schemas.microsoft.com/office/drawing/2014/main" id="{D91A1456-6229-4553-A8FF-83600D9736B4}"/>
                  </a:ext>
                </a:extLst>
              </p:cNvPr>
              <p:cNvSpPr txBox="1"/>
              <p:nvPr/>
            </p:nvSpPr>
            <p:spPr>
              <a:xfrm>
                <a:off x="5515411" y="228984"/>
                <a:ext cx="955907" cy="369332"/>
              </a:xfrm>
              <a:prstGeom prst="rect">
                <a:avLst/>
              </a:prstGeom>
              <a:noFill/>
            </p:spPr>
            <p:txBody>
              <a:bodyPr wrap="square" rtlCol="0">
                <a:spAutoFit/>
              </a:bodyPr>
              <a:lstStyle/>
              <a:p>
                <a:r>
                  <a:rPr lang="en-US" dirty="0">
                    <a:latin typeface="Segoe UI" panose="020B0502040204020203" pitchFamily="34" charset="0"/>
                    <a:cs typeface="Segoe UI" panose="020B0502040204020203" pitchFamily="34" charset="0"/>
                  </a:rPr>
                  <a:t>CIRCLE</a:t>
                </a:r>
              </a:p>
            </p:txBody>
          </p:sp>
          <p:sp>
            <p:nvSpPr>
              <p:cNvPr id="150" name="TextBox 149">
                <a:extLst>
                  <a:ext uri="{FF2B5EF4-FFF2-40B4-BE49-F238E27FC236}">
                    <a16:creationId xmlns:a16="http://schemas.microsoft.com/office/drawing/2014/main" id="{6B561F46-0269-4A8C-A6A8-D6F11AB1C865}"/>
                  </a:ext>
                </a:extLst>
              </p:cNvPr>
              <p:cNvSpPr txBox="1"/>
              <p:nvPr/>
            </p:nvSpPr>
            <p:spPr>
              <a:xfrm>
                <a:off x="5534483" y="481310"/>
                <a:ext cx="973651" cy="184666"/>
              </a:xfrm>
              <a:prstGeom prst="rect">
                <a:avLst/>
              </a:prstGeom>
              <a:noFill/>
            </p:spPr>
            <p:txBody>
              <a:bodyPr wrap="square" rtlCol="0">
                <a:spAutoFit/>
              </a:bodyPr>
              <a:lstStyle/>
              <a:p>
                <a:r>
                  <a:rPr lang="en-US" sz="600" dirty="0">
                    <a:latin typeface="Arial" panose="020B0604020202020204" pitchFamily="34" charset="0"/>
                    <a:cs typeface="Arial" panose="020B0604020202020204" pitchFamily="34" charset="0"/>
                  </a:rPr>
                  <a:t>VALVE CONTROLER</a:t>
                </a:r>
              </a:p>
            </p:txBody>
          </p:sp>
        </p:grpSp>
      </p:grpSp>
      <p:pic>
        <p:nvPicPr>
          <p:cNvPr id="153" name="Picture 152">
            <a:extLst>
              <a:ext uri="{FF2B5EF4-FFF2-40B4-BE49-F238E27FC236}">
                <a16:creationId xmlns:a16="http://schemas.microsoft.com/office/drawing/2014/main" id="{C2B6E26F-3FB7-4075-BF28-D96C265E1ABC}"/>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9615" b="92231" l="31811" r="68244"/>
                    </a14:imgEffect>
                  </a14:imgLayer>
                </a14:imgProps>
              </a:ext>
              <a:ext uri="{28A0092B-C50C-407E-A947-70E740481C1C}">
                <a14:useLocalDpi xmlns:a14="http://schemas.microsoft.com/office/drawing/2010/main" val="0"/>
              </a:ext>
            </a:extLst>
          </a:blip>
          <a:srcRect l="30978" t="6721" r="28929" b="5401"/>
          <a:stretch/>
        </p:blipFill>
        <p:spPr>
          <a:xfrm>
            <a:off x="352172" y="1268101"/>
            <a:ext cx="2247285" cy="3482048"/>
          </a:xfrm>
          <a:prstGeom prst="rect">
            <a:avLst/>
          </a:prstGeom>
        </p:spPr>
      </p:pic>
      <p:grpSp>
        <p:nvGrpSpPr>
          <p:cNvPr id="154" name="Group 153">
            <a:extLst>
              <a:ext uri="{FF2B5EF4-FFF2-40B4-BE49-F238E27FC236}">
                <a16:creationId xmlns:a16="http://schemas.microsoft.com/office/drawing/2014/main" id="{B1FB7324-8D77-45A0-BAF3-AEF301DD9D86}"/>
              </a:ext>
            </a:extLst>
          </p:cNvPr>
          <p:cNvGrpSpPr/>
          <p:nvPr/>
        </p:nvGrpSpPr>
        <p:grpSpPr>
          <a:xfrm>
            <a:off x="6561228" y="3306814"/>
            <a:ext cx="394965" cy="1365449"/>
            <a:chOff x="8434860" y="2308441"/>
            <a:chExt cx="396526" cy="1370845"/>
          </a:xfrm>
        </p:grpSpPr>
        <p:grpSp>
          <p:nvGrpSpPr>
            <p:cNvPr id="155" name="Group 154">
              <a:extLst>
                <a:ext uri="{FF2B5EF4-FFF2-40B4-BE49-F238E27FC236}">
                  <a16:creationId xmlns:a16="http://schemas.microsoft.com/office/drawing/2014/main" id="{4A5C785A-6778-4A81-850C-307D02A67921}"/>
                </a:ext>
              </a:extLst>
            </p:cNvPr>
            <p:cNvGrpSpPr/>
            <p:nvPr/>
          </p:nvGrpSpPr>
          <p:grpSpPr>
            <a:xfrm>
              <a:off x="8474723" y="2308441"/>
              <a:ext cx="316800" cy="1210074"/>
              <a:chOff x="301904" y="1195992"/>
              <a:chExt cx="516729" cy="1973738"/>
            </a:xfrm>
          </p:grpSpPr>
          <p:sp>
            <p:nvSpPr>
              <p:cNvPr id="167" name="Rectangle 166">
                <a:extLst>
                  <a:ext uri="{FF2B5EF4-FFF2-40B4-BE49-F238E27FC236}">
                    <a16:creationId xmlns:a16="http://schemas.microsoft.com/office/drawing/2014/main" id="{DD610141-07CC-47A4-9D82-333FC17B8627}"/>
                  </a:ext>
                </a:extLst>
              </p:cNvPr>
              <p:cNvSpPr/>
              <p:nvPr/>
            </p:nvSpPr>
            <p:spPr>
              <a:xfrm>
                <a:off x="301904" y="1409729"/>
                <a:ext cx="516729" cy="516729"/>
              </a:xfrm>
              <a:prstGeom prst="rect">
                <a:avLst/>
              </a:prstGeom>
              <a:solidFill>
                <a:schemeClr val="tx1">
                  <a:lumMod val="50000"/>
                  <a:lumOff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Rectangle 167">
                <a:extLst>
                  <a:ext uri="{FF2B5EF4-FFF2-40B4-BE49-F238E27FC236}">
                    <a16:creationId xmlns:a16="http://schemas.microsoft.com/office/drawing/2014/main" id="{608A5B9A-E9D1-4189-8C20-397EB70B1B62}"/>
                  </a:ext>
                </a:extLst>
              </p:cNvPr>
              <p:cNvSpPr/>
              <p:nvPr/>
            </p:nvSpPr>
            <p:spPr>
              <a:xfrm>
                <a:off x="527161" y="1928316"/>
                <a:ext cx="66214" cy="1241414"/>
              </a:xfrm>
              <a:prstGeom prst="rect">
                <a:avLst/>
              </a:prstGeom>
              <a:gradFill flip="none" rotWithShape="1">
                <a:gsLst>
                  <a:gs pos="1000">
                    <a:schemeClr val="bg1">
                      <a:lumMod val="85000"/>
                    </a:schemeClr>
                  </a:gs>
                  <a:gs pos="96000">
                    <a:schemeClr val="bg1">
                      <a:lumMod val="75000"/>
                    </a:schemeClr>
                  </a:gs>
                </a:gsLst>
                <a:lin ang="0" scaled="0"/>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Rectangle 168">
                <a:extLst>
                  <a:ext uri="{FF2B5EF4-FFF2-40B4-BE49-F238E27FC236}">
                    <a16:creationId xmlns:a16="http://schemas.microsoft.com/office/drawing/2014/main" id="{FD8FFFF3-F441-4E17-B6A8-ED00B095F105}"/>
                  </a:ext>
                </a:extLst>
              </p:cNvPr>
              <p:cNvSpPr/>
              <p:nvPr/>
            </p:nvSpPr>
            <p:spPr>
              <a:xfrm>
                <a:off x="301904" y="1298382"/>
                <a:ext cx="516729" cy="105846"/>
              </a:xfrm>
              <a:prstGeom prst="rect">
                <a:avLst/>
              </a:prstGeom>
              <a:gradFill flip="none" rotWithShape="1">
                <a:gsLst>
                  <a:gs pos="1000">
                    <a:schemeClr val="bg1">
                      <a:lumMod val="85000"/>
                    </a:schemeClr>
                  </a:gs>
                  <a:gs pos="96000">
                    <a:schemeClr val="bg1">
                      <a:lumMod val="75000"/>
                    </a:schemeClr>
                  </a:gs>
                </a:gsLst>
                <a:lin ang="0" scaled="0"/>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Rectangle 169">
                <a:extLst>
                  <a:ext uri="{FF2B5EF4-FFF2-40B4-BE49-F238E27FC236}">
                    <a16:creationId xmlns:a16="http://schemas.microsoft.com/office/drawing/2014/main" id="{5CCC60EB-375D-4179-BF90-96B3A06FC5C9}"/>
                  </a:ext>
                </a:extLst>
              </p:cNvPr>
              <p:cNvSpPr/>
              <p:nvPr/>
            </p:nvSpPr>
            <p:spPr>
              <a:xfrm>
                <a:off x="468828" y="1195992"/>
                <a:ext cx="182880" cy="105846"/>
              </a:xfrm>
              <a:prstGeom prst="rect">
                <a:avLst/>
              </a:prstGeom>
              <a:gradFill flip="none" rotWithShape="1">
                <a:gsLst>
                  <a:gs pos="1000">
                    <a:schemeClr val="bg1">
                      <a:lumMod val="85000"/>
                    </a:schemeClr>
                  </a:gs>
                  <a:gs pos="96000">
                    <a:schemeClr val="bg1">
                      <a:lumMod val="75000"/>
                    </a:schemeClr>
                  </a:gs>
                </a:gsLst>
                <a:lin ang="0" scaled="0"/>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Rectangle 170">
                <a:extLst>
                  <a:ext uri="{FF2B5EF4-FFF2-40B4-BE49-F238E27FC236}">
                    <a16:creationId xmlns:a16="http://schemas.microsoft.com/office/drawing/2014/main" id="{452E42C7-DF95-4713-A922-86071F72ACDB}"/>
                  </a:ext>
                </a:extLst>
              </p:cNvPr>
              <p:cNvSpPr/>
              <p:nvPr/>
            </p:nvSpPr>
            <p:spPr>
              <a:xfrm>
                <a:off x="638311" y="1547580"/>
                <a:ext cx="161645" cy="149657"/>
              </a:xfrm>
              <a:prstGeom prst="rect">
                <a:avLst/>
              </a:prstGeom>
              <a:solidFill>
                <a:schemeClr val="bg1">
                  <a:lumMod val="6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6" name="Group 155">
              <a:extLst>
                <a:ext uri="{FF2B5EF4-FFF2-40B4-BE49-F238E27FC236}">
                  <a16:creationId xmlns:a16="http://schemas.microsoft.com/office/drawing/2014/main" id="{9DB5F090-E4CB-403B-B300-73FA0C8411F3}"/>
                </a:ext>
              </a:extLst>
            </p:cNvPr>
            <p:cNvGrpSpPr/>
            <p:nvPr/>
          </p:nvGrpSpPr>
          <p:grpSpPr>
            <a:xfrm>
              <a:off x="8434860" y="2750063"/>
              <a:ext cx="396526" cy="929223"/>
              <a:chOff x="8397512" y="2750063"/>
              <a:chExt cx="433874" cy="929223"/>
            </a:xfrm>
          </p:grpSpPr>
          <p:sp>
            <p:nvSpPr>
              <p:cNvPr id="157" name="Rectangle 156">
                <a:extLst>
                  <a:ext uri="{FF2B5EF4-FFF2-40B4-BE49-F238E27FC236}">
                    <a16:creationId xmlns:a16="http://schemas.microsoft.com/office/drawing/2014/main" id="{257279DF-21E5-4B29-A99E-096649104F54}"/>
                  </a:ext>
                </a:extLst>
              </p:cNvPr>
              <p:cNvSpPr/>
              <p:nvPr/>
            </p:nvSpPr>
            <p:spPr>
              <a:xfrm>
                <a:off x="8397512" y="2789390"/>
                <a:ext cx="433874" cy="889896"/>
              </a:xfrm>
              <a:prstGeom prst="rect">
                <a:avLst/>
              </a:prstGeom>
              <a:gradFill>
                <a:gsLst>
                  <a:gs pos="75000">
                    <a:schemeClr val="bg1">
                      <a:lumMod val="65000"/>
                    </a:schemeClr>
                  </a:gs>
                  <a:gs pos="21000">
                    <a:schemeClr val="bg1">
                      <a:lumMod val="65000"/>
                    </a:schemeClr>
                  </a:gs>
                  <a:gs pos="1000">
                    <a:schemeClr val="bg1">
                      <a:lumMod val="85000"/>
                    </a:schemeClr>
                  </a:gs>
                  <a:gs pos="96000">
                    <a:schemeClr val="bg1">
                      <a:lumMod val="75000"/>
                    </a:schemeClr>
                  </a:gs>
                </a:gsLst>
                <a:lin ang="0" scaled="0"/>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Rectangle 157">
                <a:extLst>
                  <a:ext uri="{FF2B5EF4-FFF2-40B4-BE49-F238E27FC236}">
                    <a16:creationId xmlns:a16="http://schemas.microsoft.com/office/drawing/2014/main" id="{5CC5B3C4-E6BD-4D72-AB05-10A8BB0368DC}"/>
                  </a:ext>
                </a:extLst>
              </p:cNvPr>
              <p:cNvSpPr/>
              <p:nvPr/>
            </p:nvSpPr>
            <p:spPr>
              <a:xfrm>
                <a:off x="8397512" y="2750063"/>
                <a:ext cx="433874" cy="45719"/>
              </a:xfrm>
              <a:prstGeom prst="rect">
                <a:avLst/>
              </a:prstGeom>
              <a:gradFill>
                <a:gsLst>
                  <a:gs pos="75000">
                    <a:schemeClr val="bg1">
                      <a:lumMod val="65000"/>
                    </a:schemeClr>
                  </a:gs>
                  <a:gs pos="21000">
                    <a:schemeClr val="bg1">
                      <a:lumMod val="65000"/>
                    </a:schemeClr>
                  </a:gs>
                  <a:gs pos="1000">
                    <a:schemeClr val="bg1">
                      <a:lumMod val="85000"/>
                    </a:schemeClr>
                  </a:gs>
                  <a:gs pos="96000">
                    <a:schemeClr val="bg1">
                      <a:lumMod val="75000"/>
                    </a:schemeClr>
                  </a:gs>
                </a:gsLst>
                <a:lin ang="0" scaled="0"/>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Rectangle 158">
                <a:extLst>
                  <a:ext uri="{FF2B5EF4-FFF2-40B4-BE49-F238E27FC236}">
                    <a16:creationId xmlns:a16="http://schemas.microsoft.com/office/drawing/2014/main" id="{0F926A72-9AC1-4180-B072-9DD08FB968CC}"/>
                  </a:ext>
                </a:extLst>
              </p:cNvPr>
              <p:cNvSpPr/>
              <p:nvPr/>
            </p:nvSpPr>
            <p:spPr>
              <a:xfrm>
                <a:off x="8481234" y="2895733"/>
                <a:ext cx="266431" cy="660039"/>
              </a:xfrm>
              <a:prstGeom prst="rect">
                <a:avLst/>
              </a:prstGeom>
              <a:solidFill>
                <a:schemeClr val="accent5">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0" name="Group 159">
                <a:extLst>
                  <a:ext uri="{FF2B5EF4-FFF2-40B4-BE49-F238E27FC236}">
                    <a16:creationId xmlns:a16="http://schemas.microsoft.com/office/drawing/2014/main" id="{7E7C83DB-928D-4BBE-959F-96EEF9F59DF5}"/>
                  </a:ext>
                </a:extLst>
              </p:cNvPr>
              <p:cNvGrpSpPr/>
              <p:nvPr/>
            </p:nvGrpSpPr>
            <p:grpSpPr>
              <a:xfrm>
                <a:off x="8537549" y="2964493"/>
                <a:ext cx="153801" cy="474980"/>
                <a:chOff x="150348" y="306613"/>
                <a:chExt cx="142865" cy="737399"/>
              </a:xfrm>
            </p:grpSpPr>
            <p:cxnSp>
              <p:nvCxnSpPr>
                <p:cNvPr id="161" name="Straight Connector 160">
                  <a:extLst>
                    <a:ext uri="{FF2B5EF4-FFF2-40B4-BE49-F238E27FC236}">
                      <a16:creationId xmlns:a16="http://schemas.microsoft.com/office/drawing/2014/main" id="{7E14F3C9-0607-422A-9416-E2A3312CD119}"/>
                    </a:ext>
                  </a:extLst>
                </p:cNvPr>
                <p:cNvCxnSpPr/>
                <p:nvPr/>
              </p:nvCxnSpPr>
              <p:spPr>
                <a:xfrm>
                  <a:off x="150348" y="306613"/>
                  <a:ext cx="14286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C803DB45-0C37-4EB2-9380-14A0516B4354}"/>
                    </a:ext>
                  </a:extLst>
                </p:cNvPr>
                <p:cNvCxnSpPr/>
                <p:nvPr/>
              </p:nvCxnSpPr>
              <p:spPr>
                <a:xfrm>
                  <a:off x="150348" y="466606"/>
                  <a:ext cx="14286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C4E515A2-CFB7-473F-BA3B-189A9D3637A5}"/>
                    </a:ext>
                  </a:extLst>
                </p:cNvPr>
                <p:cNvCxnSpPr/>
                <p:nvPr/>
              </p:nvCxnSpPr>
              <p:spPr>
                <a:xfrm>
                  <a:off x="150348" y="611516"/>
                  <a:ext cx="14286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B11E1559-DB70-4D68-9DF3-E19F4FF3E2FA}"/>
                    </a:ext>
                  </a:extLst>
                </p:cNvPr>
                <p:cNvCxnSpPr/>
                <p:nvPr/>
              </p:nvCxnSpPr>
              <p:spPr>
                <a:xfrm>
                  <a:off x="150348" y="739109"/>
                  <a:ext cx="14286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6139128E-EF9D-4C99-9D5A-6C0850DF7992}"/>
                    </a:ext>
                  </a:extLst>
                </p:cNvPr>
                <p:cNvCxnSpPr/>
                <p:nvPr/>
              </p:nvCxnSpPr>
              <p:spPr>
                <a:xfrm>
                  <a:off x="150348" y="899102"/>
                  <a:ext cx="14286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11C8EEFC-8138-4AC4-A84C-1ADC4A87741A}"/>
                    </a:ext>
                  </a:extLst>
                </p:cNvPr>
                <p:cNvCxnSpPr/>
                <p:nvPr/>
              </p:nvCxnSpPr>
              <p:spPr>
                <a:xfrm>
                  <a:off x="150348" y="1044012"/>
                  <a:ext cx="14286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grpSp>
      <p:sp>
        <p:nvSpPr>
          <p:cNvPr id="172" name="Rectangle 171">
            <a:extLst>
              <a:ext uri="{FF2B5EF4-FFF2-40B4-BE49-F238E27FC236}">
                <a16:creationId xmlns:a16="http://schemas.microsoft.com/office/drawing/2014/main" id="{14A388C6-D80E-4F9E-A62B-E6D90173CE60}"/>
              </a:ext>
            </a:extLst>
          </p:cNvPr>
          <p:cNvSpPr/>
          <p:nvPr/>
        </p:nvSpPr>
        <p:spPr>
          <a:xfrm>
            <a:off x="5119462" y="5278164"/>
            <a:ext cx="261055" cy="2610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Rectangle 172">
            <a:extLst>
              <a:ext uri="{FF2B5EF4-FFF2-40B4-BE49-F238E27FC236}">
                <a16:creationId xmlns:a16="http://schemas.microsoft.com/office/drawing/2014/main" id="{283B7C36-B81F-4F5E-8BB8-0750C3F7BDCF}"/>
              </a:ext>
            </a:extLst>
          </p:cNvPr>
          <p:cNvSpPr/>
          <p:nvPr/>
        </p:nvSpPr>
        <p:spPr>
          <a:xfrm>
            <a:off x="5380284" y="5278164"/>
            <a:ext cx="261055" cy="2610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4" name="Elbow Connector 195">
            <a:extLst>
              <a:ext uri="{FF2B5EF4-FFF2-40B4-BE49-F238E27FC236}">
                <a16:creationId xmlns:a16="http://schemas.microsoft.com/office/drawing/2014/main" id="{ADE8FE66-C24D-4F80-97CB-CE4B41DD824A}"/>
              </a:ext>
            </a:extLst>
          </p:cNvPr>
          <p:cNvCxnSpPr>
            <a:stCxn id="172" idx="3"/>
            <a:endCxn id="167" idx="1"/>
          </p:cNvCxnSpPr>
          <p:nvPr/>
        </p:nvCxnSpPr>
        <p:spPr>
          <a:xfrm flipV="1">
            <a:off x="5380517" y="3595115"/>
            <a:ext cx="1220417" cy="1813577"/>
          </a:xfrm>
          <a:prstGeom prst="bentConnector3">
            <a:avLst>
              <a:gd name="adj1" fmla="val 47003"/>
            </a:avLst>
          </a:prstGeom>
          <a:ln w="19050">
            <a:solidFill>
              <a:schemeClr val="tx1"/>
            </a:solidFill>
            <a:prstDash val="lgDashDot"/>
          </a:ln>
        </p:spPr>
        <p:style>
          <a:lnRef idx="1">
            <a:schemeClr val="accent1"/>
          </a:lnRef>
          <a:fillRef idx="0">
            <a:schemeClr val="accent1"/>
          </a:fillRef>
          <a:effectRef idx="0">
            <a:schemeClr val="accent1"/>
          </a:effectRef>
          <a:fontRef idx="minor">
            <a:schemeClr val="tx1"/>
          </a:fontRef>
        </p:style>
      </p:cxnSp>
      <p:pic>
        <p:nvPicPr>
          <p:cNvPr id="175" name="Picture 2" descr="Image result for balluff logo">
            <a:extLst>
              <a:ext uri="{FF2B5EF4-FFF2-40B4-BE49-F238E27FC236}">
                <a16:creationId xmlns:a16="http://schemas.microsoft.com/office/drawing/2014/main" id="{3317770D-8C2B-41A7-B3A3-D42E4E1DD85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01858" y="4035174"/>
            <a:ext cx="709577" cy="1539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84774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9C8AA-85C6-43F5-836C-D2F48C0866E4}"/>
              </a:ext>
            </a:extLst>
          </p:cNvPr>
          <p:cNvSpPr>
            <a:spLocks noGrp="1"/>
          </p:cNvSpPr>
          <p:nvPr>
            <p:ph type="title"/>
          </p:nvPr>
        </p:nvSpPr>
        <p:spPr/>
        <p:txBody>
          <a:bodyPr>
            <a:normAutofit/>
          </a:bodyPr>
          <a:lstStyle/>
          <a:p>
            <a:r>
              <a:rPr lang="en-US" dirty="0"/>
              <a:t>RCVC Schematic – Hi Pressure Single Acting Configuration</a:t>
            </a:r>
          </a:p>
        </p:txBody>
      </p:sp>
      <p:pic>
        <p:nvPicPr>
          <p:cNvPr id="4" name="Picture 3" descr="C:\Users\VRG Vontrols\Documents\VRG\Marketing Documents\BVR Brochure\BVR Brochure Final lmages\PA-8510_2.jpg">
            <a:extLst>
              <a:ext uri="{FF2B5EF4-FFF2-40B4-BE49-F238E27FC236}">
                <a16:creationId xmlns:a16="http://schemas.microsoft.com/office/drawing/2014/main" id="{C38C29D8-4FA6-4D65-B3B1-59BCA14A2A2C}"/>
              </a:ext>
            </a:extLst>
          </p:cNvPr>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6500" b="91333" l="37238" r="63422"/>
                    </a14:imgEffect>
                  </a14:imgLayer>
                </a14:imgProps>
              </a:ext>
              <a:ext uri="{28A0092B-C50C-407E-A947-70E740481C1C}">
                <a14:useLocalDpi xmlns:a14="http://schemas.microsoft.com/office/drawing/2010/main" val="0"/>
              </a:ext>
            </a:extLst>
          </a:blip>
          <a:srcRect l="37259" t="6676" r="36574" b="8656"/>
          <a:stretch/>
        </p:blipFill>
        <p:spPr bwMode="auto">
          <a:xfrm>
            <a:off x="6149096" y="1458512"/>
            <a:ext cx="2092501" cy="4786953"/>
          </a:xfrm>
          <a:prstGeom prst="rect">
            <a:avLst/>
          </a:prstGeom>
          <a:noFill/>
          <a:extLst>
            <a:ext uri="{909E8E84-426E-40DD-AFC4-6F175D3DCCD1}">
              <a14:hiddenFill xmlns:a14="http://schemas.microsoft.com/office/drawing/2010/main">
                <a:solidFill>
                  <a:srgbClr val="FFFFFF"/>
                </a:solidFill>
              </a14:hiddenFill>
            </a:ext>
          </a:extLst>
        </p:spPr>
      </p:pic>
      <p:cxnSp>
        <p:nvCxnSpPr>
          <p:cNvPr id="5" name="Elbow Connector 145">
            <a:extLst>
              <a:ext uri="{FF2B5EF4-FFF2-40B4-BE49-F238E27FC236}">
                <a16:creationId xmlns:a16="http://schemas.microsoft.com/office/drawing/2014/main" id="{8E8E0F29-BBE7-40B0-AB6D-01351FCA9BD4}"/>
              </a:ext>
            </a:extLst>
          </p:cNvPr>
          <p:cNvCxnSpPr>
            <a:stCxn id="28" idx="3"/>
            <a:endCxn id="45" idx="3"/>
          </p:cNvCxnSpPr>
          <p:nvPr/>
        </p:nvCxnSpPr>
        <p:spPr>
          <a:xfrm>
            <a:off x="3296028" y="1568095"/>
            <a:ext cx="1157691" cy="1227112"/>
          </a:xfrm>
          <a:prstGeom prst="bentConnector3">
            <a:avLst>
              <a:gd name="adj1" fmla="val 50000"/>
            </a:avLst>
          </a:prstGeom>
          <a:ln w="19050">
            <a:solidFill>
              <a:srgbClr val="C00000"/>
            </a:solidFill>
          </a:ln>
          <a:effectLst>
            <a:glow rad="101600">
              <a:schemeClr val="bg1">
                <a:alpha val="96000"/>
              </a:schemeClr>
            </a:glow>
          </a:effectLst>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EB2B8292-7567-449C-B97C-E3AA0A27D0B2}"/>
              </a:ext>
            </a:extLst>
          </p:cNvPr>
          <p:cNvGrpSpPr/>
          <p:nvPr/>
        </p:nvGrpSpPr>
        <p:grpSpPr>
          <a:xfrm>
            <a:off x="1932710" y="939512"/>
            <a:ext cx="290913" cy="343423"/>
            <a:chOff x="1698975" y="2250464"/>
            <a:chExt cx="301423" cy="355830"/>
          </a:xfrm>
        </p:grpSpPr>
        <p:grpSp>
          <p:nvGrpSpPr>
            <p:cNvPr id="7" name="Group 6">
              <a:extLst>
                <a:ext uri="{FF2B5EF4-FFF2-40B4-BE49-F238E27FC236}">
                  <a16:creationId xmlns:a16="http://schemas.microsoft.com/office/drawing/2014/main" id="{159C5448-9A24-4080-9225-C213CD3D586B}"/>
                </a:ext>
              </a:extLst>
            </p:cNvPr>
            <p:cNvGrpSpPr/>
            <p:nvPr/>
          </p:nvGrpSpPr>
          <p:grpSpPr>
            <a:xfrm>
              <a:off x="1698975" y="2452470"/>
              <a:ext cx="213585" cy="153824"/>
              <a:chOff x="1638300" y="2633472"/>
              <a:chExt cx="1371600" cy="795528"/>
            </a:xfrm>
          </p:grpSpPr>
          <p:sp>
            <p:nvSpPr>
              <p:cNvPr id="11" name="Isosceles Triangle 10">
                <a:extLst>
                  <a:ext uri="{FF2B5EF4-FFF2-40B4-BE49-F238E27FC236}">
                    <a16:creationId xmlns:a16="http://schemas.microsoft.com/office/drawing/2014/main" id="{6EA40B69-8D78-4680-8960-BBD38A8EF98F}"/>
                  </a:ext>
                </a:extLst>
              </p:cNvPr>
              <p:cNvSpPr/>
              <p:nvPr/>
            </p:nvSpPr>
            <p:spPr>
              <a:xfrm rot="16200000" flipV="1">
                <a:off x="1583436" y="2688336"/>
                <a:ext cx="795528" cy="685800"/>
              </a:xfrm>
              <a:prstGeom prst="triangle">
                <a:avLst/>
              </a:prstGeom>
              <a:solidFill>
                <a:schemeClr val="tx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902D0749-C058-4ED8-BC2A-04C6210225CB}"/>
                  </a:ext>
                </a:extLst>
              </p:cNvPr>
              <p:cNvSpPr/>
              <p:nvPr/>
            </p:nvSpPr>
            <p:spPr>
              <a:xfrm rot="16200000">
                <a:off x="2269236" y="2688336"/>
                <a:ext cx="795528" cy="685800"/>
              </a:xfrm>
              <a:prstGeom prst="triangle">
                <a:avLst/>
              </a:prstGeom>
              <a:solidFill>
                <a:schemeClr val="tx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8" name="Straight Connector 7">
              <a:extLst>
                <a:ext uri="{FF2B5EF4-FFF2-40B4-BE49-F238E27FC236}">
                  <a16:creationId xmlns:a16="http://schemas.microsoft.com/office/drawing/2014/main" id="{E2CC8593-DB23-4A3F-960A-8A8CF9BB5EB6}"/>
                </a:ext>
              </a:extLst>
            </p:cNvPr>
            <p:cNvCxnSpPr/>
            <p:nvPr/>
          </p:nvCxnSpPr>
          <p:spPr>
            <a:xfrm rot="16200000" flipV="1">
              <a:off x="1713473" y="2435053"/>
              <a:ext cx="18458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Chord 8">
              <a:extLst>
                <a:ext uri="{FF2B5EF4-FFF2-40B4-BE49-F238E27FC236}">
                  <a16:creationId xmlns:a16="http://schemas.microsoft.com/office/drawing/2014/main" id="{3F10634D-C886-4B1B-9632-5EFF2A8EA2BC}"/>
                </a:ext>
              </a:extLst>
            </p:cNvPr>
            <p:cNvSpPr/>
            <p:nvPr/>
          </p:nvSpPr>
          <p:spPr>
            <a:xfrm rot="5400000">
              <a:off x="1713473" y="2250464"/>
              <a:ext cx="184589" cy="184589"/>
            </a:xfrm>
            <a:prstGeom prst="chord">
              <a:avLst>
                <a:gd name="adj1" fmla="val 5314374"/>
                <a:gd name="adj2" fmla="val 16200000"/>
              </a:avLst>
            </a:prstGeom>
            <a:solidFill>
              <a:schemeClr val="tx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Elbow Connector 69">
              <a:extLst>
                <a:ext uri="{FF2B5EF4-FFF2-40B4-BE49-F238E27FC236}">
                  <a16:creationId xmlns:a16="http://schemas.microsoft.com/office/drawing/2014/main" id="{561721BF-6FEE-4F05-8C11-BE07179BD964}"/>
                </a:ext>
              </a:extLst>
            </p:cNvPr>
            <p:cNvCxnSpPr/>
            <p:nvPr/>
          </p:nvCxnSpPr>
          <p:spPr>
            <a:xfrm>
              <a:off x="1854991" y="2298646"/>
              <a:ext cx="145407" cy="221507"/>
            </a:xfrm>
            <a:prstGeom prst="bentConnector2">
              <a:avLst/>
            </a:prstGeom>
            <a:ln w="127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13" name="Rectangle 12">
            <a:extLst>
              <a:ext uri="{FF2B5EF4-FFF2-40B4-BE49-F238E27FC236}">
                <a16:creationId xmlns:a16="http://schemas.microsoft.com/office/drawing/2014/main" id="{E7DD376B-A4EA-4248-BB4B-C3F67B11620F}"/>
              </a:ext>
            </a:extLst>
          </p:cNvPr>
          <p:cNvSpPr/>
          <p:nvPr/>
        </p:nvSpPr>
        <p:spPr>
          <a:xfrm>
            <a:off x="6351113" y="2230316"/>
            <a:ext cx="106299" cy="1062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A95E1E8-CEA1-496D-AA34-AFF242BAA261}"/>
              </a:ext>
            </a:extLst>
          </p:cNvPr>
          <p:cNvSpPr/>
          <p:nvPr/>
        </p:nvSpPr>
        <p:spPr>
          <a:xfrm>
            <a:off x="6351113" y="3399118"/>
            <a:ext cx="106299" cy="1062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FC0C8AC4-B505-49FA-8DFA-E6286EDFE719}"/>
              </a:ext>
            </a:extLst>
          </p:cNvPr>
          <p:cNvSpPr/>
          <p:nvPr/>
        </p:nvSpPr>
        <p:spPr>
          <a:xfrm>
            <a:off x="2728845" y="2552307"/>
            <a:ext cx="106299" cy="1062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a:extLst>
              <a:ext uri="{FF2B5EF4-FFF2-40B4-BE49-F238E27FC236}">
                <a16:creationId xmlns:a16="http://schemas.microsoft.com/office/drawing/2014/main" id="{2A46A072-61E8-4736-BDE6-AAC0CA1BBF73}"/>
              </a:ext>
            </a:extLst>
          </p:cNvPr>
          <p:cNvCxnSpPr/>
          <p:nvPr/>
        </p:nvCxnSpPr>
        <p:spPr>
          <a:xfrm>
            <a:off x="845915" y="1201180"/>
            <a:ext cx="1091961"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7" name="Elbow Connector 1024">
            <a:extLst>
              <a:ext uri="{FF2B5EF4-FFF2-40B4-BE49-F238E27FC236}">
                <a16:creationId xmlns:a16="http://schemas.microsoft.com/office/drawing/2014/main" id="{2DC7D011-BCDA-4F9C-9559-74A6D0C4E128}"/>
              </a:ext>
            </a:extLst>
          </p:cNvPr>
          <p:cNvCxnSpPr>
            <a:stCxn id="12" idx="3"/>
            <a:endCxn id="27" idx="3"/>
          </p:cNvCxnSpPr>
          <p:nvPr/>
        </p:nvCxnSpPr>
        <p:spPr>
          <a:xfrm>
            <a:off x="2138849" y="1208706"/>
            <a:ext cx="951041" cy="359389"/>
          </a:xfrm>
          <a:prstGeom prst="bentConnector3">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id="{22C751D7-82C6-40FE-94E8-81F58FB095F2}"/>
              </a:ext>
            </a:extLst>
          </p:cNvPr>
          <p:cNvGrpSpPr/>
          <p:nvPr/>
        </p:nvGrpSpPr>
        <p:grpSpPr>
          <a:xfrm>
            <a:off x="4275001" y="3152210"/>
            <a:ext cx="106299" cy="385115"/>
            <a:chOff x="4397615" y="2813617"/>
            <a:chExt cx="110139" cy="399028"/>
          </a:xfrm>
          <a:noFill/>
        </p:grpSpPr>
        <p:sp>
          <p:nvSpPr>
            <p:cNvPr id="19" name="Rectangle 18">
              <a:extLst>
                <a:ext uri="{FF2B5EF4-FFF2-40B4-BE49-F238E27FC236}">
                  <a16:creationId xmlns:a16="http://schemas.microsoft.com/office/drawing/2014/main" id="{E079B8E8-7F54-4C25-9762-3BCDC42C763E}"/>
                </a:ext>
              </a:extLst>
            </p:cNvPr>
            <p:cNvSpPr/>
            <p:nvPr/>
          </p:nvSpPr>
          <p:spPr>
            <a:xfrm>
              <a:off x="4397615" y="2813617"/>
              <a:ext cx="110139" cy="11013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69371DEA-BD61-4675-A7D9-AAB4B1250C5D}"/>
                </a:ext>
              </a:extLst>
            </p:cNvPr>
            <p:cNvSpPr/>
            <p:nvPr/>
          </p:nvSpPr>
          <p:spPr>
            <a:xfrm>
              <a:off x="4397615" y="2959927"/>
              <a:ext cx="110139" cy="11013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26BB2003-1AC5-4349-A048-251D892E4E35}"/>
                </a:ext>
              </a:extLst>
            </p:cNvPr>
            <p:cNvSpPr/>
            <p:nvPr/>
          </p:nvSpPr>
          <p:spPr>
            <a:xfrm>
              <a:off x="4397615" y="3102506"/>
              <a:ext cx="110139" cy="11013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Rectangle 21">
            <a:extLst>
              <a:ext uri="{FF2B5EF4-FFF2-40B4-BE49-F238E27FC236}">
                <a16:creationId xmlns:a16="http://schemas.microsoft.com/office/drawing/2014/main" id="{BEAD4AC7-BB9F-4C56-86D8-BE74220AC1AC}"/>
              </a:ext>
            </a:extLst>
          </p:cNvPr>
          <p:cNvSpPr/>
          <p:nvPr/>
        </p:nvSpPr>
        <p:spPr>
          <a:xfrm>
            <a:off x="4275001" y="4239772"/>
            <a:ext cx="106299" cy="1062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7C5A1C70-A4A1-49BC-86ED-2359C4C8D48B}"/>
              </a:ext>
            </a:extLst>
          </p:cNvPr>
          <p:cNvSpPr/>
          <p:nvPr/>
        </p:nvSpPr>
        <p:spPr>
          <a:xfrm>
            <a:off x="5610361" y="2765623"/>
            <a:ext cx="61776" cy="61776"/>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8EBF6316-60A1-4171-96CB-65C3FA5E70AC}"/>
              </a:ext>
            </a:extLst>
          </p:cNvPr>
          <p:cNvGrpSpPr/>
          <p:nvPr/>
        </p:nvGrpSpPr>
        <p:grpSpPr>
          <a:xfrm>
            <a:off x="3089889" y="1493864"/>
            <a:ext cx="206138" cy="148460"/>
            <a:chOff x="4540531" y="917481"/>
            <a:chExt cx="213585" cy="153824"/>
          </a:xfrm>
        </p:grpSpPr>
        <p:grpSp>
          <p:nvGrpSpPr>
            <p:cNvPr id="25" name="Group 24">
              <a:extLst>
                <a:ext uri="{FF2B5EF4-FFF2-40B4-BE49-F238E27FC236}">
                  <a16:creationId xmlns:a16="http://schemas.microsoft.com/office/drawing/2014/main" id="{72F16D69-6394-4C3C-BDF7-BE44F0A761F8}"/>
                </a:ext>
              </a:extLst>
            </p:cNvPr>
            <p:cNvGrpSpPr/>
            <p:nvPr/>
          </p:nvGrpSpPr>
          <p:grpSpPr>
            <a:xfrm>
              <a:off x="4540531" y="917481"/>
              <a:ext cx="213585" cy="153824"/>
              <a:chOff x="1638300" y="2633472"/>
              <a:chExt cx="1371600" cy="795528"/>
            </a:xfrm>
          </p:grpSpPr>
          <p:sp>
            <p:nvSpPr>
              <p:cNvPr id="27" name="Isosceles Triangle 26">
                <a:extLst>
                  <a:ext uri="{FF2B5EF4-FFF2-40B4-BE49-F238E27FC236}">
                    <a16:creationId xmlns:a16="http://schemas.microsoft.com/office/drawing/2014/main" id="{7FC128C8-8313-41F8-958C-4E629BDDE26C}"/>
                  </a:ext>
                </a:extLst>
              </p:cNvPr>
              <p:cNvSpPr/>
              <p:nvPr/>
            </p:nvSpPr>
            <p:spPr>
              <a:xfrm rot="16200000" flipV="1">
                <a:off x="1583436" y="2688336"/>
                <a:ext cx="795528" cy="685800"/>
              </a:xfrm>
              <a:prstGeom prst="triangle">
                <a:avLst/>
              </a:prstGeom>
              <a:solidFill>
                <a:schemeClr val="tx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Isosceles Triangle 27">
                <a:extLst>
                  <a:ext uri="{FF2B5EF4-FFF2-40B4-BE49-F238E27FC236}">
                    <a16:creationId xmlns:a16="http://schemas.microsoft.com/office/drawing/2014/main" id="{70963A02-720C-48C2-9346-EA39B37D67C1}"/>
                  </a:ext>
                </a:extLst>
              </p:cNvPr>
              <p:cNvSpPr/>
              <p:nvPr/>
            </p:nvSpPr>
            <p:spPr>
              <a:xfrm rot="16200000">
                <a:off x="2269236" y="2688336"/>
                <a:ext cx="795528" cy="685800"/>
              </a:xfrm>
              <a:prstGeom prst="triangle">
                <a:avLst/>
              </a:prstGeom>
              <a:solidFill>
                <a:schemeClr val="tx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Oval 25">
              <a:extLst>
                <a:ext uri="{FF2B5EF4-FFF2-40B4-BE49-F238E27FC236}">
                  <a16:creationId xmlns:a16="http://schemas.microsoft.com/office/drawing/2014/main" id="{A99DB9D2-5A9A-4DA6-A03B-DD19EAA44E5B}"/>
                </a:ext>
              </a:extLst>
            </p:cNvPr>
            <p:cNvSpPr/>
            <p:nvPr/>
          </p:nvSpPr>
          <p:spPr>
            <a:xfrm>
              <a:off x="4601603" y="948673"/>
              <a:ext cx="91440" cy="91440"/>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9" name="TextBox 28">
            <a:extLst>
              <a:ext uri="{FF2B5EF4-FFF2-40B4-BE49-F238E27FC236}">
                <a16:creationId xmlns:a16="http://schemas.microsoft.com/office/drawing/2014/main" id="{DA9F19EB-D035-4463-9E27-2009A85C4284}"/>
              </a:ext>
            </a:extLst>
          </p:cNvPr>
          <p:cNvSpPr txBox="1"/>
          <p:nvPr/>
        </p:nvSpPr>
        <p:spPr>
          <a:xfrm>
            <a:off x="4835728" y="3091531"/>
            <a:ext cx="880327" cy="386159"/>
          </a:xfrm>
          <a:prstGeom prst="rect">
            <a:avLst/>
          </a:prstGeom>
          <a:noFill/>
        </p:spPr>
        <p:txBody>
          <a:bodyPr wrap="square" rtlCol="0">
            <a:spAutoFit/>
          </a:bodyPr>
          <a:lstStyle/>
          <a:p>
            <a:pPr algn="ctr"/>
            <a:r>
              <a:rPr lang="en-US" sz="1000" b="1" dirty="0">
                <a:latin typeface="Arial" panose="020B0604020202020204" pitchFamily="34" charset="0"/>
                <a:cs typeface="Arial" panose="020B0604020202020204" pitchFamily="34" charset="0"/>
              </a:rPr>
              <a:t>CLOSE</a:t>
            </a:r>
          </a:p>
          <a:p>
            <a:pPr algn="ctr"/>
            <a:r>
              <a:rPr lang="en-US" sz="1000" b="1" dirty="0">
                <a:latin typeface="Arial" panose="020B0604020202020204" pitchFamily="34" charset="0"/>
                <a:cs typeface="Arial" panose="020B0604020202020204" pitchFamily="34" charset="0"/>
              </a:rPr>
              <a:t>Signal</a:t>
            </a:r>
          </a:p>
        </p:txBody>
      </p:sp>
      <p:sp>
        <p:nvSpPr>
          <p:cNvPr id="30" name="TextBox 29">
            <a:extLst>
              <a:ext uri="{FF2B5EF4-FFF2-40B4-BE49-F238E27FC236}">
                <a16:creationId xmlns:a16="http://schemas.microsoft.com/office/drawing/2014/main" id="{221E6F46-6365-41EB-938A-7B6AEDBADC36}"/>
              </a:ext>
            </a:extLst>
          </p:cNvPr>
          <p:cNvSpPr txBox="1"/>
          <p:nvPr/>
        </p:nvSpPr>
        <p:spPr>
          <a:xfrm>
            <a:off x="4395564" y="1733624"/>
            <a:ext cx="880327" cy="386159"/>
          </a:xfrm>
          <a:prstGeom prst="rect">
            <a:avLst/>
          </a:prstGeom>
          <a:noFill/>
        </p:spPr>
        <p:txBody>
          <a:bodyPr wrap="square" rtlCol="0">
            <a:spAutoFit/>
          </a:bodyPr>
          <a:lstStyle/>
          <a:p>
            <a:pPr algn="ctr"/>
            <a:r>
              <a:rPr lang="en-US" sz="1000" b="1" dirty="0">
                <a:latin typeface="Arial" panose="020B0604020202020204" pitchFamily="34" charset="0"/>
                <a:cs typeface="Arial" panose="020B0604020202020204" pitchFamily="34" charset="0"/>
              </a:rPr>
              <a:t>OPEN</a:t>
            </a:r>
          </a:p>
          <a:p>
            <a:pPr algn="ctr"/>
            <a:r>
              <a:rPr lang="en-US" sz="1000" b="1" dirty="0">
                <a:latin typeface="Arial" panose="020B0604020202020204" pitchFamily="34" charset="0"/>
                <a:cs typeface="Arial" panose="020B0604020202020204" pitchFamily="34" charset="0"/>
              </a:rPr>
              <a:t>Signal</a:t>
            </a:r>
          </a:p>
        </p:txBody>
      </p:sp>
      <p:sp>
        <p:nvSpPr>
          <p:cNvPr id="31" name="TextBox 30">
            <a:extLst>
              <a:ext uri="{FF2B5EF4-FFF2-40B4-BE49-F238E27FC236}">
                <a16:creationId xmlns:a16="http://schemas.microsoft.com/office/drawing/2014/main" id="{C728EF92-2A3E-4FBA-BA5B-73738E606969}"/>
              </a:ext>
            </a:extLst>
          </p:cNvPr>
          <p:cNvSpPr txBox="1"/>
          <p:nvPr/>
        </p:nvSpPr>
        <p:spPr>
          <a:xfrm>
            <a:off x="1589448" y="652858"/>
            <a:ext cx="1390615" cy="246221"/>
          </a:xfrm>
          <a:prstGeom prst="rect">
            <a:avLst/>
          </a:prstGeom>
          <a:noFill/>
        </p:spPr>
        <p:txBody>
          <a:bodyPr wrap="square" rtlCol="0">
            <a:spAutoFit/>
          </a:bodyPr>
          <a:lstStyle/>
          <a:p>
            <a:pPr algn="ctr"/>
            <a:r>
              <a:rPr lang="en-US" sz="1000" b="1" dirty="0">
                <a:latin typeface="Arial" panose="020B0604020202020204" pitchFamily="34" charset="0"/>
                <a:cs typeface="Arial" panose="020B0604020202020204" pitchFamily="34" charset="0"/>
              </a:rPr>
              <a:t>Supply Regulator</a:t>
            </a:r>
          </a:p>
        </p:txBody>
      </p:sp>
      <p:sp>
        <p:nvSpPr>
          <p:cNvPr id="32" name="TextBox 31">
            <a:extLst>
              <a:ext uri="{FF2B5EF4-FFF2-40B4-BE49-F238E27FC236}">
                <a16:creationId xmlns:a16="http://schemas.microsoft.com/office/drawing/2014/main" id="{9E37CEE9-A025-4A60-929F-12681692A008}"/>
              </a:ext>
            </a:extLst>
          </p:cNvPr>
          <p:cNvSpPr txBox="1"/>
          <p:nvPr/>
        </p:nvSpPr>
        <p:spPr>
          <a:xfrm>
            <a:off x="476283" y="907965"/>
            <a:ext cx="1535743" cy="237636"/>
          </a:xfrm>
          <a:prstGeom prst="rect">
            <a:avLst/>
          </a:prstGeom>
          <a:noFill/>
        </p:spPr>
        <p:txBody>
          <a:bodyPr wrap="square" rtlCol="0">
            <a:spAutoFit/>
          </a:bodyPr>
          <a:lstStyle/>
          <a:p>
            <a:pPr algn="ctr"/>
            <a:r>
              <a:rPr lang="en-US" sz="1000" b="1" dirty="0">
                <a:latin typeface="Arial" panose="020B0604020202020204" pitchFamily="34" charset="0"/>
                <a:cs typeface="Arial" panose="020B0604020202020204" pitchFamily="34" charset="0"/>
              </a:rPr>
              <a:t>Line Pressure</a:t>
            </a:r>
          </a:p>
        </p:txBody>
      </p:sp>
      <p:sp>
        <p:nvSpPr>
          <p:cNvPr id="33" name="TextBox 32">
            <a:extLst>
              <a:ext uri="{FF2B5EF4-FFF2-40B4-BE49-F238E27FC236}">
                <a16:creationId xmlns:a16="http://schemas.microsoft.com/office/drawing/2014/main" id="{80DC015A-54B4-418A-B411-E1DD6CDF2E18}"/>
              </a:ext>
            </a:extLst>
          </p:cNvPr>
          <p:cNvSpPr txBox="1"/>
          <p:nvPr/>
        </p:nvSpPr>
        <p:spPr>
          <a:xfrm>
            <a:off x="6933620" y="1052372"/>
            <a:ext cx="1692412" cy="534681"/>
          </a:xfrm>
          <a:prstGeom prst="rect">
            <a:avLst/>
          </a:prstGeom>
          <a:noFill/>
        </p:spPr>
        <p:txBody>
          <a:bodyPr wrap="square" rtlCol="0">
            <a:spAutoFit/>
          </a:bodyPr>
          <a:lstStyle/>
          <a:p>
            <a:pPr algn="ctr"/>
            <a:r>
              <a:rPr lang="en-US" sz="1000" b="1" dirty="0">
                <a:latin typeface="Arial" panose="020B0604020202020204" pitchFamily="34" charset="0"/>
                <a:cs typeface="Arial" panose="020B0604020202020204" pitchFamily="34" charset="0"/>
              </a:rPr>
              <a:t>RHPA-SR</a:t>
            </a:r>
          </a:p>
          <a:p>
            <a:pPr algn="ctr"/>
            <a:r>
              <a:rPr lang="en-US" sz="1000" b="1" dirty="0">
                <a:latin typeface="Arial" panose="020B0604020202020204" pitchFamily="34" charset="0"/>
                <a:cs typeface="Arial" panose="020B0604020202020204" pitchFamily="34" charset="0"/>
              </a:rPr>
              <a:t>Rotary High Pressure Actuator</a:t>
            </a:r>
          </a:p>
        </p:txBody>
      </p:sp>
      <p:sp>
        <p:nvSpPr>
          <p:cNvPr id="34" name="TextBox 33">
            <a:extLst>
              <a:ext uri="{FF2B5EF4-FFF2-40B4-BE49-F238E27FC236}">
                <a16:creationId xmlns:a16="http://schemas.microsoft.com/office/drawing/2014/main" id="{6B1B8A66-6C23-4645-BBE2-1D47ECABF6C2}"/>
              </a:ext>
            </a:extLst>
          </p:cNvPr>
          <p:cNvSpPr txBox="1"/>
          <p:nvPr/>
        </p:nvSpPr>
        <p:spPr>
          <a:xfrm>
            <a:off x="7857890" y="3259538"/>
            <a:ext cx="1065565" cy="534681"/>
          </a:xfrm>
          <a:prstGeom prst="rect">
            <a:avLst/>
          </a:prstGeom>
          <a:noFill/>
        </p:spPr>
        <p:txBody>
          <a:bodyPr wrap="square" rtlCol="0">
            <a:spAutoFit/>
          </a:bodyPr>
          <a:lstStyle/>
          <a:p>
            <a:pPr algn="ctr"/>
            <a:r>
              <a:rPr lang="en-US" sz="1000" b="1" dirty="0">
                <a:latin typeface="Arial" panose="020B0604020202020204" pitchFamily="34" charset="0"/>
                <a:cs typeface="Arial" panose="020B0604020202020204" pitchFamily="34" charset="0"/>
              </a:rPr>
              <a:t>Micropulse Linear Position Sensor</a:t>
            </a:r>
          </a:p>
        </p:txBody>
      </p:sp>
      <p:sp>
        <p:nvSpPr>
          <p:cNvPr id="35" name="TextBox 34">
            <a:extLst>
              <a:ext uri="{FF2B5EF4-FFF2-40B4-BE49-F238E27FC236}">
                <a16:creationId xmlns:a16="http://schemas.microsoft.com/office/drawing/2014/main" id="{DA5C7690-760A-4CF2-B363-90205270C9E8}"/>
              </a:ext>
            </a:extLst>
          </p:cNvPr>
          <p:cNvSpPr txBox="1"/>
          <p:nvPr/>
        </p:nvSpPr>
        <p:spPr>
          <a:xfrm>
            <a:off x="4853915" y="5969216"/>
            <a:ext cx="1692412" cy="386159"/>
          </a:xfrm>
          <a:prstGeom prst="rect">
            <a:avLst/>
          </a:prstGeom>
          <a:noFill/>
        </p:spPr>
        <p:txBody>
          <a:bodyPr wrap="square" rtlCol="0">
            <a:spAutoFit/>
          </a:bodyPr>
          <a:lstStyle/>
          <a:p>
            <a:pPr algn="ctr"/>
            <a:r>
              <a:rPr lang="en-US" sz="1000" b="1" dirty="0">
                <a:latin typeface="Arial" panose="020B0604020202020204" pitchFamily="34" charset="0"/>
                <a:cs typeface="Arial" panose="020B0604020202020204" pitchFamily="34" charset="0"/>
              </a:rPr>
              <a:t>PRCV Pipeline Rotary Control Valve</a:t>
            </a:r>
          </a:p>
        </p:txBody>
      </p:sp>
      <p:sp>
        <p:nvSpPr>
          <p:cNvPr id="36" name="TextBox 35">
            <a:extLst>
              <a:ext uri="{FF2B5EF4-FFF2-40B4-BE49-F238E27FC236}">
                <a16:creationId xmlns:a16="http://schemas.microsoft.com/office/drawing/2014/main" id="{F7F1C44A-B9D4-4752-ADEC-8499A2A9DD19}"/>
              </a:ext>
            </a:extLst>
          </p:cNvPr>
          <p:cNvSpPr txBox="1"/>
          <p:nvPr/>
        </p:nvSpPr>
        <p:spPr>
          <a:xfrm>
            <a:off x="3748288" y="5148043"/>
            <a:ext cx="2293592" cy="237636"/>
          </a:xfrm>
          <a:prstGeom prst="rect">
            <a:avLst/>
          </a:prstGeom>
          <a:noFill/>
        </p:spPr>
        <p:txBody>
          <a:bodyPr wrap="square" rtlCol="0">
            <a:spAutoFit/>
          </a:bodyPr>
          <a:lstStyle/>
          <a:p>
            <a:pPr algn="ctr"/>
            <a:r>
              <a:rPr lang="en-US" sz="1000" b="1" dirty="0">
                <a:latin typeface="Arial" panose="020B0604020202020204" pitchFamily="34" charset="0"/>
                <a:cs typeface="Arial" panose="020B0604020202020204" pitchFamily="34" charset="0"/>
              </a:rPr>
              <a:t>4-20 mA Feedback Signal</a:t>
            </a:r>
          </a:p>
        </p:txBody>
      </p:sp>
      <p:cxnSp>
        <p:nvCxnSpPr>
          <p:cNvPr id="37" name="Elbow Connector 240">
            <a:extLst>
              <a:ext uri="{FF2B5EF4-FFF2-40B4-BE49-F238E27FC236}">
                <a16:creationId xmlns:a16="http://schemas.microsoft.com/office/drawing/2014/main" id="{7C26543C-63A7-458B-AF34-1C3B63D72C91}"/>
              </a:ext>
            </a:extLst>
          </p:cNvPr>
          <p:cNvCxnSpPr>
            <a:cxnSpLocks/>
            <a:stCxn id="34" idx="2"/>
            <a:endCxn id="106" idx="3"/>
          </p:cNvCxnSpPr>
          <p:nvPr/>
        </p:nvCxnSpPr>
        <p:spPr>
          <a:xfrm rot="5400000">
            <a:off x="7787630" y="3459792"/>
            <a:ext cx="268616" cy="937470"/>
          </a:xfrm>
          <a:prstGeom prst="bentConnector2">
            <a:avLst/>
          </a:prstGeom>
        </p:spPr>
        <p:style>
          <a:lnRef idx="1">
            <a:schemeClr val="accent1"/>
          </a:lnRef>
          <a:fillRef idx="0">
            <a:schemeClr val="accent1"/>
          </a:fillRef>
          <a:effectRef idx="0">
            <a:schemeClr val="accent1"/>
          </a:effectRef>
          <a:fontRef idx="minor">
            <a:schemeClr val="tx1"/>
          </a:fontRef>
        </p:style>
      </p:cxnSp>
      <p:cxnSp>
        <p:nvCxnSpPr>
          <p:cNvPr id="38" name="Elbow Connector 258">
            <a:extLst>
              <a:ext uri="{FF2B5EF4-FFF2-40B4-BE49-F238E27FC236}">
                <a16:creationId xmlns:a16="http://schemas.microsoft.com/office/drawing/2014/main" id="{269D4533-5AE8-4608-B52F-FC379C54308A}"/>
              </a:ext>
            </a:extLst>
          </p:cNvPr>
          <p:cNvCxnSpPr>
            <a:stCxn id="33" idx="2"/>
          </p:cNvCxnSpPr>
          <p:nvPr/>
        </p:nvCxnSpPr>
        <p:spPr>
          <a:xfrm rot="5400000">
            <a:off x="7133217" y="1523364"/>
            <a:ext cx="582920" cy="710298"/>
          </a:xfrm>
          <a:prstGeom prst="bentConnector2">
            <a:avLst/>
          </a:prstGeom>
        </p:spPr>
        <p:style>
          <a:lnRef idx="1">
            <a:schemeClr val="accent1"/>
          </a:lnRef>
          <a:fillRef idx="0">
            <a:schemeClr val="accent1"/>
          </a:fillRef>
          <a:effectRef idx="0">
            <a:schemeClr val="accent1"/>
          </a:effectRef>
          <a:fontRef idx="minor">
            <a:schemeClr val="tx1"/>
          </a:fontRef>
        </p:style>
      </p:cxnSp>
      <p:cxnSp>
        <p:nvCxnSpPr>
          <p:cNvPr id="39" name="Elbow Connector 262">
            <a:extLst>
              <a:ext uri="{FF2B5EF4-FFF2-40B4-BE49-F238E27FC236}">
                <a16:creationId xmlns:a16="http://schemas.microsoft.com/office/drawing/2014/main" id="{CF35E38A-1522-426D-8948-D9D2F436A628}"/>
              </a:ext>
            </a:extLst>
          </p:cNvPr>
          <p:cNvCxnSpPr>
            <a:stCxn id="4" idx="2"/>
            <a:endCxn id="35" idx="2"/>
          </p:cNvCxnSpPr>
          <p:nvPr/>
        </p:nvCxnSpPr>
        <p:spPr>
          <a:xfrm rot="5400000">
            <a:off x="6392780" y="5552807"/>
            <a:ext cx="109910" cy="1495225"/>
          </a:xfrm>
          <a:prstGeom prst="bentConnector3">
            <a:avLst>
              <a:gd name="adj1" fmla="val 228471"/>
            </a:avLst>
          </a:prstGeom>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AC2F58CE-A51A-4999-8FB1-93B357855FD4}"/>
              </a:ext>
            </a:extLst>
          </p:cNvPr>
          <p:cNvSpPr txBox="1"/>
          <p:nvPr/>
        </p:nvSpPr>
        <p:spPr>
          <a:xfrm>
            <a:off x="4164248" y="4240451"/>
            <a:ext cx="409772" cy="237636"/>
          </a:xfrm>
          <a:prstGeom prst="rect">
            <a:avLst/>
          </a:prstGeom>
          <a:noFill/>
        </p:spPr>
        <p:txBody>
          <a:bodyPr wrap="square" rtlCol="0">
            <a:spAutoFit/>
          </a:bodyPr>
          <a:lstStyle/>
          <a:p>
            <a:pPr algn="ctr"/>
            <a:r>
              <a:rPr lang="en-US" sz="1000" b="1" dirty="0">
                <a:latin typeface="Arial" panose="020B0604020202020204" pitchFamily="34" charset="0"/>
                <a:cs typeface="Arial" panose="020B0604020202020204" pitchFamily="34" charset="0"/>
              </a:rPr>
              <a:t>EX</a:t>
            </a:r>
          </a:p>
        </p:txBody>
      </p:sp>
      <p:grpSp>
        <p:nvGrpSpPr>
          <p:cNvPr id="41" name="Group 40">
            <a:extLst>
              <a:ext uri="{FF2B5EF4-FFF2-40B4-BE49-F238E27FC236}">
                <a16:creationId xmlns:a16="http://schemas.microsoft.com/office/drawing/2014/main" id="{D9A94E84-8AC3-416B-81C2-2C8A917BE149}"/>
              </a:ext>
            </a:extLst>
          </p:cNvPr>
          <p:cNvGrpSpPr/>
          <p:nvPr/>
        </p:nvGrpSpPr>
        <p:grpSpPr>
          <a:xfrm>
            <a:off x="4453719" y="2231833"/>
            <a:ext cx="339917" cy="667239"/>
            <a:chOff x="4997068" y="2075570"/>
            <a:chExt cx="352198" cy="691345"/>
          </a:xfrm>
        </p:grpSpPr>
        <p:cxnSp>
          <p:nvCxnSpPr>
            <p:cNvPr id="42" name="Straight Connector 41">
              <a:extLst>
                <a:ext uri="{FF2B5EF4-FFF2-40B4-BE49-F238E27FC236}">
                  <a16:creationId xmlns:a16="http://schemas.microsoft.com/office/drawing/2014/main" id="{2E999759-420B-470A-A321-4FABB77B4785}"/>
                </a:ext>
              </a:extLst>
            </p:cNvPr>
            <p:cNvCxnSpPr/>
            <p:nvPr/>
          </p:nvCxnSpPr>
          <p:spPr>
            <a:xfrm flipH="1">
              <a:off x="5171879" y="2349896"/>
              <a:ext cx="1288" cy="30624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73EA633B-5CC0-459D-9485-9F5CF4273767}"/>
                </a:ext>
              </a:extLst>
            </p:cNvPr>
            <p:cNvSpPr txBox="1"/>
            <p:nvPr/>
          </p:nvSpPr>
          <p:spPr>
            <a:xfrm>
              <a:off x="5036007" y="2075570"/>
              <a:ext cx="274320" cy="274320"/>
            </a:xfrm>
            <a:prstGeom prst="rect">
              <a:avLst/>
            </a:prstGeom>
            <a:noFill/>
            <a:ln>
              <a:solidFill>
                <a:schemeClr val="tx1"/>
              </a:solidFill>
            </a:ln>
          </p:spPr>
          <p:txBody>
            <a:bodyPr wrap="square" rtlCol="0" anchor="ctr" anchorCtr="0">
              <a:spAutoFit/>
            </a:bodyPr>
            <a:lstStyle/>
            <a:p>
              <a:pPr algn="ctr"/>
              <a:r>
                <a:rPr lang="en-US" dirty="0"/>
                <a:t>S</a:t>
              </a:r>
            </a:p>
          </p:txBody>
        </p:sp>
        <p:grpSp>
          <p:nvGrpSpPr>
            <p:cNvPr id="44" name="Group 43">
              <a:extLst>
                <a:ext uri="{FF2B5EF4-FFF2-40B4-BE49-F238E27FC236}">
                  <a16:creationId xmlns:a16="http://schemas.microsoft.com/office/drawing/2014/main" id="{99D35EF9-2225-4AC0-BC15-A1809545C0FA}"/>
                </a:ext>
              </a:extLst>
            </p:cNvPr>
            <p:cNvGrpSpPr/>
            <p:nvPr/>
          </p:nvGrpSpPr>
          <p:grpSpPr>
            <a:xfrm>
              <a:off x="4997068" y="2551677"/>
              <a:ext cx="352198" cy="215238"/>
              <a:chOff x="4909338" y="2702107"/>
              <a:chExt cx="484820" cy="296287"/>
            </a:xfrm>
            <a:solidFill>
              <a:schemeClr val="bg1"/>
            </a:solidFill>
          </p:grpSpPr>
          <p:sp>
            <p:nvSpPr>
              <p:cNvPr id="45" name="Isosceles Triangle 44">
                <a:extLst>
                  <a:ext uri="{FF2B5EF4-FFF2-40B4-BE49-F238E27FC236}">
                    <a16:creationId xmlns:a16="http://schemas.microsoft.com/office/drawing/2014/main" id="{8AC0FA12-8395-49E5-9364-BA6352076EE7}"/>
                  </a:ext>
                </a:extLst>
              </p:cNvPr>
              <p:cNvSpPr/>
              <p:nvPr/>
            </p:nvSpPr>
            <p:spPr>
              <a:xfrm rot="5400000">
                <a:off x="4888904" y="2722541"/>
                <a:ext cx="296287" cy="255420"/>
              </a:xfrm>
              <a:prstGeom prst="triangle">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Isosceles Triangle 45">
                <a:extLst>
                  <a:ext uri="{FF2B5EF4-FFF2-40B4-BE49-F238E27FC236}">
                    <a16:creationId xmlns:a16="http://schemas.microsoft.com/office/drawing/2014/main" id="{5491E088-BEB9-457A-9123-93C9B3CE2EE7}"/>
                  </a:ext>
                </a:extLst>
              </p:cNvPr>
              <p:cNvSpPr/>
              <p:nvPr/>
            </p:nvSpPr>
            <p:spPr>
              <a:xfrm rot="16200000">
                <a:off x="5118304" y="2722541"/>
                <a:ext cx="296287" cy="255420"/>
              </a:xfrm>
              <a:prstGeom prst="triangle">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47" name="Right Bracket 46">
            <a:extLst>
              <a:ext uri="{FF2B5EF4-FFF2-40B4-BE49-F238E27FC236}">
                <a16:creationId xmlns:a16="http://schemas.microsoft.com/office/drawing/2014/main" id="{A5A2CBE7-85D4-4CCF-A48A-873A73C1C8F1}"/>
              </a:ext>
            </a:extLst>
          </p:cNvPr>
          <p:cNvSpPr/>
          <p:nvPr/>
        </p:nvSpPr>
        <p:spPr>
          <a:xfrm rot="5400000">
            <a:off x="4517781" y="4574520"/>
            <a:ext cx="105902" cy="220629"/>
          </a:xfrm>
          <a:prstGeom prst="rightBracket">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TextBox 47">
            <a:extLst>
              <a:ext uri="{FF2B5EF4-FFF2-40B4-BE49-F238E27FC236}">
                <a16:creationId xmlns:a16="http://schemas.microsoft.com/office/drawing/2014/main" id="{0FEECA05-64AC-4615-8218-F96C00380830}"/>
              </a:ext>
            </a:extLst>
          </p:cNvPr>
          <p:cNvSpPr txBox="1"/>
          <p:nvPr/>
        </p:nvSpPr>
        <p:spPr>
          <a:xfrm>
            <a:off x="4962862" y="3695929"/>
            <a:ext cx="264755" cy="264755"/>
          </a:xfrm>
          <a:prstGeom prst="rect">
            <a:avLst/>
          </a:prstGeom>
          <a:noFill/>
          <a:ln>
            <a:solidFill>
              <a:schemeClr val="tx1"/>
            </a:solidFill>
          </a:ln>
        </p:spPr>
        <p:txBody>
          <a:bodyPr wrap="square" rtlCol="0" anchor="ctr" anchorCtr="0">
            <a:spAutoFit/>
          </a:bodyPr>
          <a:lstStyle/>
          <a:p>
            <a:pPr algn="ctr"/>
            <a:r>
              <a:rPr lang="en-US" dirty="0"/>
              <a:t>S</a:t>
            </a:r>
          </a:p>
        </p:txBody>
      </p:sp>
      <p:grpSp>
        <p:nvGrpSpPr>
          <p:cNvPr id="49" name="Group 48">
            <a:extLst>
              <a:ext uri="{FF2B5EF4-FFF2-40B4-BE49-F238E27FC236}">
                <a16:creationId xmlns:a16="http://schemas.microsoft.com/office/drawing/2014/main" id="{1B45E851-A6F9-4F1C-ABFA-5459F16CCB10}"/>
              </a:ext>
            </a:extLst>
          </p:cNvPr>
          <p:cNvGrpSpPr/>
          <p:nvPr/>
        </p:nvGrpSpPr>
        <p:grpSpPr>
          <a:xfrm>
            <a:off x="4925281" y="4155437"/>
            <a:ext cx="339917" cy="207733"/>
            <a:chOff x="4909338" y="2702107"/>
            <a:chExt cx="484820" cy="296287"/>
          </a:xfrm>
          <a:solidFill>
            <a:schemeClr val="bg1"/>
          </a:solidFill>
        </p:grpSpPr>
        <p:sp>
          <p:nvSpPr>
            <p:cNvPr id="50" name="Isosceles Triangle 49">
              <a:extLst>
                <a:ext uri="{FF2B5EF4-FFF2-40B4-BE49-F238E27FC236}">
                  <a16:creationId xmlns:a16="http://schemas.microsoft.com/office/drawing/2014/main" id="{DC4922E9-2A4A-4745-B2E2-B39D2B8DDA77}"/>
                </a:ext>
              </a:extLst>
            </p:cNvPr>
            <p:cNvSpPr/>
            <p:nvPr/>
          </p:nvSpPr>
          <p:spPr>
            <a:xfrm rot="5400000">
              <a:off x="4888904" y="2722541"/>
              <a:ext cx="296287" cy="255420"/>
            </a:xfrm>
            <a:prstGeom prst="triangl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Isosceles Triangle 50">
              <a:extLst>
                <a:ext uri="{FF2B5EF4-FFF2-40B4-BE49-F238E27FC236}">
                  <a16:creationId xmlns:a16="http://schemas.microsoft.com/office/drawing/2014/main" id="{622DBA29-61D6-422B-9E99-14B2E982A805}"/>
                </a:ext>
              </a:extLst>
            </p:cNvPr>
            <p:cNvSpPr/>
            <p:nvPr/>
          </p:nvSpPr>
          <p:spPr>
            <a:xfrm rot="16200000">
              <a:off x="5118304" y="2722541"/>
              <a:ext cx="296287" cy="255420"/>
            </a:xfrm>
            <a:prstGeom prst="triangle">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52" name="Elbow Connector 207">
            <a:extLst>
              <a:ext uri="{FF2B5EF4-FFF2-40B4-BE49-F238E27FC236}">
                <a16:creationId xmlns:a16="http://schemas.microsoft.com/office/drawing/2014/main" id="{6BB98A47-89E5-4223-9BF9-1DFCCAABD903}"/>
              </a:ext>
            </a:extLst>
          </p:cNvPr>
          <p:cNvCxnSpPr>
            <a:stCxn id="46" idx="3"/>
          </p:cNvCxnSpPr>
          <p:nvPr/>
        </p:nvCxnSpPr>
        <p:spPr>
          <a:xfrm flipV="1">
            <a:off x="4793636" y="1609166"/>
            <a:ext cx="1752692" cy="1186043"/>
          </a:xfrm>
          <a:prstGeom prst="bentConnector3">
            <a:avLst>
              <a:gd name="adj1" fmla="val 50000"/>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53" name="Elbow Connector 208">
            <a:extLst>
              <a:ext uri="{FF2B5EF4-FFF2-40B4-BE49-F238E27FC236}">
                <a16:creationId xmlns:a16="http://schemas.microsoft.com/office/drawing/2014/main" id="{A0076080-5D22-4110-915F-034F4F1EE1E9}"/>
              </a:ext>
            </a:extLst>
          </p:cNvPr>
          <p:cNvCxnSpPr>
            <a:stCxn id="51" idx="3"/>
            <a:endCxn id="23" idx="5"/>
          </p:cNvCxnSpPr>
          <p:nvPr/>
        </p:nvCxnSpPr>
        <p:spPr>
          <a:xfrm flipV="1">
            <a:off x="5265199" y="2818352"/>
            <a:ext cx="397891" cy="1440952"/>
          </a:xfrm>
          <a:prstGeom prst="bentConnector2">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54" name="Elbow Connector 211">
            <a:extLst>
              <a:ext uri="{FF2B5EF4-FFF2-40B4-BE49-F238E27FC236}">
                <a16:creationId xmlns:a16="http://schemas.microsoft.com/office/drawing/2014/main" id="{FC048A5B-3110-439F-AE51-260E3F6D78D5}"/>
              </a:ext>
            </a:extLst>
          </p:cNvPr>
          <p:cNvCxnSpPr>
            <a:stCxn id="47" idx="2"/>
            <a:endCxn id="50" idx="3"/>
          </p:cNvCxnSpPr>
          <p:nvPr/>
        </p:nvCxnSpPr>
        <p:spPr>
          <a:xfrm rot="5400000" flipH="1" flipV="1">
            <a:off x="4508766" y="4321270"/>
            <a:ext cx="478481" cy="354549"/>
          </a:xfrm>
          <a:prstGeom prst="bentConnector2">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8E4A3D63-BC2A-42D2-9097-3903455B1E87}"/>
              </a:ext>
            </a:extLst>
          </p:cNvPr>
          <p:cNvSpPr txBox="1"/>
          <p:nvPr/>
        </p:nvSpPr>
        <p:spPr>
          <a:xfrm>
            <a:off x="6782127" y="2850895"/>
            <a:ext cx="1692412" cy="386159"/>
          </a:xfrm>
          <a:prstGeom prst="rect">
            <a:avLst/>
          </a:prstGeom>
          <a:noFill/>
        </p:spPr>
        <p:txBody>
          <a:bodyPr wrap="square" rtlCol="0">
            <a:spAutoFit/>
          </a:bodyPr>
          <a:lstStyle/>
          <a:p>
            <a:pPr algn="ctr"/>
            <a:r>
              <a:rPr lang="en-US" sz="1000" b="1" dirty="0">
                <a:latin typeface="Arial" panose="020B0604020202020204" pitchFamily="34" charset="0"/>
                <a:cs typeface="Arial" panose="020B0604020202020204" pitchFamily="34" charset="0"/>
              </a:rPr>
              <a:t>Spring to </a:t>
            </a:r>
          </a:p>
          <a:p>
            <a:pPr algn="ctr"/>
            <a:r>
              <a:rPr lang="en-US" sz="1000" b="1" dirty="0">
                <a:latin typeface="Arial" panose="020B0604020202020204" pitchFamily="34" charset="0"/>
                <a:cs typeface="Arial" panose="020B0604020202020204" pitchFamily="34" charset="0"/>
              </a:rPr>
              <a:t>CLOSE</a:t>
            </a:r>
          </a:p>
        </p:txBody>
      </p:sp>
      <p:cxnSp>
        <p:nvCxnSpPr>
          <p:cNvPr id="56" name="Straight Connector 55">
            <a:extLst>
              <a:ext uri="{FF2B5EF4-FFF2-40B4-BE49-F238E27FC236}">
                <a16:creationId xmlns:a16="http://schemas.microsoft.com/office/drawing/2014/main" id="{0C94EB92-59C5-4E9B-AD00-E28F04A27606}"/>
              </a:ext>
            </a:extLst>
          </p:cNvPr>
          <p:cNvCxnSpPr/>
          <p:nvPr/>
        </p:nvCxnSpPr>
        <p:spPr>
          <a:xfrm>
            <a:off x="5093997" y="3960683"/>
            <a:ext cx="0" cy="29557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7" name="Rectangle 56">
            <a:extLst>
              <a:ext uri="{FF2B5EF4-FFF2-40B4-BE49-F238E27FC236}">
                <a16:creationId xmlns:a16="http://schemas.microsoft.com/office/drawing/2014/main" id="{D3EDF05A-4CED-4178-843C-05918BD0FE8F}"/>
              </a:ext>
            </a:extLst>
          </p:cNvPr>
          <p:cNvSpPr/>
          <p:nvPr/>
        </p:nvSpPr>
        <p:spPr>
          <a:xfrm>
            <a:off x="2728845" y="2552307"/>
            <a:ext cx="106299" cy="1062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8B6FBF15-F6E0-4236-97C6-FD67AD633FEA}"/>
              </a:ext>
            </a:extLst>
          </p:cNvPr>
          <p:cNvSpPr/>
          <p:nvPr/>
        </p:nvSpPr>
        <p:spPr>
          <a:xfrm>
            <a:off x="1635341" y="4455455"/>
            <a:ext cx="106299" cy="1062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70360728-1E2E-412D-8EF9-79737E8608C0}"/>
              </a:ext>
            </a:extLst>
          </p:cNvPr>
          <p:cNvSpPr/>
          <p:nvPr/>
        </p:nvSpPr>
        <p:spPr>
          <a:xfrm>
            <a:off x="2718674" y="4002645"/>
            <a:ext cx="106299" cy="1062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43F86239-0353-43CB-BE43-BD198CD2317B}"/>
              </a:ext>
            </a:extLst>
          </p:cNvPr>
          <p:cNvSpPr/>
          <p:nvPr/>
        </p:nvSpPr>
        <p:spPr>
          <a:xfrm>
            <a:off x="1456835" y="4456878"/>
            <a:ext cx="106299" cy="1062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1" name="Group 60">
            <a:extLst>
              <a:ext uri="{FF2B5EF4-FFF2-40B4-BE49-F238E27FC236}">
                <a16:creationId xmlns:a16="http://schemas.microsoft.com/office/drawing/2014/main" id="{5FA4F527-53F0-4E9E-88D4-12E1E9A33DBA}"/>
              </a:ext>
            </a:extLst>
          </p:cNvPr>
          <p:cNvGrpSpPr/>
          <p:nvPr/>
        </p:nvGrpSpPr>
        <p:grpSpPr>
          <a:xfrm>
            <a:off x="2164720" y="3507108"/>
            <a:ext cx="240072" cy="930281"/>
            <a:chOff x="2351117" y="3073416"/>
            <a:chExt cx="248745" cy="1278739"/>
          </a:xfrm>
          <a:noFill/>
        </p:grpSpPr>
        <p:sp>
          <p:nvSpPr>
            <p:cNvPr id="62" name="Rectangle 61">
              <a:extLst>
                <a:ext uri="{FF2B5EF4-FFF2-40B4-BE49-F238E27FC236}">
                  <a16:creationId xmlns:a16="http://schemas.microsoft.com/office/drawing/2014/main" id="{ADA15EB7-942A-4091-8183-1226FCEF0B0D}"/>
                </a:ext>
              </a:extLst>
            </p:cNvPr>
            <p:cNvSpPr/>
            <p:nvPr/>
          </p:nvSpPr>
          <p:spPr>
            <a:xfrm>
              <a:off x="2351117" y="3321161"/>
              <a:ext cx="248745" cy="25259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38CD1121-078E-4496-96CA-88ECE7162CB5}"/>
                </a:ext>
              </a:extLst>
            </p:cNvPr>
            <p:cNvSpPr/>
            <p:nvPr/>
          </p:nvSpPr>
          <p:spPr>
            <a:xfrm>
              <a:off x="2351117" y="3579807"/>
              <a:ext cx="248745" cy="25259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a:extLst>
                <a:ext uri="{FF2B5EF4-FFF2-40B4-BE49-F238E27FC236}">
                  <a16:creationId xmlns:a16="http://schemas.microsoft.com/office/drawing/2014/main" id="{3F74D225-7AD8-458D-B067-1E71AE1647D1}"/>
                </a:ext>
              </a:extLst>
            </p:cNvPr>
            <p:cNvSpPr/>
            <p:nvPr/>
          </p:nvSpPr>
          <p:spPr>
            <a:xfrm>
              <a:off x="2351117" y="3841901"/>
              <a:ext cx="248745" cy="25259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254F005D-D896-4BB1-87A0-A8BDD120E270}"/>
                </a:ext>
              </a:extLst>
            </p:cNvPr>
            <p:cNvSpPr/>
            <p:nvPr/>
          </p:nvSpPr>
          <p:spPr>
            <a:xfrm>
              <a:off x="2351117" y="3073416"/>
              <a:ext cx="248745" cy="25259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C3C5F69E-A5A8-48A3-979C-54DDDBA1DAB4}"/>
                </a:ext>
              </a:extLst>
            </p:cNvPr>
            <p:cNvSpPr/>
            <p:nvPr/>
          </p:nvSpPr>
          <p:spPr>
            <a:xfrm>
              <a:off x="2351117" y="4099564"/>
              <a:ext cx="248745" cy="25259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7" name="Rectangle 66">
            <a:extLst>
              <a:ext uri="{FF2B5EF4-FFF2-40B4-BE49-F238E27FC236}">
                <a16:creationId xmlns:a16="http://schemas.microsoft.com/office/drawing/2014/main" id="{DE2FBD3F-E0CB-4106-9CF8-43530B4DE78B}"/>
              </a:ext>
            </a:extLst>
          </p:cNvPr>
          <p:cNvSpPr/>
          <p:nvPr/>
        </p:nvSpPr>
        <p:spPr>
          <a:xfrm>
            <a:off x="942513" y="3923347"/>
            <a:ext cx="240072" cy="2437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8" name="Elbow Connector 203">
            <a:extLst>
              <a:ext uri="{FF2B5EF4-FFF2-40B4-BE49-F238E27FC236}">
                <a16:creationId xmlns:a16="http://schemas.microsoft.com/office/drawing/2014/main" id="{216D1A02-9BC8-4881-9293-BB423B845A78}"/>
              </a:ext>
            </a:extLst>
          </p:cNvPr>
          <p:cNvCxnSpPr/>
          <p:nvPr/>
        </p:nvCxnSpPr>
        <p:spPr>
          <a:xfrm flipV="1">
            <a:off x="2404792" y="2234338"/>
            <a:ext cx="2190864" cy="1364650"/>
          </a:xfrm>
          <a:prstGeom prst="bentConnector4">
            <a:avLst>
              <a:gd name="adj1" fmla="val 47467"/>
              <a:gd name="adj2" fmla="val 116167"/>
            </a:avLst>
          </a:prstGeom>
          <a:ln w="19050">
            <a:solidFill>
              <a:schemeClr val="tx1"/>
            </a:solidFill>
            <a:prstDash val="lgDashDot"/>
          </a:ln>
        </p:spPr>
        <p:style>
          <a:lnRef idx="1">
            <a:schemeClr val="accent1"/>
          </a:lnRef>
          <a:fillRef idx="0">
            <a:schemeClr val="accent1"/>
          </a:fillRef>
          <a:effectRef idx="0">
            <a:schemeClr val="accent1"/>
          </a:effectRef>
          <a:fontRef idx="minor">
            <a:schemeClr val="tx1"/>
          </a:fontRef>
        </p:style>
      </p:cxnSp>
      <p:cxnSp>
        <p:nvCxnSpPr>
          <p:cNvPr id="69" name="Elbow Connector 203">
            <a:extLst>
              <a:ext uri="{FF2B5EF4-FFF2-40B4-BE49-F238E27FC236}">
                <a16:creationId xmlns:a16="http://schemas.microsoft.com/office/drawing/2014/main" id="{12667C23-29D7-4AE4-828F-E05705AED401}"/>
              </a:ext>
            </a:extLst>
          </p:cNvPr>
          <p:cNvCxnSpPr>
            <a:stCxn id="62" idx="3"/>
            <a:endCxn id="48" idx="0"/>
          </p:cNvCxnSpPr>
          <p:nvPr/>
        </p:nvCxnSpPr>
        <p:spPr>
          <a:xfrm flipV="1">
            <a:off x="2404792" y="3695929"/>
            <a:ext cx="2690448" cy="83294"/>
          </a:xfrm>
          <a:prstGeom prst="bentConnector4">
            <a:avLst>
              <a:gd name="adj1" fmla="val 47540"/>
              <a:gd name="adj2" fmla="val 375189"/>
            </a:avLst>
          </a:prstGeom>
          <a:ln w="19050">
            <a:solidFill>
              <a:schemeClr val="tx1"/>
            </a:solidFill>
            <a:prstDash val="lgDashDot"/>
          </a:ln>
        </p:spPr>
        <p:style>
          <a:lnRef idx="1">
            <a:schemeClr val="accent1"/>
          </a:lnRef>
          <a:fillRef idx="0">
            <a:schemeClr val="accent1"/>
          </a:fillRef>
          <a:effectRef idx="0">
            <a:schemeClr val="accent1"/>
          </a:effectRef>
          <a:fontRef idx="minor">
            <a:schemeClr val="tx1"/>
          </a:fontRef>
        </p:style>
      </p:cxnSp>
      <p:cxnSp>
        <p:nvCxnSpPr>
          <p:cNvPr id="70" name="Elbow Connector 203">
            <a:extLst>
              <a:ext uri="{FF2B5EF4-FFF2-40B4-BE49-F238E27FC236}">
                <a16:creationId xmlns:a16="http://schemas.microsoft.com/office/drawing/2014/main" id="{5112CEE1-F662-4EC1-98CF-4A4C08201EA5}"/>
              </a:ext>
            </a:extLst>
          </p:cNvPr>
          <p:cNvCxnSpPr>
            <a:stCxn id="66" idx="3"/>
            <a:endCxn id="72" idx="3"/>
          </p:cNvCxnSpPr>
          <p:nvPr/>
        </p:nvCxnSpPr>
        <p:spPr>
          <a:xfrm>
            <a:off x="2404792" y="4345509"/>
            <a:ext cx="158897" cy="813765"/>
          </a:xfrm>
          <a:prstGeom prst="bentConnector3">
            <a:avLst>
              <a:gd name="adj1" fmla="val 243867"/>
            </a:avLst>
          </a:prstGeom>
          <a:ln w="19050">
            <a:solidFill>
              <a:schemeClr val="tx1"/>
            </a:solidFill>
            <a:prstDash val="lgDashDot"/>
          </a:ln>
        </p:spPr>
        <p:style>
          <a:lnRef idx="1">
            <a:schemeClr val="accent1"/>
          </a:lnRef>
          <a:fillRef idx="0">
            <a:schemeClr val="accent1"/>
          </a:fillRef>
          <a:effectRef idx="0">
            <a:schemeClr val="accent1"/>
          </a:effectRef>
          <a:fontRef idx="minor">
            <a:schemeClr val="tx1"/>
          </a:fontRef>
        </p:style>
      </p:cxnSp>
      <p:sp>
        <p:nvSpPr>
          <p:cNvPr id="71" name="TextBox 70">
            <a:extLst>
              <a:ext uri="{FF2B5EF4-FFF2-40B4-BE49-F238E27FC236}">
                <a16:creationId xmlns:a16="http://schemas.microsoft.com/office/drawing/2014/main" id="{A9C98CA1-5871-461B-9366-2B4793479368}"/>
              </a:ext>
            </a:extLst>
          </p:cNvPr>
          <p:cNvSpPr txBox="1"/>
          <p:nvPr/>
        </p:nvSpPr>
        <p:spPr>
          <a:xfrm>
            <a:off x="780872" y="5415784"/>
            <a:ext cx="1127668" cy="246221"/>
          </a:xfrm>
          <a:prstGeom prst="rect">
            <a:avLst/>
          </a:prstGeom>
          <a:noFill/>
        </p:spPr>
        <p:txBody>
          <a:bodyPr wrap="square" rtlCol="0">
            <a:spAutoFit/>
          </a:bodyPr>
          <a:lstStyle/>
          <a:p>
            <a:r>
              <a:rPr lang="en-US" sz="1000" b="1" dirty="0">
                <a:latin typeface="Arial" panose="020B0604020202020204" pitchFamily="34" charset="0"/>
                <a:cs typeface="Arial" panose="020B0604020202020204" pitchFamily="34" charset="0"/>
              </a:rPr>
              <a:t>24 VDC Power</a:t>
            </a:r>
          </a:p>
        </p:txBody>
      </p:sp>
      <p:sp>
        <p:nvSpPr>
          <p:cNvPr id="72" name="TextBox 71">
            <a:extLst>
              <a:ext uri="{FF2B5EF4-FFF2-40B4-BE49-F238E27FC236}">
                <a16:creationId xmlns:a16="http://schemas.microsoft.com/office/drawing/2014/main" id="{7BC1ABAB-4902-4A31-90EB-AEE36F784B02}"/>
              </a:ext>
            </a:extLst>
          </p:cNvPr>
          <p:cNvSpPr txBox="1"/>
          <p:nvPr/>
        </p:nvSpPr>
        <p:spPr>
          <a:xfrm>
            <a:off x="780872" y="5036163"/>
            <a:ext cx="1782817" cy="246221"/>
          </a:xfrm>
          <a:prstGeom prst="rect">
            <a:avLst/>
          </a:prstGeom>
          <a:noFill/>
        </p:spPr>
        <p:txBody>
          <a:bodyPr wrap="square" rtlCol="0">
            <a:spAutoFit/>
          </a:bodyPr>
          <a:lstStyle/>
          <a:p>
            <a:r>
              <a:rPr lang="en-US" sz="1000" b="1" dirty="0">
                <a:latin typeface="Arial" panose="020B0604020202020204" pitchFamily="34" charset="0"/>
                <a:cs typeface="Arial" panose="020B0604020202020204" pitchFamily="34" charset="0"/>
              </a:rPr>
              <a:t>4-20 mA Command Signal</a:t>
            </a:r>
          </a:p>
        </p:txBody>
      </p:sp>
      <p:cxnSp>
        <p:nvCxnSpPr>
          <p:cNvPr id="74" name="Elbow Connector 203">
            <a:extLst>
              <a:ext uri="{FF2B5EF4-FFF2-40B4-BE49-F238E27FC236}">
                <a16:creationId xmlns:a16="http://schemas.microsoft.com/office/drawing/2014/main" id="{04185507-1FC5-402A-9C8C-FDAE422221D6}"/>
              </a:ext>
            </a:extLst>
          </p:cNvPr>
          <p:cNvCxnSpPr>
            <a:stCxn id="63" idx="3"/>
            <a:endCxn id="108" idx="1"/>
          </p:cNvCxnSpPr>
          <p:nvPr/>
        </p:nvCxnSpPr>
        <p:spPr>
          <a:xfrm>
            <a:off x="2404792" y="3967386"/>
            <a:ext cx="2824826" cy="1099468"/>
          </a:xfrm>
          <a:prstGeom prst="bentConnector3">
            <a:avLst>
              <a:gd name="adj1" fmla="val 45626"/>
            </a:avLst>
          </a:prstGeom>
          <a:ln w="19050">
            <a:solidFill>
              <a:schemeClr val="tx1"/>
            </a:solidFill>
            <a:prstDash val="lgDashDot"/>
          </a:ln>
        </p:spPr>
        <p:style>
          <a:lnRef idx="1">
            <a:schemeClr val="accent1"/>
          </a:lnRef>
          <a:fillRef idx="0">
            <a:schemeClr val="accent1"/>
          </a:fillRef>
          <a:effectRef idx="0">
            <a:schemeClr val="accent1"/>
          </a:effectRef>
          <a:fontRef idx="minor">
            <a:schemeClr val="tx1"/>
          </a:fontRef>
        </p:style>
      </p:cxnSp>
      <p:cxnSp>
        <p:nvCxnSpPr>
          <p:cNvPr id="75" name="Elbow Connector 203">
            <a:extLst>
              <a:ext uri="{FF2B5EF4-FFF2-40B4-BE49-F238E27FC236}">
                <a16:creationId xmlns:a16="http://schemas.microsoft.com/office/drawing/2014/main" id="{A96E2838-7D89-460D-8348-33C67DE06904}"/>
              </a:ext>
            </a:extLst>
          </p:cNvPr>
          <p:cNvCxnSpPr>
            <a:stCxn id="64" idx="3"/>
            <a:endCxn id="71" idx="3"/>
          </p:cNvCxnSpPr>
          <p:nvPr/>
        </p:nvCxnSpPr>
        <p:spPr>
          <a:xfrm flipH="1">
            <a:off x="1908540" y="4158060"/>
            <a:ext cx="496252" cy="1380835"/>
          </a:xfrm>
          <a:prstGeom prst="bentConnector3">
            <a:avLst>
              <a:gd name="adj1" fmla="val -120812"/>
            </a:avLst>
          </a:prstGeom>
          <a:ln w="19050">
            <a:solidFill>
              <a:schemeClr val="tx1"/>
            </a:solidFill>
            <a:prstDash val="lgDashDot"/>
          </a:ln>
        </p:spPr>
        <p:style>
          <a:lnRef idx="1">
            <a:schemeClr val="accent1"/>
          </a:lnRef>
          <a:fillRef idx="0">
            <a:schemeClr val="accent1"/>
          </a:fillRef>
          <a:effectRef idx="0">
            <a:schemeClr val="accent1"/>
          </a:effectRef>
          <a:fontRef idx="minor">
            <a:schemeClr val="tx1"/>
          </a:fontRef>
        </p:style>
      </p:cxnSp>
      <p:grpSp>
        <p:nvGrpSpPr>
          <p:cNvPr id="77" name="Group 76">
            <a:extLst>
              <a:ext uri="{FF2B5EF4-FFF2-40B4-BE49-F238E27FC236}">
                <a16:creationId xmlns:a16="http://schemas.microsoft.com/office/drawing/2014/main" id="{9E987E74-2320-4431-8270-3F40281E5561}"/>
              </a:ext>
            </a:extLst>
          </p:cNvPr>
          <p:cNvGrpSpPr/>
          <p:nvPr/>
        </p:nvGrpSpPr>
        <p:grpSpPr>
          <a:xfrm>
            <a:off x="2803948" y="671153"/>
            <a:ext cx="2447294" cy="421755"/>
            <a:chOff x="3972424" y="228984"/>
            <a:chExt cx="2535710" cy="436992"/>
          </a:xfrm>
        </p:grpSpPr>
        <p:grpSp>
          <p:nvGrpSpPr>
            <p:cNvPr id="78" name="Group 77">
              <a:extLst>
                <a:ext uri="{FF2B5EF4-FFF2-40B4-BE49-F238E27FC236}">
                  <a16:creationId xmlns:a16="http://schemas.microsoft.com/office/drawing/2014/main" id="{BCBFF8D9-FAD2-4D4B-A5F3-6A3BE5D6FE1D}"/>
                </a:ext>
              </a:extLst>
            </p:cNvPr>
            <p:cNvGrpSpPr/>
            <p:nvPr/>
          </p:nvGrpSpPr>
          <p:grpSpPr>
            <a:xfrm>
              <a:off x="5215131" y="247487"/>
              <a:ext cx="384048" cy="384048"/>
              <a:chOff x="-1253793" y="2635446"/>
              <a:chExt cx="1117092" cy="1117092"/>
            </a:xfrm>
          </p:grpSpPr>
          <p:sp>
            <p:nvSpPr>
              <p:cNvPr id="83" name="Oval 82">
                <a:extLst>
                  <a:ext uri="{FF2B5EF4-FFF2-40B4-BE49-F238E27FC236}">
                    <a16:creationId xmlns:a16="http://schemas.microsoft.com/office/drawing/2014/main" id="{C00A35ED-5B12-49B1-884F-08EAB5C055DD}"/>
                  </a:ext>
                </a:extLst>
              </p:cNvPr>
              <p:cNvSpPr/>
              <p:nvPr/>
            </p:nvSpPr>
            <p:spPr>
              <a:xfrm>
                <a:off x="-1253793" y="2635446"/>
                <a:ext cx="1117092" cy="1117092"/>
              </a:xfrm>
              <a:prstGeom prst="ellipse">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a:extLst>
                  <a:ext uri="{FF2B5EF4-FFF2-40B4-BE49-F238E27FC236}">
                    <a16:creationId xmlns:a16="http://schemas.microsoft.com/office/drawing/2014/main" id="{71A44DC9-4744-455D-B4C0-C7D25D4B7238}"/>
                  </a:ext>
                </a:extLst>
              </p:cNvPr>
              <p:cNvSpPr/>
              <p:nvPr/>
            </p:nvSpPr>
            <p:spPr>
              <a:xfrm>
                <a:off x="-1165842" y="2723397"/>
                <a:ext cx="941191" cy="941191"/>
              </a:xfrm>
              <a:prstGeom prst="ellipse">
                <a:avLst/>
              </a:prstGeom>
              <a:solidFill>
                <a:srgbClr val="C00000"/>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9" name="Group 78">
              <a:extLst>
                <a:ext uri="{FF2B5EF4-FFF2-40B4-BE49-F238E27FC236}">
                  <a16:creationId xmlns:a16="http://schemas.microsoft.com/office/drawing/2014/main" id="{251879A2-199E-4C34-A3B8-F4AD0D60ACF2}"/>
                </a:ext>
              </a:extLst>
            </p:cNvPr>
            <p:cNvGrpSpPr/>
            <p:nvPr/>
          </p:nvGrpSpPr>
          <p:grpSpPr>
            <a:xfrm>
              <a:off x="3972424" y="228984"/>
              <a:ext cx="2535710" cy="436992"/>
              <a:chOff x="3972424" y="228984"/>
              <a:chExt cx="2535710" cy="436992"/>
            </a:xfrm>
          </p:grpSpPr>
          <p:sp>
            <p:nvSpPr>
              <p:cNvPr id="80" name="TextBox 79">
                <a:extLst>
                  <a:ext uri="{FF2B5EF4-FFF2-40B4-BE49-F238E27FC236}">
                    <a16:creationId xmlns:a16="http://schemas.microsoft.com/office/drawing/2014/main" id="{DE270AD1-475B-4F9F-B671-0094BC92D273}"/>
                  </a:ext>
                </a:extLst>
              </p:cNvPr>
              <p:cNvSpPr txBox="1"/>
              <p:nvPr/>
            </p:nvSpPr>
            <p:spPr>
              <a:xfrm>
                <a:off x="3972424" y="228984"/>
                <a:ext cx="1326474" cy="369332"/>
              </a:xfrm>
              <a:prstGeom prst="rect">
                <a:avLst/>
              </a:prstGeom>
              <a:noFill/>
            </p:spPr>
            <p:txBody>
              <a:bodyPr wrap="square" rtlCol="0">
                <a:spAutoFit/>
              </a:bodyPr>
              <a:lstStyle/>
              <a:p>
                <a:pPr algn="r"/>
                <a:r>
                  <a:rPr lang="en-US" dirty="0">
                    <a:latin typeface="Segoe UI" panose="020B0502040204020203" pitchFamily="34" charset="0"/>
                    <a:cs typeface="Segoe UI" panose="020B0502040204020203" pitchFamily="34" charset="0"/>
                  </a:rPr>
                  <a:t>RED</a:t>
                </a:r>
              </a:p>
            </p:txBody>
          </p:sp>
          <p:sp>
            <p:nvSpPr>
              <p:cNvPr id="81" name="TextBox 80">
                <a:extLst>
                  <a:ext uri="{FF2B5EF4-FFF2-40B4-BE49-F238E27FC236}">
                    <a16:creationId xmlns:a16="http://schemas.microsoft.com/office/drawing/2014/main" id="{9E5B1AFE-BFBB-4A1B-9B23-EE395DC4C2E3}"/>
                  </a:ext>
                </a:extLst>
              </p:cNvPr>
              <p:cNvSpPr txBox="1"/>
              <p:nvPr/>
            </p:nvSpPr>
            <p:spPr>
              <a:xfrm>
                <a:off x="5515411" y="228984"/>
                <a:ext cx="955907" cy="369332"/>
              </a:xfrm>
              <a:prstGeom prst="rect">
                <a:avLst/>
              </a:prstGeom>
              <a:noFill/>
            </p:spPr>
            <p:txBody>
              <a:bodyPr wrap="square" rtlCol="0">
                <a:spAutoFit/>
              </a:bodyPr>
              <a:lstStyle/>
              <a:p>
                <a:r>
                  <a:rPr lang="en-US" dirty="0">
                    <a:latin typeface="Segoe UI" panose="020B0502040204020203" pitchFamily="34" charset="0"/>
                    <a:cs typeface="Segoe UI" panose="020B0502040204020203" pitchFamily="34" charset="0"/>
                  </a:rPr>
                  <a:t>CIRCLE</a:t>
                </a:r>
              </a:p>
            </p:txBody>
          </p:sp>
          <p:sp>
            <p:nvSpPr>
              <p:cNvPr id="82" name="TextBox 81">
                <a:extLst>
                  <a:ext uri="{FF2B5EF4-FFF2-40B4-BE49-F238E27FC236}">
                    <a16:creationId xmlns:a16="http://schemas.microsoft.com/office/drawing/2014/main" id="{6E3191DA-21DC-4806-B9C9-BE8E6D404D7F}"/>
                  </a:ext>
                </a:extLst>
              </p:cNvPr>
              <p:cNvSpPr txBox="1"/>
              <p:nvPr/>
            </p:nvSpPr>
            <p:spPr>
              <a:xfrm>
                <a:off x="5534483" y="481310"/>
                <a:ext cx="973651" cy="184666"/>
              </a:xfrm>
              <a:prstGeom prst="rect">
                <a:avLst/>
              </a:prstGeom>
              <a:noFill/>
            </p:spPr>
            <p:txBody>
              <a:bodyPr wrap="square" rtlCol="0">
                <a:spAutoFit/>
              </a:bodyPr>
              <a:lstStyle/>
              <a:p>
                <a:r>
                  <a:rPr lang="en-US" sz="600" dirty="0">
                    <a:latin typeface="Arial" panose="020B0604020202020204" pitchFamily="34" charset="0"/>
                    <a:cs typeface="Arial" panose="020B0604020202020204" pitchFamily="34" charset="0"/>
                  </a:rPr>
                  <a:t>VALVE CONTROLER</a:t>
                </a:r>
              </a:p>
            </p:txBody>
          </p:sp>
        </p:grpSp>
      </p:grpSp>
      <p:sp>
        <p:nvSpPr>
          <p:cNvPr id="85" name="TextBox 84">
            <a:extLst>
              <a:ext uri="{FF2B5EF4-FFF2-40B4-BE49-F238E27FC236}">
                <a16:creationId xmlns:a16="http://schemas.microsoft.com/office/drawing/2014/main" id="{8B05F515-E2E7-4BB0-9F13-FC53ACD99D66}"/>
              </a:ext>
            </a:extLst>
          </p:cNvPr>
          <p:cNvSpPr txBox="1"/>
          <p:nvPr/>
        </p:nvSpPr>
        <p:spPr>
          <a:xfrm>
            <a:off x="1741640" y="2439135"/>
            <a:ext cx="1747849" cy="534681"/>
          </a:xfrm>
          <a:prstGeom prst="rect">
            <a:avLst/>
          </a:prstGeom>
          <a:noFill/>
        </p:spPr>
        <p:txBody>
          <a:bodyPr wrap="square" rtlCol="0">
            <a:spAutoFit/>
          </a:bodyPr>
          <a:lstStyle/>
          <a:p>
            <a:pPr algn="ctr"/>
            <a:r>
              <a:rPr lang="en-US" sz="1000" b="1" dirty="0">
                <a:latin typeface="Arial" panose="020B0604020202020204" pitchFamily="34" charset="0"/>
                <a:cs typeface="Arial" panose="020B0604020202020204" pitchFamily="34" charset="0"/>
              </a:rPr>
              <a:t>RED CIRCLE</a:t>
            </a:r>
          </a:p>
          <a:p>
            <a:pPr algn="ctr"/>
            <a:r>
              <a:rPr lang="en-US" sz="1000" b="1" dirty="0">
                <a:latin typeface="Arial" panose="020B0604020202020204" pitchFamily="34" charset="0"/>
                <a:cs typeface="Arial" panose="020B0604020202020204" pitchFamily="34" charset="0"/>
              </a:rPr>
              <a:t>VALVE CONTROLLER</a:t>
            </a:r>
          </a:p>
          <a:p>
            <a:pPr algn="ctr"/>
            <a:r>
              <a:rPr lang="en-US" sz="1000" b="1" dirty="0">
                <a:solidFill>
                  <a:srgbClr val="C00000"/>
                </a:solidFill>
                <a:latin typeface="Arial" panose="020B0604020202020204" pitchFamily="34" charset="0"/>
                <a:cs typeface="Arial" panose="020B0604020202020204" pitchFamily="34" charset="0"/>
              </a:rPr>
              <a:t>Class 1, </a:t>
            </a:r>
            <a:r>
              <a:rPr lang="en-US" sz="1000" b="1" dirty="0" err="1">
                <a:solidFill>
                  <a:srgbClr val="C00000"/>
                </a:solidFill>
                <a:latin typeface="Arial" panose="020B0604020202020204" pitchFamily="34" charset="0"/>
                <a:cs typeface="Arial" panose="020B0604020202020204" pitchFamily="34" charset="0"/>
              </a:rPr>
              <a:t>Div</a:t>
            </a:r>
            <a:r>
              <a:rPr lang="en-US" sz="1000" b="1" dirty="0">
                <a:solidFill>
                  <a:srgbClr val="C00000"/>
                </a:solidFill>
                <a:latin typeface="Arial" panose="020B0604020202020204" pitchFamily="34" charset="0"/>
                <a:cs typeface="Arial" panose="020B0604020202020204" pitchFamily="34" charset="0"/>
              </a:rPr>
              <a:t> 1</a:t>
            </a:r>
          </a:p>
        </p:txBody>
      </p:sp>
      <p:pic>
        <p:nvPicPr>
          <p:cNvPr id="86" name="Picture 85">
            <a:extLst>
              <a:ext uri="{FF2B5EF4-FFF2-40B4-BE49-F238E27FC236}">
                <a16:creationId xmlns:a16="http://schemas.microsoft.com/office/drawing/2014/main" id="{21A6325E-8FA0-4E75-A632-7427CBCAF883}"/>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9615" b="92231" l="31811" r="68244"/>
                    </a14:imgEffect>
                  </a14:imgLayer>
                </a14:imgProps>
              </a:ext>
              <a:ext uri="{28A0092B-C50C-407E-A947-70E740481C1C}">
                <a14:useLocalDpi xmlns:a14="http://schemas.microsoft.com/office/drawing/2010/main" val="0"/>
              </a:ext>
            </a:extLst>
          </a:blip>
          <a:srcRect l="30978" t="6721" r="28929" b="5401"/>
          <a:stretch/>
        </p:blipFill>
        <p:spPr>
          <a:xfrm>
            <a:off x="608200" y="1438354"/>
            <a:ext cx="2168926" cy="3360635"/>
          </a:xfrm>
          <a:prstGeom prst="rect">
            <a:avLst/>
          </a:prstGeom>
        </p:spPr>
      </p:pic>
      <p:grpSp>
        <p:nvGrpSpPr>
          <p:cNvPr id="87" name="Group 86">
            <a:extLst>
              <a:ext uri="{FF2B5EF4-FFF2-40B4-BE49-F238E27FC236}">
                <a16:creationId xmlns:a16="http://schemas.microsoft.com/office/drawing/2014/main" id="{9EA89FB1-58F8-4E73-8F46-B8F2AECBBC2A}"/>
              </a:ext>
            </a:extLst>
          </p:cNvPr>
          <p:cNvGrpSpPr/>
          <p:nvPr/>
        </p:nvGrpSpPr>
        <p:grpSpPr>
          <a:xfrm>
            <a:off x="7217954" y="3910759"/>
            <a:ext cx="270217" cy="1148433"/>
            <a:chOff x="8251679" y="2568936"/>
            <a:chExt cx="394965" cy="1966479"/>
          </a:xfrm>
        </p:grpSpPr>
        <p:grpSp>
          <p:nvGrpSpPr>
            <p:cNvPr id="88" name="Group 87">
              <a:extLst>
                <a:ext uri="{FF2B5EF4-FFF2-40B4-BE49-F238E27FC236}">
                  <a16:creationId xmlns:a16="http://schemas.microsoft.com/office/drawing/2014/main" id="{36A9CD9A-8A89-4893-8607-7FC844BD4937}"/>
                </a:ext>
              </a:extLst>
            </p:cNvPr>
            <p:cNvGrpSpPr/>
            <p:nvPr/>
          </p:nvGrpSpPr>
          <p:grpSpPr>
            <a:xfrm>
              <a:off x="8251679" y="2568936"/>
              <a:ext cx="394965" cy="1365449"/>
              <a:chOff x="8434860" y="2308441"/>
              <a:chExt cx="396526" cy="1370845"/>
            </a:xfrm>
          </p:grpSpPr>
          <p:grpSp>
            <p:nvGrpSpPr>
              <p:cNvPr id="90" name="Group 89">
                <a:extLst>
                  <a:ext uri="{FF2B5EF4-FFF2-40B4-BE49-F238E27FC236}">
                    <a16:creationId xmlns:a16="http://schemas.microsoft.com/office/drawing/2014/main" id="{8D98F70E-06DA-47EE-931C-94B95631F0E8}"/>
                  </a:ext>
                </a:extLst>
              </p:cNvPr>
              <p:cNvGrpSpPr/>
              <p:nvPr/>
            </p:nvGrpSpPr>
            <p:grpSpPr>
              <a:xfrm>
                <a:off x="8474723" y="2308441"/>
                <a:ext cx="316800" cy="1210074"/>
                <a:chOff x="301904" y="1195992"/>
                <a:chExt cx="516729" cy="1973738"/>
              </a:xfrm>
            </p:grpSpPr>
            <p:sp>
              <p:nvSpPr>
                <p:cNvPr id="102" name="Rectangle 101">
                  <a:extLst>
                    <a:ext uri="{FF2B5EF4-FFF2-40B4-BE49-F238E27FC236}">
                      <a16:creationId xmlns:a16="http://schemas.microsoft.com/office/drawing/2014/main" id="{876C65CD-DE0C-4A57-83F1-9D98A307C154}"/>
                    </a:ext>
                  </a:extLst>
                </p:cNvPr>
                <p:cNvSpPr/>
                <p:nvPr/>
              </p:nvSpPr>
              <p:spPr>
                <a:xfrm>
                  <a:off x="301904" y="1409729"/>
                  <a:ext cx="516729" cy="516729"/>
                </a:xfrm>
                <a:prstGeom prst="rect">
                  <a:avLst/>
                </a:prstGeom>
                <a:solidFill>
                  <a:schemeClr val="tx1">
                    <a:lumMod val="50000"/>
                    <a:lumOff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102">
                  <a:extLst>
                    <a:ext uri="{FF2B5EF4-FFF2-40B4-BE49-F238E27FC236}">
                      <a16:creationId xmlns:a16="http://schemas.microsoft.com/office/drawing/2014/main" id="{06ED1E6F-E82F-43EC-9204-202C57BF7E35}"/>
                    </a:ext>
                  </a:extLst>
                </p:cNvPr>
                <p:cNvSpPr/>
                <p:nvPr/>
              </p:nvSpPr>
              <p:spPr>
                <a:xfrm>
                  <a:off x="527161" y="1928316"/>
                  <a:ext cx="66214" cy="1241414"/>
                </a:xfrm>
                <a:prstGeom prst="rect">
                  <a:avLst/>
                </a:prstGeom>
                <a:gradFill flip="none" rotWithShape="1">
                  <a:gsLst>
                    <a:gs pos="1000">
                      <a:schemeClr val="bg1">
                        <a:lumMod val="85000"/>
                      </a:schemeClr>
                    </a:gs>
                    <a:gs pos="96000">
                      <a:schemeClr val="bg1">
                        <a:lumMod val="75000"/>
                      </a:schemeClr>
                    </a:gs>
                  </a:gsLst>
                  <a:lin ang="0" scaled="0"/>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103">
                  <a:extLst>
                    <a:ext uri="{FF2B5EF4-FFF2-40B4-BE49-F238E27FC236}">
                      <a16:creationId xmlns:a16="http://schemas.microsoft.com/office/drawing/2014/main" id="{3ACC3FB9-97AC-4B91-BA6D-EB03A438B2E2}"/>
                    </a:ext>
                  </a:extLst>
                </p:cNvPr>
                <p:cNvSpPr/>
                <p:nvPr/>
              </p:nvSpPr>
              <p:spPr>
                <a:xfrm>
                  <a:off x="301904" y="1298382"/>
                  <a:ext cx="516729" cy="105846"/>
                </a:xfrm>
                <a:prstGeom prst="rect">
                  <a:avLst/>
                </a:prstGeom>
                <a:gradFill flip="none" rotWithShape="1">
                  <a:gsLst>
                    <a:gs pos="1000">
                      <a:schemeClr val="bg1">
                        <a:lumMod val="85000"/>
                      </a:schemeClr>
                    </a:gs>
                    <a:gs pos="96000">
                      <a:schemeClr val="bg1">
                        <a:lumMod val="75000"/>
                      </a:schemeClr>
                    </a:gs>
                  </a:gsLst>
                  <a:lin ang="0" scaled="0"/>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a:extLst>
                    <a:ext uri="{FF2B5EF4-FFF2-40B4-BE49-F238E27FC236}">
                      <a16:creationId xmlns:a16="http://schemas.microsoft.com/office/drawing/2014/main" id="{6124FEE5-676B-4CE9-96C9-C6BC31DC7CE0}"/>
                    </a:ext>
                  </a:extLst>
                </p:cNvPr>
                <p:cNvSpPr/>
                <p:nvPr/>
              </p:nvSpPr>
              <p:spPr>
                <a:xfrm>
                  <a:off x="468828" y="1195992"/>
                  <a:ext cx="182880" cy="105846"/>
                </a:xfrm>
                <a:prstGeom prst="rect">
                  <a:avLst/>
                </a:prstGeom>
                <a:gradFill flip="none" rotWithShape="1">
                  <a:gsLst>
                    <a:gs pos="1000">
                      <a:schemeClr val="bg1">
                        <a:lumMod val="85000"/>
                      </a:schemeClr>
                    </a:gs>
                    <a:gs pos="96000">
                      <a:schemeClr val="bg1">
                        <a:lumMod val="75000"/>
                      </a:schemeClr>
                    </a:gs>
                  </a:gsLst>
                  <a:lin ang="0" scaled="0"/>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a:extLst>
                    <a:ext uri="{FF2B5EF4-FFF2-40B4-BE49-F238E27FC236}">
                      <a16:creationId xmlns:a16="http://schemas.microsoft.com/office/drawing/2014/main" id="{F2C2E98C-2D97-4BE7-8F66-1074B017BE9D}"/>
                    </a:ext>
                  </a:extLst>
                </p:cNvPr>
                <p:cNvSpPr/>
                <p:nvPr/>
              </p:nvSpPr>
              <p:spPr>
                <a:xfrm>
                  <a:off x="638311" y="1547580"/>
                  <a:ext cx="161645" cy="149657"/>
                </a:xfrm>
                <a:prstGeom prst="rect">
                  <a:avLst/>
                </a:prstGeom>
                <a:solidFill>
                  <a:schemeClr val="bg1">
                    <a:lumMod val="6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1" name="Group 90">
                <a:extLst>
                  <a:ext uri="{FF2B5EF4-FFF2-40B4-BE49-F238E27FC236}">
                    <a16:creationId xmlns:a16="http://schemas.microsoft.com/office/drawing/2014/main" id="{9D56AD2D-141D-4E26-91F8-56242E28D730}"/>
                  </a:ext>
                </a:extLst>
              </p:cNvPr>
              <p:cNvGrpSpPr/>
              <p:nvPr/>
            </p:nvGrpSpPr>
            <p:grpSpPr>
              <a:xfrm>
                <a:off x="8434860" y="2750063"/>
                <a:ext cx="396526" cy="929223"/>
                <a:chOff x="8397512" y="2750063"/>
                <a:chExt cx="433874" cy="929223"/>
              </a:xfrm>
            </p:grpSpPr>
            <p:sp>
              <p:nvSpPr>
                <p:cNvPr id="92" name="Rectangle 91">
                  <a:extLst>
                    <a:ext uri="{FF2B5EF4-FFF2-40B4-BE49-F238E27FC236}">
                      <a16:creationId xmlns:a16="http://schemas.microsoft.com/office/drawing/2014/main" id="{FA709DCC-741C-4FDC-9441-BE73F99782AD}"/>
                    </a:ext>
                  </a:extLst>
                </p:cNvPr>
                <p:cNvSpPr/>
                <p:nvPr/>
              </p:nvSpPr>
              <p:spPr>
                <a:xfrm>
                  <a:off x="8397512" y="2789390"/>
                  <a:ext cx="433874" cy="889896"/>
                </a:xfrm>
                <a:prstGeom prst="rect">
                  <a:avLst/>
                </a:prstGeom>
                <a:gradFill>
                  <a:gsLst>
                    <a:gs pos="75000">
                      <a:schemeClr val="bg1">
                        <a:lumMod val="65000"/>
                      </a:schemeClr>
                    </a:gs>
                    <a:gs pos="21000">
                      <a:schemeClr val="bg1">
                        <a:lumMod val="65000"/>
                      </a:schemeClr>
                    </a:gs>
                    <a:gs pos="1000">
                      <a:schemeClr val="bg1">
                        <a:lumMod val="85000"/>
                      </a:schemeClr>
                    </a:gs>
                    <a:gs pos="96000">
                      <a:schemeClr val="bg1">
                        <a:lumMod val="75000"/>
                      </a:schemeClr>
                    </a:gs>
                  </a:gsLst>
                  <a:lin ang="0" scaled="0"/>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92">
                  <a:extLst>
                    <a:ext uri="{FF2B5EF4-FFF2-40B4-BE49-F238E27FC236}">
                      <a16:creationId xmlns:a16="http://schemas.microsoft.com/office/drawing/2014/main" id="{6E948B0B-9050-4B9E-8139-A3CC8A7942A4}"/>
                    </a:ext>
                  </a:extLst>
                </p:cNvPr>
                <p:cNvSpPr/>
                <p:nvPr/>
              </p:nvSpPr>
              <p:spPr>
                <a:xfrm>
                  <a:off x="8397512" y="2750063"/>
                  <a:ext cx="433874" cy="45719"/>
                </a:xfrm>
                <a:prstGeom prst="rect">
                  <a:avLst/>
                </a:prstGeom>
                <a:gradFill>
                  <a:gsLst>
                    <a:gs pos="75000">
                      <a:schemeClr val="bg1">
                        <a:lumMod val="65000"/>
                      </a:schemeClr>
                    </a:gs>
                    <a:gs pos="21000">
                      <a:schemeClr val="bg1">
                        <a:lumMod val="65000"/>
                      </a:schemeClr>
                    </a:gs>
                    <a:gs pos="1000">
                      <a:schemeClr val="bg1">
                        <a:lumMod val="85000"/>
                      </a:schemeClr>
                    </a:gs>
                    <a:gs pos="96000">
                      <a:schemeClr val="bg1">
                        <a:lumMod val="75000"/>
                      </a:schemeClr>
                    </a:gs>
                  </a:gsLst>
                  <a:lin ang="0" scaled="0"/>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a:extLst>
                    <a:ext uri="{FF2B5EF4-FFF2-40B4-BE49-F238E27FC236}">
                      <a16:creationId xmlns:a16="http://schemas.microsoft.com/office/drawing/2014/main" id="{E4C685D2-5323-4533-A8E7-ABA885A0DD77}"/>
                    </a:ext>
                  </a:extLst>
                </p:cNvPr>
                <p:cNvSpPr/>
                <p:nvPr/>
              </p:nvSpPr>
              <p:spPr>
                <a:xfrm>
                  <a:off x="8481234" y="2895733"/>
                  <a:ext cx="266431" cy="660039"/>
                </a:xfrm>
                <a:prstGeom prst="rect">
                  <a:avLst/>
                </a:prstGeom>
                <a:solidFill>
                  <a:schemeClr val="accent5">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5" name="Group 94">
                  <a:extLst>
                    <a:ext uri="{FF2B5EF4-FFF2-40B4-BE49-F238E27FC236}">
                      <a16:creationId xmlns:a16="http://schemas.microsoft.com/office/drawing/2014/main" id="{2960212A-5C7A-43C4-BB29-0DA4864D92AA}"/>
                    </a:ext>
                  </a:extLst>
                </p:cNvPr>
                <p:cNvGrpSpPr/>
                <p:nvPr/>
              </p:nvGrpSpPr>
              <p:grpSpPr>
                <a:xfrm>
                  <a:off x="8537549" y="2964493"/>
                  <a:ext cx="153801" cy="474980"/>
                  <a:chOff x="150348" y="306613"/>
                  <a:chExt cx="142865" cy="737399"/>
                </a:xfrm>
              </p:grpSpPr>
              <p:cxnSp>
                <p:nvCxnSpPr>
                  <p:cNvPr id="96" name="Straight Connector 95">
                    <a:extLst>
                      <a:ext uri="{FF2B5EF4-FFF2-40B4-BE49-F238E27FC236}">
                        <a16:creationId xmlns:a16="http://schemas.microsoft.com/office/drawing/2014/main" id="{DADD06EA-A04D-43A9-9AA9-4B3BC668182F}"/>
                      </a:ext>
                    </a:extLst>
                  </p:cNvPr>
                  <p:cNvCxnSpPr/>
                  <p:nvPr/>
                </p:nvCxnSpPr>
                <p:spPr>
                  <a:xfrm>
                    <a:off x="150348" y="306613"/>
                    <a:ext cx="14286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A13F02D3-1B2C-49AC-BC6A-68E2466DFA27}"/>
                      </a:ext>
                    </a:extLst>
                  </p:cNvPr>
                  <p:cNvCxnSpPr/>
                  <p:nvPr/>
                </p:nvCxnSpPr>
                <p:spPr>
                  <a:xfrm>
                    <a:off x="150348" y="466606"/>
                    <a:ext cx="14286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7B9CC326-E9F4-47D6-B74F-A4871C9FDA3E}"/>
                      </a:ext>
                    </a:extLst>
                  </p:cNvPr>
                  <p:cNvCxnSpPr/>
                  <p:nvPr/>
                </p:nvCxnSpPr>
                <p:spPr>
                  <a:xfrm>
                    <a:off x="150348" y="611516"/>
                    <a:ext cx="14286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2723B820-CADB-4385-B333-321E541B7BC7}"/>
                      </a:ext>
                    </a:extLst>
                  </p:cNvPr>
                  <p:cNvCxnSpPr/>
                  <p:nvPr/>
                </p:nvCxnSpPr>
                <p:spPr>
                  <a:xfrm>
                    <a:off x="150348" y="739109"/>
                    <a:ext cx="14286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97265671-E2D0-49E5-B0F6-D1D3E7AB4B1C}"/>
                      </a:ext>
                    </a:extLst>
                  </p:cNvPr>
                  <p:cNvCxnSpPr/>
                  <p:nvPr/>
                </p:nvCxnSpPr>
                <p:spPr>
                  <a:xfrm>
                    <a:off x="150348" y="899102"/>
                    <a:ext cx="14286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21ACAD02-97E7-4302-8CED-6E20E4C0D72A}"/>
                      </a:ext>
                    </a:extLst>
                  </p:cNvPr>
                  <p:cNvCxnSpPr/>
                  <p:nvPr/>
                </p:nvCxnSpPr>
                <p:spPr>
                  <a:xfrm>
                    <a:off x="150348" y="1044012"/>
                    <a:ext cx="14286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grpSp>
        <p:sp>
          <p:nvSpPr>
            <p:cNvPr id="89" name="Rectangle 88">
              <a:extLst>
                <a:ext uri="{FF2B5EF4-FFF2-40B4-BE49-F238E27FC236}">
                  <a16:creationId xmlns:a16="http://schemas.microsoft.com/office/drawing/2014/main" id="{9C972B85-42F7-4DA1-A284-352FB0553F83}"/>
                </a:ext>
              </a:extLst>
            </p:cNvPr>
            <p:cNvSpPr/>
            <p:nvPr/>
          </p:nvSpPr>
          <p:spPr>
            <a:xfrm>
              <a:off x="8287388" y="3929245"/>
              <a:ext cx="323547" cy="606170"/>
            </a:xfrm>
            <a:prstGeom prst="rect">
              <a:avLst/>
            </a:prstGeom>
            <a:gradFill>
              <a:gsLst>
                <a:gs pos="75000">
                  <a:schemeClr val="bg1">
                    <a:lumMod val="65000"/>
                  </a:schemeClr>
                </a:gs>
                <a:gs pos="21000">
                  <a:schemeClr val="bg1">
                    <a:lumMod val="65000"/>
                  </a:schemeClr>
                </a:gs>
                <a:gs pos="1000">
                  <a:schemeClr val="bg1">
                    <a:lumMod val="85000"/>
                  </a:schemeClr>
                </a:gs>
                <a:gs pos="96000">
                  <a:schemeClr val="bg1">
                    <a:lumMod val="75000"/>
                  </a:schemeClr>
                </a:gs>
              </a:gsLst>
              <a:lin ang="0" scaled="0"/>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7" name="Rectangle 106">
            <a:extLst>
              <a:ext uri="{FF2B5EF4-FFF2-40B4-BE49-F238E27FC236}">
                <a16:creationId xmlns:a16="http://schemas.microsoft.com/office/drawing/2014/main" id="{32480F28-9287-43E2-B5D4-F599F146946F}"/>
              </a:ext>
            </a:extLst>
          </p:cNvPr>
          <p:cNvSpPr/>
          <p:nvPr/>
        </p:nvSpPr>
        <p:spPr>
          <a:xfrm>
            <a:off x="4977890" y="4940878"/>
            <a:ext cx="251952" cy="2519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a:extLst>
              <a:ext uri="{FF2B5EF4-FFF2-40B4-BE49-F238E27FC236}">
                <a16:creationId xmlns:a16="http://schemas.microsoft.com/office/drawing/2014/main" id="{C1BDF279-5E3D-4429-9EE2-B1A6F430BE8A}"/>
              </a:ext>
            </a:extLst>
          </p:cNvPr>
          <p:cNvSpPr/>
          <p:nvPr/>
        </p:nvSpPr>
        <p:spPr>
          <a:xfrm>
            <a:off x="5229618" y="4940878"/>
            <a:ext cx="251952" cy="2519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9" name="Elbow Connector 203">
            <a:extLst>
              <a:ext uri="{FF2B5EF4-FFF2-40B4-BE49-F238E27FC236}">
                <a16:creationId xmlns:a16="http://schemas.microsoft.com/office/drawing/2014/main" id="{D6528B7C-244C-4EB8-8DFD-98037A3526DD}"/>
              </a:ext>
            </a:extLst>
          </p:cNvPr>
          <p:cNvCxnSpPr>
            <a:stCxn id="107" idx="3"/>
            <a:endCxn id="102" idx="1"/>
          </p:cNvCxnSpPr>
          <p:nvPr/>
        </p:nvCxnSpPr>
        <p:spPr>
          <a:xfrm flipV="1">
            <a:off x="5229843" y="4079127"/>
            <a:ext cx="2015276" cy="987727"/>
          </a:xfrm>
          <a:prstGeom prst="bentConnector3">
            <a:avLst>
              <a:gd name="adj1" fmla="val 50000"/>
            </a:avLst>
          </a:prstGeom>
          <a:ln w="19050">
            <a:solidFill>
              <a:schemeClr val="tx1"/>
            </a:solidFill>
            <a:prstDash val="lgDashDot"/>
          </a:ln>
        </p:spPr>
        <p:style>
          <a:lnRef idx="1">
            <a:schemeClr val="accent1"/>
          </a:lnRef>
          <a:fillRef idx="0">
            <a:schemeClr val="accent1"/>
          </a:fillRef>
          <a:effectRef idx="0">
            <a:schemeClr val="accent1"/>
          </a:effectRef>
          <a:fontRef idx="minor">
            <a:schemeClr val="tx1"/>
          </a:fontRef>
        </p:style>
      </p:cxnSp>
      <p:pic>
        <p:nvPicPr>
          <p:cNvPr id="110" name="Picture 2" descr="Image result for balluff logo">
            <a:extLst>
              <a:ext uri="{FF2B5EF4-FFF2-40B4-BE49-F238E27FC236}">
                <a16:creationId xmlns:a16="http://schemas.microsoft.com/office/drawing/2014/main" id="{1698505A-1379-4FD1-90CD-E6503157AC3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040159" y="3167097"/>
            <a:ext cx="684835" cy="148619"/>
          </a:xfrm>
          <a:prstGeom prst="rect">
            <a:avLst/>
          </a:prstGeom>
          <a:noFill/>
          <a:extLst>
            <a:ext uri="{909E8E84-426E-40DD-AFC4-6F175D3DCCD1}">
              <a14:hiddenFill xmlns:a14="http://schemas.microsoft.com/office/drawing/2010/main">
                <a:solidFill>
                  <a:srgbClr val="FFFFFF"/>
                </a:solidFill>
              </a14:hiddenFill>
            </a:ext>
          </a:extLst>
        </p:spPr>
      </p:pic>
      <p:grpSp>
        <p:nvGrpSpPr>
          <p:cNvPr id="111" name="Group 110">
            <a:extLst>
              <a:ext uri="{FF2B5EF4-FFF2-40B4-BE49-F238E27FC236}">
                <a16:creationId xmlns:a16="http://schemas.microsoft.com/office/drawing/2014/main" id="{0A4E25BB-2AB3-4AC3-927D-26E04777327B}"/>
              </a:ext>
            </a:extLst>
          </p:cNvPr>
          <p:cNvGrpSpPr/>
          <p:nvPr/>
        </p:nvGrpSpPr>
        <p:grpSpPr>
          <a:xfrm>
            <a:off x="5544197" y="1191904"/>
            <a:ext cx="231083" cy="414490"/>
            <a:chOff x="5949392" y="940303"/>
            <a:chExt cx="231083" cy="414490"/>
          </a:xfrm>
        </p:grpSpPr>
        <p:grpSp>
          <p:nvGrpSpPr>
            <p:cNvPr id="112" name="Group 111">
              <a:extLst>
                <a:ext uri="{FF2B5EF4-FFF2-40B4-BE49-F238E27FC236}">
                  <a16:creationId xmlns:a16="http://schemas.microsoft.com/office/drawing/2014/main" id="{0111EB05-7142-4B76-B767-CB91126299E7}"/>
                </a:ext>
              </a:extLst>
            </p:cNvPr>
            <p:cNvGrpSpPr/>
            <p:nvPr/>
          </p:nvGrpSpPr>
          <p:grpSpPr>
            <a:xfrm>
              <a:off x="5949392" y="940303"/>
              <a:ext cx="231083" cy="231083"/>
              <a:chOff x="914519" y="2673285"/>
              <a:chExt cx="1371600" cy="1371600"/>
            </a:xfrm>
          </p:grpSpPr>
          <p:sp>
            <p:nvSpPr>
              <p:cNvPr id="114" name="Oval 113">
                <a:extLst>
                  <a:ext uri="{FF2B5EF4-FFF2-40B4-BE49-F238E27FC236}">
                    <a16:creationId xmlns:a16="http://schemas.microsoft.com/office/drawing/2014/main" id="{7878371D-5DE5-476C-BF97-6D724522B45C}"/>
                  </a:ext>
                </a:extLst>
              </p:cNvPr>
              <p:cNvSpPr/>
              <p:nvPr/>
            </p:nvSpPr>
            <p:spPr>
              <a:xfrm>
                <a:off x="914519" y="2673285"/>
                <a:ext cx="1371600" cy="13716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cxnSp>
            <p:nvCxnSpPr>
              <p:cNvPr id="115" name="Straight Connector 114">
                <a:extLst>
                  <a:ext uri="{FF2B5EF4-FFF2-40B4-BE49-F238E27FC236}">
                    <a16:creationId xmlns:a16="http://schemas.microsoft.com/office/drawing/2014/main" id="{0CC1033C-2A6A-4A70-9CF3-B95CAC571B09}"/>
                  </a:ext>
                </a:extLst>
              </p:cNvPr>
              <p:cNvCxnSpPr/>
              <p:nvPr/>
            </p:nvCxnSpPr>
            <p:spPr>
              <a:xfrm flipH="1">
                <a:off x="1324311" y="3054495"/>
                <a:ext cx="552017" cy="60918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13" name="Straight Connector 112">
              <a:extLst>
                <a:ext uri="{FF2B5EF4-FFF2-40B4-BE49-F238E27FC236}">
                  <a16:creationId xmlns:a16="http://schemas.microsoft.com/office/drawing/2014/main" id="{08365512-5C05-47AE-B121-7AF23A60EC31}"/>
                </a:ext>
              </a:extLst>
            </p:cNvPr>
            <p:cNvCxnSpPr/>
            <p:nvPr/>
          </p:nvCxnSpPr>
          <p:spPr>
            <a:xfrm rot="5400000">
              <a:off x="5982371" y="1263353"/>
              <a:ext cx="182880" cy="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grpSp>
      <p:grpSp>
        <p:nvGrpSpPr>
          <p:cNvPr id="116" name="Group 115">
            <a:extLst>
              <a:ext uri="{FF2B5EF4-FFF2-40B4-BE49-F238E27FC236}">
                <a16:creationId xmlns:a16="http://schemas.microsoft.com/office/drawing/2014/main" id="{5C8FF0DA-46C4-446B-8B82-25AF65134C12}"/>
              </a:ext>
            </a:extLst>
          </p:cNvPr>
          <p:cNvGrpSpPr/>
          <p:nvPr/>
        </p:nvGrpSpPr>
        <p:grpSpPr>
          <a:xfrm>
            <a:off x="3754044" y="1147592"/>
            <a:ext cx="231083" cy="414490"/>
            <a:chOff x="5949392" y="940303"/>
            <a:chExt cx="231083" cy="414490"/>
          </a:xfrm>
        </p:grpSpPr>
        <p:grpSp>
          <p:nvGrpSpPr>
            <p:cNvPr id="117" name="Group 116">
              <a:extLst>
                <a:ext uri="{FF2B5EF4-FFF2-40B4-BE49-F238E27FC236}">
                  <a16:creationId xmlns:a16="http://schemas.microsoft.com/office/drawing/2014/main" id="{B87FC0C0-A931-4671-BA6F-99383AC80984}"/>
                </a:ext>
              </a:extLst>
            </p:cNvPr>
            <p:cNvGrpSpPr/>
            <p:nvPr/>
          </p:nvGrpSpPr>
          <p:grpSpPr>
            <a:xfrm>
              <a:off x="5949392" y="940303"/>
              <a:ext cx="231083" cy="231083"/>
              <a:chOff x="914519" y="2673285"/>
              <a:chExt cx="1371600" cy="1371600"/>
            </a:xfrm>
          </p:grpSpPr>
          <p:sp>
            <p:nvSpPr>
              <p:cNvPr id="119" name="Oval 118">
                <a:extLst>
                  <a:ext uri="{FF2B5EF4-FFF2-40B4-BE49-F238E27FC236}">
                    <a16:creationId xmlns:a16="http://schemas.microsoft.com/office/drawing/2014/main" id="{686E2D78-09B8-4AB2-B1BA-3FC5D33A1F36}"/>
                  </a:ext>
                </a:extLst>
              </p:cNvPr>
              <p:cNvSpPr/>
              <p:nvPr/>
            </p:nvSpPr>
            <p:spPr>
              <a:xfrm>
                <a:off x="914519" y="2673285"/>
                <a:ext cx="1371600" cy="13716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cxnSp>
            <p:nvCxnSpPr>
              <p:cNvPr id="120" name="Straight Connector 119">
                <a:extLst>
                  <a:ext uri="{FF2B5EF4-FFF2-40B4-BE49-F238E27FC236}">
                    <a16:creationId xmlns:a16="http://schemas.microsoft.com/office/drawing/2014/main" id="{2CED79D0-360B-4CA0-91D5-8D2703028A42}"/>
                  </a:ext>
                </a:extLst>
              </p:cNvPr>
              <p:cNvCxnSpPr/>
              <p:nvPr/>
            </p:nvCxnSpPr>
            <p:spPr>
              <a:xfrm flipH="1">
                <a:off x="1324311" y="3054495"/>
                <a:ext cx="552017" cy="60918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18" name="Straight Connector 117">
              <a:extLst>
                <a:ext uri="{FF2B5EF4-FFF2-40B4-BE49-F238E27FC236}">
                  <a16:creationId xmlns:a16="http://schemas.microsoft.com/office/drawing/2014/main" id="{0A48EE0C-10CC-4150-8D67-A1924C2B8741}"/>
                </a:ext>
              </a:extLst>
            </p:cNvPr>
            <p:cNvCxnSpPr/>
            <p:nvPr/>
          </p:nvCxnSpPr>
          <p:spPr>
            <a:xfrm rot="5400000">
              <a:off x="5982371" y="1263353"/>
              <a:ext cx="182880"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123" name="Isosceles Triangle 122">
            <a:extLst>
              <a:ext uri="{FF2B5EF4-FFF2-40B4-BE49-F238E27FC236}">
                <a16:creationId xmlns:a16="http://schemas.microsoft.com/office/drawing/2014/main" id="{4D9988AA-83EA-4A3F-9353-000ED7D28493}"/>
              </a:ext>
            </a:extLst>
          </p:cNvPr>
          <p:cNvSpPr/>
          <p:nvPr/>
        </p:nvSpPr>
        <p:spPr>
          <a:xfrm>
            <a:off x="4982046" y="4276272"/>
            <a:ext cx="215238" cy="185550"/>
          </a:xfrm>
          <a:prstGeom prst="triangl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Rectangle 125">
            <a:extLst>
              <a:ext uri="{FF2B5EF4-FFF2-40B4-BE49-F238E27FC236}">
                <a16:creationId xmlns:a16="http://schemas.microsoft.com/office/drawing/2014/main" id="{1745F6B0-E975-45BB-BB1D-8FDAFD4FA10E}"/>
              </a:ext>
            </a:extLst>
          </p:cNvPr>
          <p:cNvSpPr/>
          <p:nvPr/>
        </p:nvSpPr>
        <p:spPr>
          <a:xfrm>
            <a:off x="5041040" y="4474730"/>
            <a:ext cx="91440" cy="9144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Isosceles Triangle 126">
            <a:extLst>
              <a:ext uri="{FF2B5EF4-FFF2-40B4-BE49-F238E27FC236}">
                <a16:creationId xmlns:a16="http://schemas.microsoft.com/office/drawing/2014/main" id="{17BEE9E5-4802-45B5-979D-93BD52B0C7BC}"/>
              </a:ext>
            </a:extLst>
          </p:cNvPr>
          <p:cNvSpPr/>
          <p:nvPr/>
        </p:nvSpPr>
        <p:spPr>
          <a:xfrm>
            <a:off x="4516904" y="2803254"/>
            <a:ext cx="215238" cy="185550"/>
          </a:xfrm>
          <a:prstGeom prst="triangl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Rectangle 127">
            <a:extLst>
              <a:ext uri="{FF2B5EF4-FFF2-40B4-BE49-F238E27FC236}">
                <a16:creationId xmlns:a16="http://schemas.microsoft.com/office/drawing/2014/main" id="{4E8FF7BD-E35E-4DF8-A51F-1ED1328003F2}"/>
              </a:ext>
            </a:extLst>
          </p:cNvPr>
          <p:cNvSpPr/>
          <p:nvPr/>
        </p:nvSpPr>
        <p:spPr>
          <a:xfrm>
            <a:off x="4575898" y="3001712"/>
            <a:ext cx="91440" cy="9144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180964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5" name="Picture 124" descr="GV-8003 2">
            <a:extLst>
              <a:ext uri="{FF2B5EF4-FFF2-40B4-BE49-F238E27FC236}">
                <a16:creationId xmlns:a16="http://schemas.microsoft.com/office/drawing/2014/main" id="{285273DA-C6D9-42F4-93C1-394CE38849F0}"/>
              </a:ext>
            </a:extLst>
          </p:cNvPr>
          <p:cNvPicPr>
            <a:picLocks noGrp="1" noChangeAspect="1"/>
          </p:cNvPicPr>
          <p:nvPr isPhoto="1"/>
        </p:nvPicPr>
        <p:blipFill rotWithShape="1">
          <a:blip r:embed="rId2">
            <a:lum/>
            <a:extLst>
              <a:ext uri="{28A0092B-C50C-407E-A947-70E740481C1C}">
                <a14:useLocalDpi xmlns:a14="http://schemas.microsoft.com/office/drawing/2010/main" val="0"/>
              </a:ext>
            </a:extLst>
          </a:blip>
          <a:srcRect l="35002" t="3570" r="34401" b="2001"/>
          <a:stretch/>
        </p:blipFill>
        <p:spPr>
          <a:xfrm>
            <a:off x="6136579" y="1308963"/>
            <a:ext cx="2069134" cy="4934102"/>
          </a:xfrm>
          <a:prstGeom prst="rect">
            <a:avLst/>
          </a:prstGeom>
        </p:spPr>
      </p:pic>
      <p:sp>
        <p:nvSpPr>
          <p:cNvPr id="2" name="Title 1">
            <a:extLst>
              <a:ext uri="{FF2B5EF4-FFF2-40B4-BE49-F238E27FC236}">
                <a16:creationId xmlns:a16="http://schemas.microsoft.com/office/drawing/2014/main" id="{9039C8AA-85C6-43F5-836C-D2F48C0866E4}"/>
              </a:ext>
            </a:extLst>
          </p:cNvPr>
          <p:cNvSpPr>
            <a:spLocks noGrp="1"/>
          </p:cNvSpPr>
          <p:nvPr>
            <p:ph type="title"/>
          </p:nvPr>
        </p:nvSpPr>
        <p:spPr/>
        <p:txBody>
          <a:bodyPr>
            <a:normAutofit/>
          </a:bodyPr>
          <a:lstStyle/>
          <a:p>
            <a:r>
              <a:rPr lang="en-US" dirty="0"/>
              <a:t>RCVC Schematic – Low Pressure Single Acting Configuration</a:t>
            </a:r>
          </a:p>
        </p:txBody>
      </p:sp>
      <p:cxnSp>
        <p:nvCxnSpPr>
          <p:cNvPr id="3" name="Elbow Connector 145">
            <a:extLst>
              <a:ext uri="{FF2B5EF4-FFF2-40B4-BE49-F238E27FC236}">
                <a16:creationId xmlns:a16="http://schemas.microsoft.com/office/drawing/2014/main" id="{B673EBCA-AC8F-4165-BA6A-C78632C215B5}"/>
              </a:ext>
            </a:extLst>
          </p:cNvPr>
          <p:cNvCxnSpPr>
            <a:stCxn id="26" idx="3"/>
            <a:endCxn id="44" idx="3"/>
          </p:cNvCxnSpPr>
          <p:nvPr/>
        </p:nvCxnSpPr>
        <p:spPr>
          <a:xfrm>
            <a:off x="3350947" y="1430834"/>
            <a:ext cx="1231381" cy="1370135"/>
          </a:xfrm>
          <a:prstGeom prst="bentConnector3">
            <a:avLst>
              <a:gd name="adj1" fmla="val 50000"/>
            </a:avLst>
          </a:prstGeom>
          <a:ln w="19050">
            <a:solidFill>
              <a:srgbClr val="C00000"/>
            </a:solidFill>
          </a:ln>
          <a:effectLst>
            <a:glow rad="101600">
              <a:schemeClr val="bg1">
                <a:alpha val="96000"/>
              </a:schemeClr>
            </a:glow>
          </a:effectLst>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56A214DF-8A6F-4E7B-B1AC-331E6BBC6F56}"/>
              </a:ext>
            </a:extLst>
          </p:cNvPr>
          <p:cNvGrpSpPr/>
          <p:nvPr/>
        </p:nvGrpSpPr>
        <p:grpSpPr>
          <a:xfrm>
            <a:off x="1970240" y="878230"/>
            <a:ext cx="301423" cy="355830"/>
            <a:chOff x="1698975" y="2250464"/>
            <a:chExt cx="301423" cy="355830"/>
          </a:xfrm>
        </p:grpSpPr>
        <p:grpSp>
          <p:nvGrpSpPr>
            <p:cNvPr id="5" name="Group 4">
              <a:extLst>
                <a:ext uri="{FF2B5EF4-FFF2-40B4-BE49-F238E27FC236}">
                  <a16:creationId xmlns:a16="http://schemas.microsoft.com/office/drawing/2014/main" id="{570488DC-505A-455D-B3D3-A48134DF4695}"/>
                </a:ext>
              </a:extLst>
            </p:cNvPr>
            <p:cNvGrpSpPr/>
            <p:nvPr/>
          </p:nvGrpSpPr>
          <p:grpSpPr>
            <a:xfrm>
              <a:off x="1698975" y="2452470"/>
              <a:ext cx="213585" cy="153824"/>
              <a:chOff x="1638300" y="2633472"/>
              <a:chExt cx="1371600" cy="795528"/>
            </a:xfrm>
          </p:grpSpPr>
          <p:sp>
            <p:nvSpPr>
              <p:cNvPr id="9" name="Isosceles Triangle 8">
                <a:extLst>
                  <a:ext uri="{FF2B5EF4-FFF2-40B4-BE49-F238E27FC236}">
                    <a16:creationId xmlns:a16="http://schemas.microsoft.com/office/drawing/2014/main" id="{0A949565-E9B2-47BF-A237-803871443182}"/>
                  </a:ext>
                </a:extLst>
              </p:cNvPr>
              <p:cNvSpPr/>
              <p:nvPr/>
            </p:nvSpPr>
            <p:spPr>
              <a:xfrm rot="16200000" flipV="1">
                <a:off x="1583436" y="2688336"/>
                <a:ext cx="795528" cy="685800"/>
              </a:xfrm>
              <a:prstGeom prst="triangle">
                <a:avLst/>
              </a:prstGeom>
              <a:solidFill>
                <a:schemeClr val="tx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8766D39D-DAFE-41E7-9CB2-95F197369544}"/>
                  </a:ext>
                </a:extLst>
              </p:cNvPr>
              <p:cNvSpPr/>
              <p:nvPr/>
            </p:nvSpPr>
            <p:spPr>
              <a:xfrm rot="16200000">
                <a:off x="2269236" y="2688336"/>
                <a:ext cx="795528" cy="685800"/>
              </a:xfrm>
              <a:prstGeom prst="triangle">
                <a:avLst/>
              </a:prstGeom>
              <a:solidFill>
                <a:schemeClr val="tx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6" name="Straight Connector 5">
              <a:extLst>
                <a:ext uri="{FF2B5EF4-FFF2-40B4-BE49-F238E27FC236}">
                  <a16:creationId xmlns:a16="http://schemas.microsoft.com/office/drawing/2014/main" id="{4063B6A4-A20A-4703-BA60-57A2CBF208CD}"/>
                </a:ext>
              </a:extLst>
            </p:cNvPr>
            <p:cNvCxnSpPr/>
            <p:nvPr/>
          </p:nvCxnSpPr>
          <p:spPr>
            <a:xfrm rot="16200000" flipV="1">
              <a:off x="1713473" y="2435053"/>
              <a:ext cx="18458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Chord 6">
              <a:extLst>
                <a:ext uri="{FF2B5EF4-FFF2-40B4-BE49-F238E27FC236}">
                  <a16:creationId xmlns:a16="http://schemas.microsoft.com/office/drawing/2014/main" id="{851F02CA-5A6F-4E71-A81D-74CEBA6492BA}"/>
                </a:ext>
              </a:extLst>
            </p:cNvPr>
            <p:cNvSpPr/>
            <p:nvPr/>
          </p:nvSpPr>
          <p:spPr>
            <a:xfrm rot="5400000">
              <a:off x="1713473" y="2250464"/>
              <a:ext cx="184589" cy="184589"/>
            </a:xfrm>
            <a:prstGeom prst="chord">
              <a:avLst>
                <a:gd name="adj1" fmla="val 5314374"/>
                <a:gd name="adj2" fmla="val 16200000"/>
              </a:avLst>
            </a:prstGeom>
            <a:solidFill>
              <a:schemeClr val="tx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Elbow Connector 69">
              <a:extLst>
                <a:ext uri="{FF2B5EF4-FFF2-40B4-BE49-F238E27FC236}">
                  <a16:creationId xmlns:a16="http://schemas.microsoft.com/office/drawing/2014/main" id="{2237441B-8767-4331-B168-2537947FF5FE}"/>
                </a:ext>
              </a:extLst>
            </p:cNvPr>
            <p:cNvCxnSpPr/>
            <p:nvPr/>
          </p:nvCxnSpPr>
          <p:spPr>
            <a:xfrm>
              <a:off x="1854991" y="2298646"/>
              <a:ext cx="145407" cy="221507"/>
            </a:xfrm>
            <a:prstGeom prst="bentConnector2">
              <a:avLst/>
            </a:prstGeom>
            <a:ln w="127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11" name="Rectangle 10">
            <a:extLst>
              <a:ext uri="{FF2B5EF4-FFF2-40B4-BE49-F238E27FC236}">
                <a16:creationId xmlns:a16="http://schemas.microsoft.com/office/drawing/2014/main" id="{A4C65865-60BE-41FF-B3AC-ABFFB7A7505F}"/>
              </a:ext>
            </a:extLst>
          </p:cNvPr>
          <p:cNvSpPr/>
          <p:nvPr/>
        </p:nvSpPr>
        <p:spPr>
          <a:xfrm>
            <a:off x="6548272" y="1927436"/>
            <a:ext cx="110139" cy="1101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3FF6493-9C7D-4F89-809A-8991E7DECBE0}"/>
              </a:ext>
            </a:extLst>
          </p:cNvPr>
          <p:cNvSpPr/>
          <p:nvPr/>
        </p:nvSpPr>
        <p:spPr>
          <a:xfrm>
            <a:off x="6548272" y="3138464"/>
            <a:ext cx="110139" cy="1101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2F9748D-05D0-4EA1-BD16-DE791F9C339D}"/>
              </a:ext>
            </a:extLst>
          </p:cNvPr>
          <p:cNvSpPr/>
          <p:nvPr/>
        </p:nvSpPr>
        <p:spPr>
          <a:xfrm>
            <a:off x="2795138" y="2549292"/>
            <a:ext cx="110139" cy="1101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07A58CB8-4FBF-48E1-85F5-87AC2CA158D7}"/>
              </a:ext>
            </a:extLst>
          </p:cNvPr>
          <p:cNvCxnSpPr/>
          <p:nvPr/>
        </p:nvCxnSpPr>
        <p:spPr>
          <a:xfrm>
            <a:off x="844181" y="1149351"/>
            <a:ext cx="1131411"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5" name="Elbow Connector 1024">
            <a:extLst>
              <a:ext uri="{FF2B5EF4-FFF2-40B4-BE49-F238E27FC236}">
                <a16:creationId xmlns:a16="http://schemas.microsoft.com/office/drawing/2014/main" id="{F08BDFF2-00B9-404F-8300-CA3D47BD96E4}"/>
              </a:ext>
            </a:extLst>
          </p:cNvPr>
          <p:cNvCxnSpPr>
            <a:stCxn id="10" idx="3"/>
            <a:endCxn id="25" idx="3"/>
          </p:cNvCxnSpPr>
          <p:nvPr/>
        </p:nvCxnSpPr>
        <p:spPr>
          <a:xfrm>
            <a:off x="2183826" y="1157149"/>
            <a:ext cx="953535" cy="273685"/>
          </a:xfrm>
          <a:prstGeom prst="bentConnector3">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8F97663A-BCC6-4F64-AB79-885DC9E18072}"/>
              </a:ext>
            </a:extLst>
          </p:cNvPr>
          <p:cNvGrpSpPr/>
          <p:nvPr/>
        </p:nvGrpSpPr>
        <p:grpSpPr>
          <a:xfrm>
            <a:off x="4397154" y="3170868"/>
            <a:ext cx="110139" cy="399028"/>
            <a:chOff x="4397615" y="2813617"/>
            <a:chExt cx="110139" cy="399028"/>
          </a:xfrm>
          <a:noFill/>
        </p:grpSpPr>
        <p:sp>
          <p:nvSpPr>
            <p:cNvPr id="17" name="Rectangle 16">
              <a:extLst>
                <a:ext uri="{FF2B5EF4-FFF2-40B4-BE49-F238E27FC236}">
                  <a16:creationId xmlns:a16="http://schemas.microsoft.com/office/drawing/2014/main" id="{A0D639F9-A775-49A9-A9F6-0F5B60BBEBC9}"/>
                </a:ext>
              </a:extLst>
            </p:cNvPr>
            <p:cNvSpPr/>
            <p:nvPr/>
          </p:nvSpPr>
          <p:spPr>
            <a:xfrm>
              <a:off x="4397615" y="2813617"/>
              <a:ext cx="110139" cy="11013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84BEDFB8-3B1A-4E98-8416-2B52F6D76CD5}"/>
                </a:ext>
              </a:extLst>
            </p:cNvPr>
            <p:cNvSpPr/>
            <p:nvPr/>
          </p:nvSpPr>
          <p:spPr>
            <a:xfrm>
              <a:off x="4397615" y="2959927"/>
              <a:ext cx="110139" cy="11013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F100E56-3489-498E-95B7-9CF4B0B387F2}"/>
                </a:ext>
              </a:extLst>
            </p:cNvPr>
            <p:cNvSpPr/>
            <p:nvPr/>
          </p:nvSpPr>
          <p:spPr>
            <a:xfrm>
              <a:off x="4397615" y="3102506"/>
              <a:ext cx="110139" cy="11013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Rectangle 19">
            <a:extLst>
              <a:ext uri="{FF2B5EF4-FFF2-40B4-BE49-F238E27FC236}">
                <a16:creationId xmlns:a16="http://schemas.microsoft.com/office/drawing/2014/main" id="{5C100CAB-5548-4213-841B-2DF480BC84C1}"/>
              </a:ext>
            </a:extLst>
          </p:cNvPr>
          <p:cNvSpPr/>
          <p:nvPr/>
        </p:nvSpPr>
        <p:spPr>
          <a:xfrm>
            <a:off x="4397154" y="4297721"/>
            <a:ext cx="110139" cy="1101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D28671BF-3479-4A23-9404-53186BDF0F84}"/>
              </a:ext>
            </a:extLst>
          </p:cNvPr>
          <p:cNvSpPr/>
          <p:nvPr/>
        </p:nvSpPr>
        <p:spPr>
          <a:xfrm>
            <a:off x="5842824" y="1055093"/>
            <a:ext cx="64008" cy="64008"/>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9707F753-3147-47D0-A8F6-102E8CBBF46D}"/>
              </a:ext>
            </a:extLst>
          </p:cNvPr>
          <p:cNvGrpSpPr/>
          <p:nvPr/>
        </p:nvGrpSpPr>
        <p:grpSpPr>
          <a:xfrm>
            <a:off x="3137361" y="1353921"/>
            <a:ext cx="213585" cy="153824"/>
            <a:chOff x="4540531" y="917481"/>
            <a:chExt cx="213585" cy="153824"/>
          </a:xfrm>
        </p:grpSpPr>
        <p:grpSp>
          <p:nvGrpSpPr>
            <p:cNvPr id="23" name="Group 22">
              <a:extLst>
                <a:ext uri="{FF2B5EF4-FFF2-40B4-BE49-F238E27FC236}">
                  <a16:creationId xmlns:a16="http://schemas.microsoft.com/office/drawing/2014/main" id="{2079976F-2727-48D4-B2B3-96F549FCA5B6}"/>
                </a:ext>
              </a:extLst>
            </p:cNvPr>
            <p:cNvGrpSpPr/>
            <p:nvPr/>
          </p:nvGrpSpPr>
          <p:grpSpPr>
            <a:xfrm>
              <a:off x="4540531" y="917481"/>
              <a:ext cx="213585" cy="153824"/>
              <a:chOff x="1638300" y="2633472"/>
              <a:chExt cx="1371600" cy="795528"/>
            </a:xfrm>
          </p:grpSpPr>
          <p:sp>
            <p:nvSpPr>
              <p:cNvPr id="25" name="Isosceles Triangle 24">
                <a:extLst>
                  <a:ext uri="{FF2B5EF4-FFF2-40B4-BE49-F238E27FC236}">
                    <a16:creationId xmlns:a16="http://schemas.microsoft.com/office/drawing/2014/main" id="{7C6D759B-6D8C-4BBD-9049-B77FA9EABB68}"/>
                  </a:ext>
                </a:extLst>
              </p:cNvPr>
              <p:cNvSpPr/>
              <p:nvPr/>
            </p:nvSpPr>
            <p:spPr>
              <a:xfrm rot="16200000" flipV="1">
                <a:off x="1583436" y="2688336"/>
                <a:ext cx="795528" cy="685800"/>
              </a:xfrm>
              <a:prstGeom prst="triangle">
                <a:avLst/>
              </a:prstGeom>
              <a:solidFill>
                <a:schemeClr val="tx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Isosceles Triangle 25">
                <a:extLst>
                  <a:ext uri="{FF2B5EF4-FFF2-40B4-BE49-F238E27FC236}">
                    <a16:creationId xmlns:a16="http://schemas.microsoft.com/office/drawing/2014/main" id="{65E096B9-704A-4664-B39B-A75F32D3BF13}"/>
                  </a:ext>
                </a:extLst>
              </p:cNvPr>
              <p:cNvSpPr/>
              <p:nvPr/>
            </p:nvSpPr>
            <p:spPr>
              <a:xfrm rot="16200000">
                <a:off x="2269236" y="2688336"/>
                <a:ext cx="795528" cy="685800"/>
              </a:xfrm>
              <a:prstGeom prst="triangle">
                <a:avLst/>
              </a:prstGeom>
              <a:solidFill>
                <a:schemeClr val="tx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Oval 23">
              <a:extLst>
                <a:ext uri="{FF2B5EF4-FFF2-40B4-BE49-F238E27FC236}">
                  <a16:creationId xmlns:a16="http://schemas.microsoft.com/office/drawing/2014/main" id="{E812DA6F-18EB-477F-8EAB-317B0FC76BCB}"/>
                </a:ext>
              </a:extLst>
            </p:cNvPr>
            <p:cNvSpPr/>
            <p:nvPr/>
          </p:nvSpPr>
          <p:spPr>
            <a:xfrm>
              <a:off x="4601603" y="948673"/>
              <a:ext cx="91440" cy="91440"/>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TextBox 26">
            <a:extLst>
              <a:ext uri="{FF2B5EF4-FFF2-40B4-BE49-F238E27FC236}">
                <a16:creationId xmlns:a16="http://schemas.microsoft.com/office/drawing/2014/main" id="{4B5EF445-AD36-480D-98F3-8C64C4626E49}"/>
              </a:ext>
            </a:extLst>
          </p:cNvPr>
          <p:cNvSpPr txBox="1"/>
          <p:nvPr/>
        </p:nvSpPr>
        <p:spPr>
          <a:xfrm>
            <a:off x="5053347" y="3262892"/>
            <a:ext cx="912132" cy="400110"/>
          </a:xfrm>
          <a:prstGeom prst="rect">
            <a:avLst/>
          </a:prstGeom>
          <a:noFill/>
        </p:spPr>
        <p:txBody>
          <a:bodyPr wrap="square" rtlCol="0">
            <a:spAutoFit/>
          </a:bodyPr>
          <a:lstStyle/>
          <a:p>
            <a:pPr algn="ctr"/>
            <a:r>
              <a:rPr lang="en-US" sz="1000" b="1" dirty="0">
                <a:latin typeface="Arial" panose="020B0604020202020204" pitchFamily="34" charset="0"/>
                <a:cs typeface="Arial" panose="020B0604020202020204" pitchFamily="34" charset="0"/>
              </a:rPr>
              <a:t>OPEN</a:t>
            </a:r>
          </a:p>
          <a:p>
            <a:pPr algn="ctr"/>
            <a:r>
              <a:rPr lang="en-US" sz="1000" b="1" dirty="0">
                <a:latin typeface="Arial" panose="020B0604020202020204" pitchFamily="34" charset="0"/>
                <a:cs typeface="Arial" panose="020B0604020202020204" pitchFamily="34" charset="0"/>
              </a:rPr>
              <a:t>Signal</a:t>
            </a:r>
          </a:p>
        </p:txBody>
      </p:sp>
      <p:sp>
        <p:nvSpPr>
          <p:cNvPr id="28" name="TextBox 27">
            <a:extLst>
              <a:ext uri="{FF2B5EF4-FFF2-40B4-BE49-F238E27FC236}">
                <a16:creationId xmlns:a16="http://schemas.microsoft.com/office/drawing/2014/main" id="{AD948F8A-AD56-4B05-82AE-2514F4D4CAFB}"/>
              </a:ext>
            </a:extLst>
          </p:cNvPr>
          <p:cNvSpPr txBox="1"/>
          <p:nvPr/>
        </p:nvSpPr>
        <p:spPr>
          <a:xfrm>
            <a:off x="4590656" y="1782360"/>
            <a:ext cx="912132" cy="400110"/>
          </a:xfrm>
          <a:prstGeom prst="rect">
            <a:avLst/>
          </a:prstGeom>
          <a:noFill/>
        </p:spPr>
        <p:txBody>
          <a:bodyPr wrap="square" rtlCol="0">
            <a:spAutoFit/>
          </a:bodyPr>
          <a:lstStyle/>
          <a:p>
            <a:pPr algn="ctr"/>
            <a:r>
              <a:rPr lang="en-US" sz="1000" b="1" dirty="0">
                <a:latin typeface="Arial" panose="020B0604020202020204" pitchFamily="34" charset="0"/>
                <a:cs typeface="Arial" panose="020B0604020202020204" pitchFamily="34" charset="0"/>
              </a:rPr>
              <a:t>CLOSE</a:t>
            </a:r>
          </a:p>
          <a:p>
            <a:pPr algn="ctr"/>
            <a:r>
              <a:rPr lang="en-US" sz="1000" b="1" dirty="0">
                <a:latin typeface="Arial" panose="020B0604020202020204" pitchFamily="34" charset="0"/>
                <a:cs typeface="Arial" panose="020B0604020202020204" pitchFamily="34" charset="0"/>
              </a:rPr>
              <a:t>Signal</a:t>
            </a:r>
          </a:p>
        </p:txBody>
      </p:sp>
      <p:sp>
        <p:nvSpPr>
          <p:cNvPr id="29" name="TextBox 28">
            <a:extLst>
              <a:ext uri="{FF2B5EF4-FFF2-40B4-BE49-F238E27FC236}">
                <a16:creationId xmlns:a16="http://schemas.microsoft.com/office/drawing/2014/main" id="{F4BF4C61-C5F8-4693-B230-A8A75BA9267B}"/>
              </a:ext>
            </a:extLst>
          </p:cNvPr>
          <p:cNvSpPr txBox="1"/>
          <p:nvPr/>
        </p:nvSpPr>
        <p:spPr>
          <a:xfrm>
            <a:off x="1409886" y="593062"/>
            <a:ext cx="1544720" cy="246221"/>
          </a:xfrm>
          <a:prstGeom prst="rect">
            <a:avLst/>
          </a:prstGeom>
          <a:noFill/>
        </p:spPr>
        <p:txBody>
          <a:bodyPr wrap="square" rtlCol="0">
            <a:spAutoFit/>
          </a:bodyPr>
          <a:lstStyle/>
          <a:p>
            <a:pPr algn="ctr"/>
            <a:r>
              <a:rPr lang="en-US" sz="1000" b="1" dirty="0">
                <a:latin typeface="Arial" panose="020B0604020202020204" pitchFamily="34" charset="0"/>
                <a:cs typeface="Arial" panose="020B0604020202020204" pitchFamily="34" charset="0"/>
              </a:rPr>
              <a:t>Supply Regulator</a:t>
            </a:r>
          </a:p>
        </p:txBody>
      </p:sp>
      <p:sp>
        <p:nvSpPr>
          <p:cNvPr id="30" name="TextBox 29">
            <a:extLst>
              <a:ext uri="{FF2B5EF4-FFF2-40B4-BE49-F238E27FC236}">
                <a16:creationId xmlns:a16="http://schemas.microsoft.com/office/drawing/2014/main" id="{E3601DFB-6BBB-458F-BF35-DF137C45A249}"/>
              </a:ext>
            </a:extLst>
          </p:cNvPr>
          <p:cNvSpPr txBox="1"/>
          <p:nvPr/>
        </p:nvSpPr>
        <p:spPr>
          <a:xfrm>
            <a:off x="461195" y="845543"/>
            <a:ext cx="1591226" cy="246221"/>
          </a:xfrm>
          <a:prstGeom prst="rect">
            <a:avLst/>
          </a:prstGeom>
          <a:noFill/>
        </p:spPr>
        <p:txBody>
          <a:bodyPr wrap="square" rtlCol="0">
            <a:spAutoFit/>
          </a:bodyPr>
          <a:lstStyle/>
          <a:p>
            <a:pPr algn="ctr"/>
            <a:r>
              <a:rPr lang="en-US" sz="1000" b="1" dirty="0">
                <a:latin typeface="Arial" panose="020B0604020202020204" pitchFamily="34" charset="0"/>
                <a:cs typeface="Arial" panose="020B0604020202020204" pitchFamily="34" charset="0"/>
              </a:rPr>
              <a:t>Line Pressure</a:t>
            </a:r>
          </a:p>
        </p:txBody>
      </p:sp>
      <p:sp>
        <p:nvSpPr>
          <p:cNvPr id="31" name="TextBox 30">
            <a:extLst>
              <a:ext uri="{FF2B5EF4-FFF2-40B4-BE49-F238E27FC236}">
                <a16:creationId xmlns:a16="http://schemas.microsoft.com/office/drawing/2014/main" id="{844D008E-72DC-4CD4-8EE3-24BC6D73DA44}"/>
              </a:ext>
            </a:extLst>
          </p:cNvPr>
          <p:cNvSpPr txBox="1"/>
          <p:nvPr/>
        </p:nvSpPr>
        <p:spPr>
          <a:xfrm>
            <a:off x="7151823" y="706935"/>
            <a:ext cx="1753556" cy="400110"/>
          </a:xfrm>
          <a:prstGeom prst="rect">
            <a:avLst/>
          </a:prstGeom>
          <a:noFill/>
        </p:spPr>
        <p:txBody>
          <a:bodyPr wrap="square" rtlCol="0">
            <a:spAutoFit/>
          </a:bodyPr>
          <a:lstStyle/>
          <a:p>
            <a:pPr algn="ctr"/>
            <a:r>
              <a:rPr lang="en-US" sz="1000" b="1" dirty="0">
                <a:latin typeface="Arial" panose="020B0604020202020204" pitchFamily="34" charset="0"/>
                <a:cs typeface="Arial" panose="020B0604020202020204" pitchFamily="34" charset="0"/>
              </a:rPr>
              <a:t>LD Series Linear Diaphragm Actuator</a:t>
            </a:r>
          </a:p>
        </p:txBody>
      </p:sp>
      <p:sp>
        <p:nvSpPr>
          <p:cNvPr id="32" name="TextBox 31">
            <a:extLst>
              <a:ext uri="{FF2B5EF4-FFF2-40B4-BE49-F238E27FC236}">
                <a16:creationId xmlns:a16="http://schemas.microsoft.com/office/drawing/2014/main" id="{C0EE9DFB-5934-4547-8264-0B670C13E8FA}"/>
              </a:ext>
            </a:extLst>
          </p:cNvPr>
          <p:cNvSpPr txBox="1"/>
          <p:nvPr/>
        </p:nvSpPr>
        <p:spPr>
          <a:xfrm>
            <a:off x="7612652" y="3713912"/>
            <a:ext cx="1207767" cy="707886"/>
          </a:xfrm>
          <a:prstGeom prst="rect">
            <a:avLst/>
          </a:prstGeom>
          <a:noFill/>
        </p:spPr>
        <p:txBody>
          <a:bodyPr wrap="square" rtlCol="0">
            <a:spAutoFit/>
          </a:bodyPr>
          <a:lstStyle/>
          <a:p>
            <a:pPr algn="ctr"/>
            <a:endParaRPr lang="en-US" sz="1000" b="1" dirty="0">
              <a:latin typeface="Arial" panose="020B0604020202020204" pitchFamily="34" charset="0"/>
              <a:cs typeface="Arial" panose="020B0604020202020204" pitchFamily="34" charset="0"/>
            </a:endParaRPr>
          </a:p>
          <a:p>
            <a:pPr algn="ctr"/>
            <a:r>
              <a:rPr lang="en-US" sz="1000" b="1" dirty="0">
                <a:latin typeface="Arial" panose="020B0604020202020204" pitchFamily="34" charset="0"/>
                <a:cs typeface="Arial" panose="020B0604020202020204" pitchFamily="34" charset="0"/>
              </a:rPr>
              <a:t>Micropulse Linear Position Sensor</a:t>
            </a:r>
          </a:p>
        </p:txBody>
      </p:sp>
      <p:sp>
        <p:nvSpPr>
          <p:cNvPr id="33" name="TextBox 32">
            <a:extLst>
              <a:ext uri="{FF2B5EF4-FFF2-40B4-BE49-F238E27FC236}">
                <a16:creationId xmlns:a16="http://schemas.microsoft.com/office/drawing/2014/main" id="{A258C062-7AF6-4D2D-8A17-888D907BDCA8}"/>
              </a:ext>
            </a:extLst>
          </p:cNvPr>
          <p:cNvSpPr txBox="1"/>
          <p:nvPr/>
        </p:nvSpPr>
        <p:spPr>
          <a:xfrm>
            <a:off x="4723333" y="5894925"/>
            <a:ext cx="1753556" cy="400110"/>
          </a:xfrm>
          <a:prstGeom prst="rect">
            <a:avLst/>
          </a:prstGeom>
          <a:noFill/>
        </p:spPr>
        <p:txBody>
          <a:bodyPr wrap="square" rtlCol="0">
            <a:spAutoFit/>
          </a:bodyPr>
          <a:lstStyle/>
          <a:p>
            <a:pPr algn="ctr"/>
            <a:r>
              <a:rPr lang="en-US" sz="1000" b="1" dirty="0">
                <a:latin typeface="Arial" panose="020B0604020202020204" pitchFamily="34" charset="0"/>
                <a:cs typeface="Arial" panose="020B0604020202020204" pitchFamily="34" charset="0"/>
              </a:rPr>
              <a:t>CVET Series </a:t>
            </a:r>
          </a:p>
          <a:p>
            <a:pPr algn="ctr"/>
            <a:r>
              <a:rPr lang="en-US" sz="1000" b="1" dirty="0">
                <a:latin typeface="Arial" panose="020B0604020202020204" pitchFamily="34" charset="0"/>
                <a:cs typeface="Arial" panose="020B0604020202020204" pitchFamily="34" charset="0"/>
              </a:rPr>
              <a:t>Control Valve</a:t>
            </a:r>
          </a:p>
        </p:txBody>
      </p:sp>
      <p:sp>
        <p:nvSpPr>
          <p:cNvPr id="34" name="TextBox 33">
            <a:extLst>
              <a:ext uri="{FF2B5EF4-FFF2-40B4-BE49-F238E27FC236}">
                <a16:creationId xmlns:a16="http://schemas.microsoft.com/office/drawing/2014/main" id="{94B6838E-DC9E-4405-8BA5-E90E19E71532}"/>
              </a:ext>
            </a:extLst>
          </p:cNvPr>
          <p:cNvSpPr txBox="1"/>
          <p:nvPr/>
        </p:nvSpPr>
        <p:spPr>
          <a:xfrm>
            <a:off x="3879162" y="5139309"/>
            <a:ext cx="2376455" cy="246221"/>
          </a:xfrm>
          <a:prstGeom prst="rect">
            <a:avLst/>
          </a:prstGeom>
          <a:noFill/>
        </p:spPr>
        <p:txBody>
          <a:bodyPr wrap="square" rtlCol="0">
            <a:spAutoFit/>
          </a:bodyPr>
          <a:lstStyle/>
          <a:p>
            <a:pPr algn="ctr"/>
            <a:r>
              <a:rPr lang="en-US" sz="1000" b="1" dirty="0">
                <a:latin typeface="Arial" panose="020B0604020202020204" pitchFamily="34" charset="0"/>
                <a:cs typeface="Arial" panose="020B0604020202020204" pitchFamily="34" charset="0"/>
              </a:rPr>
              <a:t>4-20 mA Feedback Signal</a:t>
            </a:r>
          </a:p>
        </p:txBody>
      </p:sp>
      <p:cxnSp>
        <p:nvCxnSpPr>
          <p:cNvPr id="35" name="Elbow Connector 258">
            <a:extLst>
              <a:ext uri="{FF2B5EF4-FFF2-40B4-BE49-F238E27FC236}">
                <a16:creationId xmlns:a16="http://schemas.microsoft.com/office/drawing/2014/main" id="{3345363E-241D-46E3-841C-E11FBDE43981}"/>
              </a:ext>
            </a:extLst>
          </p:cNvPr>
          <p:cNvCxnSpPr>
            <a:cxnSpLocks/>
            <a:stCxn id="31" idx="2"/>
          </p:cNvCxnSpPr>
          <p:nvPr/>
        </p:nvCxnSpPr>
        <p:spPr>
          <a:xfrm rot="5400000">
            <a:off x="7620276" y="1099422"/>
            <a:ext cx="400703" cy="415949"/>
          </a:xfrm>
          <a:prstGeom prst="bentConnector2">
            <a:avLst/>
          </a:prstGeom>
        </p:spPr>
        <p:style>
          <a:lnRef idx="1">
            <a:schemeClr val="accent1"/>
          </a:lnRef>
          <a:fillRef idx="0">
            <a:schemeClr val="accent1"/>
          </a:fillRef>
          <a:effectRef idx="0">
            <a:schemeClr val="accent1"/>
          </a:effectRef>
          <a:fontRef idx="minor">
            <a:schemeClr val="tx1"/>
          </a:fontRef>
        </p:style>
      </p:cxnSp>
      <p:cxnSp>
        <p:nvCxnSpPr>
          <p:cNvPr id="36" name="Elbow Connector 262">
            <a:extLst>
              <a:ext uri="{FF2B5EF4-FFF2-40B4-BE49-F238E27FC236}">
                <a16:creationId xmlns:a16="http://schemas.microsoft.com/office/drawing/2014/main" id="{AD79E787-8037-4559-B9ED-41D286BF3D78}"/>
              </a:ext>
            </a:extLst>
          </p:cNvPr>
          <p:cNvCxnSpPr>
            <a:endCxn id="33" idx="2"/>
          </p:cNvCxnSpPr>
          <p:nvPr/>
        </p:nvCxnSpPr>
        <p:spPr>
          <a:xfrm rot="5400000">
            <a:off x="6317794" y="5463472"/>
            <a:ext cx="113881" cy="1549245"/>
          </a:xfrm>
          <a:prstGeom prst="bentConnector3">
            <a:avLst>
              <a:gd name="adj1" fmla="val 324824"/>
            </a:avLst>
          </a:prstGeom>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20032A87-D472-4C56-BE92-7E5EDBD2EB86}"/>
              </a:ext>
            </a:extLst>
          </p:cNvPr>
          <p:cNvSpPr txBox="1"/>
          <p:nvPr/>
        </p:nvSpPr>
        <p:spPr>
          <a:xfrm>
            <a:off x="4282399" y="4298425"/>
            <a:ext cx="424576" cy="246221"/>
          </a:xfrm>
          <a:prstGeom prst="rect">
            <a:avLst/>
          </a:prstGeom>
          <a:noFill/>
        </p:spPr>
        <p:txBody>
          <a:bodyPr wrap="square" rtlCol="0">
            <a:spAutoFit/>
          </a:bodyPr>
          <a:lstStyle/>
          <a:p>
            <a:pPr algn="ctr"/>
            <a:r>
              <a:rPr lang="en-US" sz="1000" b="1" dirty="0">
                <a:latin typeface="Arial" panose="020B0604020202020204" pitchFamily="34" charset="0"/>
                <a:cs typeface="Arial" panose="020B0604020202020204" pitchFamily="34" charset="0"/>
              </a:rPr>
              <a:t>EX</a:t>
            </a:r>
          </a:p>
        </p:txBody>
      </p:sp>
      <p:grpSp>
        <p:nvGrpSpPr>
          <p:cNvPr id="38" name="Group 37">
            <a:extLst>
              <a:ext uri="{FF2B5EF4-FFF2-40B4-BE49-F238E27FC236}">
                <a16:creationId xmlns:a16="http://schemas.microsoft.com/office/drawing/2014/main" id="{064F682D-A0C0-4067-8388-EA21F31A8D73}"/>
              </a:ext>
            </a:extLst>
          </p:cNvPr>
          <p:cNvGrpSpPr/>
          <p:nvPr/>
        </p:nvGrpSpPr>
        <p:grpSpPr>
          <a:xfrm>
            <a:off x="4582328" y="2217240"/>
            <a:ext cx="352198" cy="691348"/>
            <a:chOff x="4997068" y="2075570"/>
            <a:chExt cx="352198" cy="691348"/>
          </a:xfrm>
        </p:grpSpPr>
        <p:cxnSp>
          <p:nvCxnSpPr>
            <p:cNvPr id="39" name="Straight Connector 38">
              <a:extLst>
                <a:ext uri="{FF2B5EF4-FFF2-40B4-BE49-F238E27FC236}">
                  <a16:creationId xmlns:a16="http://schemas.microsoft.com/office/drawing/2014/main" id="{E955F9C4-7D9F-4F54-8CEF-83246CF5BB6E}"/>
                </a:ext>
              </a:extLst>
            </p:cNvPr>
            <p:cNvCxnSpPr>
              <a:cxnSpLocks/>
            </p:cNvCxnSpPr>
            <p:nvPr/>
          </p:nvCxnSpPr>
          <p:spPr>
            <a:xfrm flipH="1">
              <a:off x="5171879" y="2349896"/>
              <a:ext cx="1288" cy="30624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5BC02B13-0039-4930-A6D5-5022D386F396}"/>
                </a:ext>
              </a:extLst>
            </p:cNvPr>
            <p:cNvSpPr txBox="1"/>
            <p:nvPr/>
          </p:nvSpPr>
          <p:spPr>
            <a:xfrm>
              <a:off x="5036007" y="2075570"/>
              <a:ext cx="274320" cy="274320"/>
            </a:xfrm>
            <a:prstGeom prst="rect">
              <a:avLst/>
            </a:prstGeom>
            <a:noFill/>
            <a:ln>
              <a:solidFill>
                <a:schemeClr val="tx1"/>
              </a:solidFill>
            </a:ln>
          </p:spPr>
          <p:txBody>
            <a:bodyPr wrap="square" rtlCol="0" anchor="ctr" anchorCtr="0">
              <a:spAutoFit/>
            </a:bodyPr>
            <a:lstStyle/>
            <a:p>
              <a:pPr algn="ctr"/>
              <a:r>
                <a:rPr lang="en-US" dirty="0"/>
                <a:t>S</a:t>
              </a:r>
            </a:p>
          </p:txBody>
        </p:sp>
        <p:grpSp>
          <p:nvGrpSpPr>
            <p:cNvPr id="42" name="Group 41">
              <a:extLst>
                <a:ext uri="{FF2B5EF4-FFF2-40B4-BE49-F238E27FC236}">
                  <a16:creationId xmlns:a16="http://schemas.microsoft.com/office/drawing/2014/main" id="{43008F34-A21E-429E-BDD2-A13C55AB5FCB}"/>
                </a:ext>
              </a:extLst>
            </p:cNvPr>
            <p:cNvGrpSpPr/>
            <p:nvPr/>
          </p:nvGrpSpPr>
          <p:grpSpPr>
            <a:xfrm>
              <a:off x="4997068" y="2551680"/>
              <a:ext cx="352198" cy="215238"/>
              <a:chOff x="4909338" y="2702107"/>
              <a:chExt cx="484820" cy="296287"/>
            </a:xfrm>
            <a:solidFill>
              <a:schemeClr val="bg1"/>
            </a:solidFill>
          </p:grpSpPr>
          <p:sp>
            <p:nvSpPr>
              <p:cNvPr id="44" name="Isosceles Triangle 43">
                <a:extLst>
                  <a:ext uri="{FF2B5EF4-FFF2-40B4-BE49-F238E27FC236}">
                    <a16:creationId xmlns:a16="http://schemas.microsoft.com/office/drawing/2014/main" id="{F6C0711C-5388-4362-B92A-D7F664CB97C5}"/>
                  </a:ext>
                </a:extLst>
              </p:cNvPr>
              <p:cNvSpPr/>
              <p:nvPr/>
            </p:nvSpPr>
            <p:spPr>
              <a:xfrm rot="5400000">
                <a:off x="4888904" y="2722541"/>
                <a:ext cx="296287" cy="255420"/>
              </a:xfrm>
              <a:prstGeom prst="triangle">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Isosceles Triangle 44">
                <a:extLst>
                  <a:ext uri="{FF2B5EF4-FFF2-40B4-BE49-F238E27FC236}">
                    <a16:creationId xmlns:a16="http://schemas.microsoft.com/office/drawing/2014/main" id="{F0768DBB-2B68-4396-B02F-6FD793C7567C}"/>
                  </a:ext>
                </a:extLst>
              </p:cNvPr>
              <p:cNvSpPr/>
              <p:nvPr/>
            </p:nvSpPr>
            <p:spPr>
              <a:xfrm rot="16200000">
                <a:off x="5118304" y="2722541"/>
                <a:ext cx="296287" cy="255420"/>
              </a:xfrm>
              <a:prstGeom prst="triangle">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46" name="Right Bracket 45">
            <a:extLst>
              <a:ext uri="{FF2B5EF4-FFF2-40B4-BE49-F238E27FC236}">
                <a16:creationId xmlns:a16="http://schemas.microsoft.com/office/drawing/2014/main" id="{26D488C3-E908-41E0-85F5-3B601BCF5937}"/>
              </a:ext>
            </a:extLst>
          </p:cNvPr>
          <p:cNvSpPr/>
          <p:nvPr/>
        </p:nvSpPr>
        <p:spPr>
          <a:xfrm rot="5400000">
            <a:off x="4648705" y="4644563"/>
            <a:ext cx="109728" cy="228600"/>
          </a:xfrm>
          <a:prstGeom prst="rightBracket">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TextBox 46">
            <a:extLst>
              <a:ext uri="{FF2B5EF4-FFF2-40B4-BE49-F238E27FC236}">
                <a16:creationId xmlns:a16="http://schemas.microsoft.com/office/drawing/2014/main" id="{A8D9E0D9-C3BE-48E6-8253-98E8598032DE}"/>
              </a:ext>
            </a:extLst>
          </p:cNvPr>
          <p:cNvSpPr txBox="1"/>
          <p:nvPr/>
        </p:nvSpPr>
        <p:spPr>
          <a:xfrm>
            <a:off x="5109866" y="3734230"/>
            <a:ext cx="274320" cy="274320"/>
          </a:xfrm>
          <a:prstGeom prst="rect">
            <a:avLst/>
          </a:prstGeom>
          <a:noFill/>
          <a:ln>
            <a:solidFill>
              <a:schemeClr val="tx1"/>
            </a:solidFill>
          </a:ln>
        </p:spPr>
        <p:txBody>
          <a:bodyPr wrap="square" rtlCol="0" anchor="ctr" anchorCtr="0">
            <a:spAutoFit/>
          </a:bodyPr>
          <a:lstStyle/>
          <a:p>
            <a:pPr algn="ctr"/>
            <a:r>
              <a:rPr lang="en-US" dirty="0"/>
              <a:t>S</a:t>
            </a:r>
          </a:p>
        </p:txBody>
      </p:sp>
      <p:cxnSp>
        <p:nvCxnSpPr>
          <p:cNvPr id="53" name="Elbow Connector 208">
            <a:extLst>
              <a:ext uri="{FF2B5EF4-FFF2-40B4-BE49-F238E27FC236}">
                <a16:creationId xmlns:a16="http://schemas.microsoft.com/office/drawing/2014/main" id="{4FAAEACF-EF08-4177-9AD4-716A1488BB2B}"/>
              </a:ext>
            </a:extLst>
          </p:cNvPr>
          <p:cNvCxnSpPr>
            <a:cxnSpLocks/>
            <a:stCxn id="52" idx="3"/>
            <a:endCxn id="118" idx="4"/>
          </p:cNvCxnSpPr>
          <p:nvPr/>
        </p:nvCxnSpPr>
        <p:spPr>
          <a:xfrm flipV="1">
            <a:off x="5423125" y="844525"/>
            <a:ext cx="462663" cy="3473434"/>
          </a:xfrm>
          <a:prstGeom prst="bentConnector2">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54" name="Elbow Connector 211">
            <a:extLst>
              <a:ext uri="{FF2B5EF4-FFF2-40B4-BE49-F238E27FC236}">
                <a16:creationId xmlns:a16="http://schemas.microsoft.com/office/drawing/2014/main" id="{DA2300DA-8190-4589-BD65-0BAE182261E4}"/>
              </a:ext>
            </a:extLst>
          </p:cNvPr>
          <p:cNvCxnSpPr>
            <a:stCxn id="46" idx="2"/>
            <a:endCxn id="51" idx="3"/>
          </p:cNvCxnSpPr>
          <p:nvPr/>
        </p:nvCxnSpPr>
        <p:spPr>
          <a:xfrm rot="5400000" flipH="1" flipV="1">
            <a:off x="4639364" y="4382164"/>
            <a:ext cx="495768" cy="367358"/>
          </a:xfrm>
          <a:prstGeom prst="bentConnector2">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FBEE8F20-57A2-4644-B636-27A5A1DEA7CD}"/>
              </a:ext>
            </a:extLst>
          </p:cNvPr>
          <p:cNvSpPr txBox="1"/>
          <p:nvPr/>
        </p:nvSpPr>
        <p:spPr>
          <a:xfrm>
            <a:off x="6977963" y="2133435"/>
            <a:ext cx="1753556" cy="400110"/>
          </a:xfrm>
          <a:prstGeom prst="rect">
            <a:avLst/>
          </a:prstGeom>
          <a:noFill/>
        </p:spPr>
        <p:txBody>
          <a:bodyPr wrap="square" rtlCol="0">
            <a:spAutoFit/>
          </a:bodyPr>
          <a:lstStyle/>
          <a:p>
            <a:pPr algn="ctr"/>
            <a:r>
              <a:rPr lang="en-US" sz="1000" b="1" dirty="0">
                <a:latin typeface="Arial" panose="020B0604020202020204" pitchFamily="34" charset="0"/>
                <a:cs typeface="Arial" panose="020B0604020202020204" pitchFamily="34" charset="0"/>
              </a:rPr>
              <a:t>Spring to </a:t>
            </a:r>
          </a:p>
          <a:p>
            <a:pPr algn="ctr"/>
            <a:r>
              <a:rPr lang="en-US" sz="1000" b="1" dirty="0">
                <a:latin typeface="Arial" panose="020B0604020202020204" pitchFamily="34" charset="0"/>
                <a:cs typeface="Arial" panose="020B0604020202020204" pitchFamily="34" charset="0"/>
              </a:rPr>
              <a:t>OPEN</a:t>
            </a:r>
          </a:p>
        </p:txBody>
      </p:sp>
      <p:cxnSp>
        <p:nvCxnSpPr>
          <p:cNvPr id="56" name="Straight Connector 55">
            <a:extLst>
              <a:ext uri="{FF2B5EF4-FFF2-40B4-BE49-F238E27FC236}">
                <a16:creationId xmlns:a16="http://schemas.microsoft.com/office/drawing/2014/main" id="{7EADD433-D74D-461E-86F6-2512A3A42069}"/>
              </a:ext>
            </a:extLst>
          </p:cNvPr>
          <p:cNvCxnSpPr>
            <a:endCxn id="50" idx="0"/>
          </p:cNvCxnSpPr>
          <p:nvPr/>
        </p:nvCxnSpPr>
        <p:spPr>
          <a:xfrm>
            <a:off x="5245738" y="4008550"/>
            <a:ext cx="0" cy="30625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Rectangle 58">
            <a:extLst>
              <a:ext uri="{FF2B5EF4-FFF2-40B4-BE49-F238E27FC236}">
                <a16:creationId xmlns:a16="http://schemas.microsoft.com/office/drawing/2014/main" id="{CAA1A258-2DA4-421C-8B3C-7D9110A44284}"/>
              </a:ext>
            </a:extLst>
          </p:cNvPr>
          <p:cNvSpPr/>
          <p:nvPr/>
        </p:nvSpPr>
        <p:spPr>
          <a:xfrm>
            <a:off x="2795138" y="2549292"/>
            <a:ext cx="110139" cy="1101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28B1BC28-12D8-4724-B037-0E70D7780BA6}"/>
              </a:ext>
            </a:extLst>
          </p:cNvPr>
          <p:cNvSpPr/>
          <p:nvPr/>
        </p:nvSpPr>
        <p:spPr>
          <a:xfrm>
            <a:off x="1662128" y="4521197"/>
            <a:ext cx="110139" cy="1101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44BB5A47-FB3C-4E62-9FC0-A227C91FF63A}"/>
              </a:ext>
            </a:extLst>
          </p:cNvPr>
          <p:cNvSpPr/>
          <p:nvPr/>
        </p:nvSpPr>
        <p:spPr>
          <a:xfrm>
            <a:off x="2784599" y="4052028"/>
            <a:ext cx="110139" cy="1101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BC97FA0A-0308-4A6B-A90E-6754A0037586}"/>
              </a:ext>
            </a:extLst>
          </p:cNvPr>
          <p:cNvSpPr/>
          <p:nvPr/>
        </p:nvSpPr>
        <p:spPr>
          <a:xfrm>
            <a:off x="1477173" y="4522671"/>
            <a:ext cx="110139" cy="1101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3" name="Group 62">
            <a:extLst>
              <a:ext uri="{FF2B5EF4-FFF2-40B4-BE49-F238E27FC236}">
                <a16:creationId xmlns:a16="http://schemas.microsoft.com/office/drawing/2014/main" id="{7256AD0F-A304-4956-A6A4-528633B3C600}"/>
              </a:ext>
            </a:extLst>
          </p:cNvPr>
          <p:cNvGrpSpPr/>
          <p:nvPr/>
        </p:nvGrpSpPr>
        <p:grpSpPr>
          <a:xfrm>
            <a:off x="2210632" y="3538588"/>
            <a:ext cx="248745" cy="963890"/>
            <a:chOff x="2351117" y="3073416"/>
            <a:chExt cx="248745" cy="1278739"/>
          </a:xfrm>
          <a:noFill/>
        </p:grpSpPr>
        <p:sp>
          <p:nvSpPr>
            <p:cNvPr id="64" name="Rectangle 63">
              <a:extLst>
                <a:ext uri="{FF2B5EF4-FFF2-40B4-BE49-F238E27FC236}">
                  <a16:creationId xmlns:a16="http://schemas.microsoft.com/office/drawing/2014/main" id="{21849950-AF75-4783-94B8-96FCA4A3E2C3}"/>
                </a:ext>
              </a:extLst>
            </p:cNvPr>
            <p:cNvSpPr/>
            <p:nvPr/>
          </p:nvSpPr>
          <p:spPr>
            <a:xfrm>
              <a:off x="2351117" y="3321161"/>
              <a:ext cx="248745" cy="25259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864E1F85-9490-4143-A541-43748E2FD1AF}"/>
                </a:ext>
              </a:extLst>
            </p:cNvPr>
            <p:cNvSpPr/>
            <p:nvPr/>
          </p:nvSpPr>
          <p:spPr>
            <a:xfrm>
              <a:off x="2351117" y="3579807"/>
              <a:ext cx="248745" cy="25259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36E53497-BABE-4E35-A2D0-7E0AF4B830B8}"/>
                </a:ext>
              </a:extLst>
            </p:cNvPr>
            <p:cNvSpPr/>
            <p:nvPr/>
          </p:nvSpPr>
          <p:spPr>
            <a:xfrm>
              <a:off x="2351117" y="3841901"/>
              <a:ext cx="248745" cy="25259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B11DB1E5-EC50-493E-A569-FE40161DFB4F}"/>
                </a:ext>
              </a:extLst>
            </p:cNvPr>
            <p:cNvSpPr/>
            <p:nvPr/>
          </p:nvSpPr>
          <p:spPr>
            <a:xfrm>
              <a:off x="2351117" y="3073416"/>
              <a:ext cx="248745" cy="25259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extLst>
                <a:ext uri="{FF2B5EF4-FFF2-40B4-BE49-F238E27FC236}">
                  <a16:creationId xmlns:a16="http://schemas.microsoft.com/office/drawing/2014/main" id="{B45885DD-01C5-480A-B5C0-6AF1539F207A}"/>
                </a:ext>
              </a:extLst>
            </p:cNvPr>
            <p:cNvSpPr/>
            <p:nvPr/>
          </p:nvSpPr>
          <p:spPr>
            <a:xfrm>
              <a:off x="2351117" y="4099564"/>
              <a:ext cx="248745" cy="25259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9" name="Rectangle 68">
            <a:extLst>
              <a:ext uri="{FF2B5EF4-FFF2-40B4-BE49-F238E27FC236}">
                <a16:creationId xmlns:a16="http://schemas.microsoft.com/office/drawing/2014/main" id="{D73047E6-06C4-44E7-BC8E-38264542B02F}"/>
              </a:ext>
            </a:extLst>
          </p:cNvPr>
          <p:cNvSpPr/>
          <p:nvPr/>
        </p:nvSpPr>
        <p:spPr>
          <a:xfrm>
            <a:off x="944269" y="3969865"/>
            <a:ext cx="248745" cy="2525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0" name="Elbow Connector 203">
            <a:extLst>
              <a:ext uri="{FF2B5EF4-FFF2-40B4-BE49-F238E27FC236}">
                <a16:creationId xmlns:a16="http://schemas.microsoft.com/office/drawing/2014/main" id="{2744B5E8-D941-43C3-A949-14ACBC6116FE}"/>
              </a:ext>
            </a:extLst>
          </p:cNvPr>
          <p:cNvCxnSpPr/>
          <p:nvPr/>
        </p:nvCxnSpPr>
        <p:spPr>
          <a:xfrm flipV="1">
            <a:off x="2459377" y="2219835"/>
            <a:ext cx="2270016" cy="1413952"/>
          </a:xfrm>
          <a:prstGeom prst="bentConnector4">
            <a:avLst>
              <a:gd name="adj1" fmla="val 47467"/>
              <a:gd name="adj2" fmla="val 116167"/>
            </a:avLst>
          </a:prstGeom>
          <a:ln w="19050">
            <a:solidFill>
              <a:schemeClr val="tx1"/>
            </a:solidFill>
            <a:prstDash val="lgDashDot"/>
          </a:ln>
        </p:spPr>
        <p:style>
          <a:lnRef idx="1">
            <a:schemeClr val="accent1"/>
          </a:lnRef>
          <a:fillRef idx="0">
            <a:schemeClr val="accent1"/>
          </a:fillRef>
          <a:effectRef idx="0">
            <a:schemeClr val="accent1"/>
          </a:effectRef>
          <a:fontRef idx="minor">
            <a:schemeClr val="tx1"/>
          </a:fontRef>
        </p:style>
      </p:cxnSp>
      <p:cxnSp>
        <p:nvCxnSpPr>
          <p:cNvPr id="71" name="Elbow Connector 203">
            <a:extLst>
              <a:ext uri="{FF2B5EF4-FFF2-40B4-BE49-F238E27FC236}">
                <a16:creationId xmlns:a16="http://schemas.microsoft.com/office/drawing/2014/main" id="{D7EFF343-43F2-49E7-9E9C-15DC03A08EDE}"/>
              </a:ext>
            </a:extLst>
          </p:cNvPr>
          <p:cNvCxnSpPr>
            <a:stCxn id="64" idx="3"/>
            <a:endCxn id="47" idx="0"/>
          </p:cNvCxnSpPr>
          <p:nvPr/>
        </p:nvCxnSpPr>
        <p:spPr>
          <a:xfrm flipV="1">
            <a:off x="2459377" y="3734230"/>
            <a:ext cx="2787649" cy="86303"/>
          </a:xfrm>
          <a:prstGeom prst="bentConnector4">
            <a:avLst>
              <a:gd name="adj1" fmla="val 47540"/>
              <a:gd name="adj2" fmla="val 375189"/>
            </a:avLst>
          </a:prstGeom>
          <a:ln w="19050">
            <a:solidFill>
              <a:schemeClr val="tx1"/>
            </a:solidFill>
            <a:prstDash val="lgDashDot"/>
          </a:ln>
        </p:spPr>
        <p:style>
          <a:lnRef idx="1">
            <a:schemeClr val="accent1"/>
          </a:lnRef>
          <a:fillRef idx="0">
            <a:schemeClr val="accent1"/>
          </a:fillRef>
          <a:effectRef idx="0">
            <a:schemeClr val="accent1"/>
          </a:effectRef>
          <a:fontRef idx="minor">
            <a:schemeClr val="tx1"/>
          </a:fontRef>
        </p:style>
      </p:cxnSp>
      <p:cxnSp>
        <p:nvCxnSpPr>
          <p:cNvPr id="72" name="Elbow Connector 203">
            <a:extLst>
              <a:ext uri="{FF2B5EF4-FFF2-40B4-BE49-F238E27FC236}">
                <a16:creationId xmlns:a16="http://schemas.microsoft.com/office/drawing/2014/main" id="{17B6CE85-C934-4757-A566-AC520FBA1E91}"/>
              </a:ext>
            </a:extLst>
          </p:cNvPr>
          <p:cNvCxnSpPr>
            <a:stCxn id="68" idx="3"/>
            <a:endCxn id="74" idx="3"/>
          </p:cNvCxnSpPr>
          <p:nvPr/>
        </p:nvCxnSpPr>
        <p:spPr>
          <a:xfrm>
            <a:off x="2459377" y="4407279"/>
            <a:ext cx="164638" cy="838716"/>
          </a:xfrm>
          <a:prstGeom prst="bentConnector3">
            <a:avLst>
              <a:gd name="adj1" fmla="val 238850"/>
            </a:avLst>
          </a:prstGeom>
          <a:ln w="19050">
            <a:solidFill>
              <a:schemeClr val="tx1"/>
            </a:solidFill>
            <a:prstDash val="lgDashDot"/>
          </a:ln>
        </p:spPr>
        <p:style>
          <a:lnRef idx="1">
            <a:schemeClr val="accent1"/>
          </a:lnRef>
          <a:fillRef idx="0">
            <a:schemeClr val="accent1"/>
          </a:fillRef>
          <a:effectRef idx="0">
            <a:schemeClr val="accent1"/>
          </a:effectRef>
          <a:fontRef idx="minor">
            <a:schemeClr val="tx1"/>
          </a:fontRef>
        </p:style>
      </p:cxnSp>
      <p:sp>
        <p:nvSpPr>
          <p:cNvPr id="73" name="TextBox 72">
            <a:extLst>
              <a:ext uri="{FF2B5EF4-FFF2-40B4-BE49-F238E27FC236}">
                <a16:creationId xmlns:a16="http://schemas.microsoft.com/office/drawing/2014/main" id="{2DE8D144-D797-4F78-86A8-8409CC7FF5BD}"/>
              </a:ext>
            </a:extLst>
          </p:cNvPr>
          <p:cNvSpPr txBox="1"/>
          <p:nvPr/>
        </p:nvSpPr>
        <p:spPr>
          <a:xfrm>
            <a:off x="776788" y="5516220"/>
            <a:ext cx="1168408" cy="246221"/>
          </a:xfrm>
          <a:prstGeom prst="rect">
            <a:avLst/>
          </a:prstGeom>
          <a:noFill/>
        </p:spPr>
        <p:txBody>
          <a:bodyPr wrap="square" rtlCol="0">
            <a:spAutoFit/>
          </a:bodyPr>
          <a:lstStyle/>
          <a:p>
            <a:r>
              <a:rPr lang="en-US" sz="1000" b="1" dirty="0">
                <a:latin typeface="Arial" panose="020B0604020202020204" pitchFamily="34" charset="0"/>
                <a:cs typeface="Arial" panose="020B0604020202020204" pitchFamily="34" charset="0"/>
              </a:rPr>
              <a:t>24 VDC Power</a:t>
            </a:r>
          </a:p>
        </p:txBody>
      </p:sp>
      <p:sp>
        <p:nvSpPr>
          <p:cNvPr id="74" name="TextBox 73">
            <a:extLst>
              <a:ext uri="{FF2B5EF4-FFF2-40B4-BE49-F238E27FC236}">
                <a16:creationId xmlns:a16="http://schemas.microsoft.com/office/drawing/2014/main" id="{F1EEC7E2-555A-4A3D-91E2-4D0A63D4AD1D}"/>
              </a:ext>
            </a:extLst>
          </p:cNvPr>
          <p:cNvSpPr txBox="1"/>
          <p:nvPr/>
        </p:nvSpPr>
        <p:spPr>
          <a:xfrm>
            <a:off x="776788" y="5122884"/>
            <a:ext cx="1847227" cy="246221"/>
          </a:xfrm>
          <a:prstGeom prst="rect">
            <a:avLst/>
          </a:prstGeom>
          <a:noFill/>
        </p:spPr>
        <p:txBody>
          <a:bodyPr wrap="square" rtlCol="0">
            <a:spAutoFit/>
          </a:bodyPr>
          <a:lstStyle/>
          <a:p>
            <a:r>
              <a:rPr lang="en-US" sz="1000" b="1" dirty="0">
                <a:latin typeface="Arial" panose="020B0604020202020204" pitchFamily="34" charset="0"/>
                <a:cs typeface="Arial" panose="020B0604020202020204" pitchFamily="34" charset="0"/>
              </a:rPr>
              <a:t>4-20 mA Command Signal</a:t>
            </a:r>
          </a:p>
        </p:txBody>
      </p:sp>
      <p:cxnSp>
        <p:nvCxnSpPr>
          <p:cNvPr id="76" name="Elbow Connector 203">
            <a:extLst>
              <a:ext uri="{FF2B5EF4-FFF2-40B4-BE49-F238E27FC236}">
                <a16:creationId xmlns:a16="http://schemas.microsoft.com/office/drawing/2014/main" id="{C7B95C02-03D2-43DE-AFC4-721FFE17BF47}"/>
              </a:ext>
            </a:extLst>
          </p:cNvPr>
          <p:cNvCxnSpPr>
            <a:stCxn id="66" idx="3"/>
            <a:endCxn id="73" idx="3"/>
          </p:cNvCxnSpPr>
          <p:nvPr/>
        </p:nvCxnSpPr>
        <p:spPr>
          <a:xfrm flipH="1">
            <a:off x="1945196" y="4213057"/>
            <a:ext cx="514181" cy="1426274"/>
          </a:xfrm>
          <a:prstGeom prst="bentConnector3">
            <a:avLst>
              <a:gd name="adj1" fmla="val -124989"/>
            </a:avLst>
          </a:prstGeom>
          <a:ln w="19050">
            <a:solidFill>
              <a:schemeClr val="tx1"/>
            </a:solidFill>
            <a:prstDash val="lgDashDot"/>
          </a:ln>
        </p:spPr>
        <p:style>
          <a:lnRef idx="1">
            <a:schemeClr val="accent1"/>
          </a:lnRef>
          <a:fillRef idx="0">
            <a:schemeClr val="accent1"/>
          </a:fillRef>
          <a:effectRef idx="0">
            <a:schemeClr val="accent1"/>
          </a:effectRef>
          <a:fontRef idx="minor">
            <a:schemeClr val="tx1"/>
          </a:fontRef>
        </p:style>
      </p:cxnSp>
      <p:grpSp>
        <p:nvGrpSpPr>
          <p:cNvPr id="78" name="Group 77">
            <a:extLst>
              <a:ext uri="{FF2B5EF4-FFF2-40B4-BE49-F238E27FC236}">
                <a16:creationId xmlns:a16="http://schemas.microsoft.com/office/drawing/2014/main" id="{6D7855D3-F712-4593-BFAF-75EAF8836F95}"/>
              </a:ext>
            </a:extLst>
          </p:cNvPr>
          <p:cNvGrpSpPr/>
          <p:nvPr/>
        </p:nvGrpSpPr>
        <p:grpSpPr>
          <a:xfrm>
            <a:off x="3159819" y="674130"/>
            <a:ext cx="2535710" cy="436992"/>
            <a:chOff x="3972424" y="228984"/>
            <a:chExt cx="2535710" cy="436992"/>
          </a:xfrm>
        </p:grpSpPr>
        <p:grpSp>
          <p:nvGrpSpPr>
            <p:cNvPr id="79" name="Group 78">
              <a:extLst>
                <a:ext uri="{FF2B5EF4-FFF2-40B4-BE49-F238E27FC236}">
                  <a16:creationId xmlns:a16="http://schemas.microsoft.com/office/drawing/2014/main" id="{5A37BD67-CA05-48EB-A864-C2F51C4CF8D0}"/>
                </a:ext>
              </a:extLst>
            </p:cNvPr>
            <p:cNvGrpSpPr/>
            <p:nvPr/>
          </p:nvGrpSpPr>
          <p:grpSpPr>
            <a:xfrm>
              <a:off x="5215131" y="247487"/>
              <a:ext cx="384048" cy="384048"/>
              <a:chOff x="-1253793" y="2635446"/>
              <a:chExt cx="1117092" cy="1117092"/>
            </a:xfrm>
          </p:grpSpPr>
          <p:sp>
            <p:nvSpPr>
              <p:cNvPr id="84" name="Oval 83">
                <a:extLst>
                  <a:ext uri="{FF2B5EF4-FFF2-40B4-BE49-F238E27FC236}">
                    <a16:creationId xmlns:a16="http://schemas.microsoft.com/office/drawing/2014/main" id="{360DB13E-3543-481D-9CFD-E73534802155}"/>
                  </a:ext>
                </a:extLst>
              </p:cNvPr>
              <p:cNvSpPr/>
              <p:nvPr/>
            </p:nvSpPr>
            <p:spPr>
              <a:xfrm>
                <a:off x="-1253793" y="2635446"/>
                <a:ext cx="1117092" cy="1117092"/>
              </a:xfrm>
              <a:prstGeom prst="ellipse">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a:extLst>
                  <a:ext uri="{FF2B5EF4-FFF2-40B4-BE49-F238E27FC236}">
                    <a16:creationId xmlns:a16="http://schemas.microsoft.com/office/drawing/2014/main" id="{44176F76-08FA-4A43-B647-53FD97DB1193}"/>
                  </a:ext>
                </a:extLst>
              </p:cNvPr>
              <p:cNvSpPr/>
              <p:nvPr/>
            </p:nvSpPr>
            <p:spPr>
              <a:xfrm>
                <a:off x="-1165842" y="2723397"/>
                <a:ext cx="941191" cy="941191"/>
              </a:xfrm>
              <a:prstGeom prst="ellipse">
                <a:avLst/>
              </a:prstGeom>
              <a:solidFill>
                <a:srgbClr val="C00000"/>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0" name="Group 79">
              <a:extLst>
                <a:ext uri="{FF2B5EF4-FFF2-40B4-BE49-F238E27FC236}">
                  <a16:creationId xmlns:a16="http://schemas.microsoft.com/office/drawing/2014/main" id="{8019FB85-F283-42E5-9032-6D30C2EEE0C9}"/>
                </a:ext>
              </a:extLst>
            </p:cNvPr>
            <p:cNvGrpSpPr/>
            <p:nvPr/>
          </p:nvGrpSpPr>
          <p:grpSpPr>
            <a:xfrm>
              <a:off x="3972424" y="228984"/>
              <a:ext cx="2535710" cy="436992"/>
              <a:chOff x="3972424" y="228984"/>
              <a:chExt cx="2535710" cy="436992"/>
            </a:xfrm>
          </p:grpSpPr>
          <p:sp>
            <p:nvSpPr>
              <p:cNvPr id="81" name="TextBox 80">
                <a:extLst>
                  <a:ext uri="{FF2B5EF4-FFF2-40B4-BE49-F238E27FC236}">
                    <a16:creationId xmlns:a16="http://schemas.microsoft.com/office/drawing/2014/main" id="{46FA8E24-B13C-425F-8CAA-10D935850642}"/>
                  </a:ext>
                </a:extLst>
              </p:cNvPr>
              <p:cNvSpPr txBox="1"/>
              <p:nvPr/>
            </p:nvSpPr>
            <p:spPr>
              <a:xfrm>
                <a:off x="3972424" y="228984"/>
                <a:ext cx="1326474" cy="369332"/>
              </a:xfrm>
              <a:prstGeom prst="rect">
                <a:avLst/>
              </a:prstGeom>
              <a:noFill/>
            </p:spPr>
            <p:txBody>
              <a:bodyPr wrap="square" rtlCol="0">
                <a:spAutoFit/>
              </a:bodyPr>
              <a:lstStyle/>
              <a:p>
                <a:pPr algn="r"/>
                <a:r>
                  <a:rPr lang="en-US" dirty="0">
                    <a:latin typeface="Segoe UI" panose="020B0502040204020203" pitchFamily="34" charset="0"/>
                    <a:cs typeface="Segoe UI" panose="020B0502040204020203" pitchFamily="34" charset="0"/>
                  </a:rPr>
                  <a:t>RED</a:t>
                </a:r>
              </a:p>
            </p:txBody>
          </p:sp>
          <p:sp>
            <p:nvSpPr>
              <p:cNvPr id="82" name="TextBox 81">
                <a:extLst>
                  <a:ext uri="{FF2B5EF4-FFF2-40B4-BE49-F238E27FC236}">
                    <a16:creationId xmlns:a16="http://schemas.microsoft.com/office/drawing/2014/main" id="{9FE254DB-4EE3-4770-B9C6-D019E9E322C4}"/>
                  </a:ext>
                </a:extLst>
              </p:cNvPr>
              <p:cNvSpPr txBox="1"/>
              <p:nvPr/>
            </p:nvSpPr>
            <p:spPr>
              <a:xfrm>
                <a:off x="5515411" y="228984"/>
                <a:ext cx="955907" cy="369332"/>
              </a:xfrm>
              <a:prstGeom prst="rect">
                <a:avLst/>
              </a:prstGeom>
              <a:noFill/>
            </p:spPr>
            <p:txBody>
              <a:bodyPr wrap="square" rtlCol="0">
                <a:spAutoFit/>
              </a:bodyPr>
              <a:lstStyle/>
              <a:p>
                <a:r>
                  <a:rPr lang="en-US" dirty="0">
                    <a:latin typeface="Segoe UI" panose="020B0502040204020203" pitchFamily="34" charset="0"/>
                    <a:cs typeface="Segoe UI" panose="020B0502040204020203" pitchFamily="34" charset="0"/>
                  </a:rPr>
                  <a:t>CIRCLE</a:t>
                </a:r>
              </a:p>
            </p:txBody>
          </p:sp>
          <p:sp>
            <p:nvSpPr>
              <p:cNvPr id="83" name="TextBox 82">
                <a:extLst>
                  <a:ext uri="{FF2B5EF4-FFF2-40B4-BE49-F238E27FC236}">
                    <a16:creationId xmlns:a16="http://schemas.microsoft.com/office/drawing/2014/main" id="{0573E8A3-5151-4A55-8951-A5750675A025}"/>
                  </a:ext>
                </a:extLst>
              </p:cNvPr>
              <p:cNvSpPr txBox="1"/>
              <p:nvPr/>
            </p:nvSpPr>
            <p:spPr>
              <a:xfrm>
                <a:off x="5534483" y="481310"/>
                <a:ext cx="973651" cy="184666"/>
              </a:xfrm>
              <a:prstGeom prst="rect">
                <a:avLst/>
              </a:prstGeom>
              <a:noFill/>
            </p:spPr>
            <p:txBody>
              <a:bodyPr wrap="square" rtlCol="0">
                <a:spAutoFit/>
              </a:bodyPr>
              <a:lstStyle/>
              <a:p>
                <a:r>
                  <a:rPr lang="en-US" sz="600" dirty="0">
                    <a:latin typeface="Arial" panose="020B0604020202020204" pitchFamily="34" charset="0"/>
                    <a:cs typeface="Arial" panose="020B0604020202020204" pitchFamily="34" charset="0"/>
                  </a:rPr>
                  <a:t>VALVE CONTROLER</a:t>
                </a:r>
              </a:p>
            </p:txBody>
          </p:sp>
        </p:grpSp>
      </p:grpSp>
      <p:sp>
        <p:nvSpPr>
          <p:cNvPr id="86" name="TextBox 85">
            <a:extLst>
              <a:ext uri="{FF2B5EF4-FFF2-40B4-BE49-F238E27FC236}">
                <a16:creationId xmlns:a16="http://schemas.microsoft.com/office/drawing/2014/main" id="{DC990FD9-E619-4D52-9CFD-9ADA6DE658EE}"/>
              </a:ext>
            </a:extLst>
          </p:cNvPr>
          <p:cNvSpPr txBox="1"/>
          <p:nvPr/>
        </p:nvSpPr>
        <p:spPr>
          <a:xfrm>
            <a:off x="1746655" y="2481046"/>
            <a:ext cx="1810995" cy="553998"/>
          </a:xfrm>
          <a:prstGeom prst="rect">
            <a:avLst/>
          </a:prstGeom>
          <a:noFill/>
        </p:spPr>
        <p:txBody>
          <a:bodyPr wrap="square" rtlCol="0">
            <a:spAutoFit/>
          </a:bodyPr>
          <a:lstStyle/>
          <a:p>
            <a:pPr algn="ctr"/>
            <a:r>
              <a:rPr lang="en-US" sz="1000" b="1" dirty="0">
                <a:latin typeface="Arial" panose="020B0604020202020204" pitchFamily="34" charset="0"/>
                <a:cs typeface="Arial" panose="020B0604020202020204" pitchFamily="34" charset="0"/>
              </a:rPr>
              <a:t>RED CIRCLE</a:t>
            </a:r>
          </a:p>
          <a:p>
            <a:pPr algn="ctr"/>
            <a:r>
              <a:rPr lang="en-US" sz="1000" b="1" dirty="0">
                <a:latin typeface="Arial" panose="020B0604020202020204" pitchFamily="34" charset="0"/>
                <a:cs typeface="Arial" panose="020B0604020202020204" pitchFamily="34" charset="0"/>
              </a:rPr>
              <a:t>VALVE CONTROLLER</a:t>
            </a:r>
          </a:p>
          <a:p>
            <a:pPr algn="ctr"/>
            <a:r>
              <a:rPr lang="en-US" sz="1000" b="1" dirty="0">
                <a:solidFill>
                  <a:srgbClr val="C00000"/>
                </a:solidFill>
                <a:latin typeface="Arial" panose="020B0604020202020204" pitchFamily="34" charset="0"/>
                <a:cs typeface="Arial" panose="020B0604020202020204" pitchFamily="34" charset="0"/>
              </a:rPr>
              <a:t>Class 1, </a:t>
            </a:r>
            <a:r>
              <a:rPr lang="en-US" sz="1000" b="1" dirty="0" err="1">
                <a:solidFill>
                  <a:srgbClr val="C00000"/>
                </a:solidFill>
                <a:latin typeface="Arial" panose="020B0604020202020204" pitchFamily="34" charset="0"/>
                <a:cs typeface="Arial" panose="020B0604020202020204" pitchFamily="34" charset="0"/>
              </a:rPr>
              <a:t>Div</a:t>
            </a:r>
            <a:r>
              <a:rPr lang="en-US" sz="1000" b="1" dirty="0">
                <a:solidFill>
                  <a:srgbClr val="C00000"/>
                </a:solidFill>
                <a:latin typeface="Arial" panose="020B0604020202020204" pitchFamily="34" charset="0"/>
                <a:cs typeface="Arial" panose="020B0604020202020204" pitchFamily="34" charset="0"/>
              </a:rPr>
              <a:t> 1</a:t>
            </a:r>
          </a:p>
        </p:txBody>
      </p:sp>
      <p:pic>
        <p:nvPicPr>
          <p:cNvPr id="87" name="Picture 86">
            <a:extLst>
              <a:ext uri="{FF2B5EF4-FFF2-40B4-BE49-F238E27FC236}">
                <a16:creationId xmlns:a16="http://schemas.microsoft.com/office/drawing/2014/main" id="{9614D324-1F35-44F6-9DD5-ECA5D257FDF7}"/>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9615" b="92231" l="31811" r="68244"/>
                    </a14:imgEffect>
                  </a14:imgLayer>
                </a14:imgProps>
              </a:ext>
              <a:ext uri="{28A0092B-C50C-407E-A947-70E740481C1C}">
                <a14:useLocalDpi xmlns:a14="http://schemas.microsoft.com/office/drawing/2010/main" val="0"/>
              </a:ext>
            </a:extLst>
          </a:blip>
          <a:srcRect l="30978" t="6721" r="28929" b="5401"/>
          <a:stretch/>
        </p:blipFill>
        <p:spPr>
          <a:xfrm>
            <a:off x="597878" y="1395094"/>
            <a:ext cx="2247285" cy="3482048"/>
          </a:xfrm>
          <a:prstGeom prst="rect">
            <a:avLst/>
          </a:prstGeom>
        </p:spPr>
      </p:pic>
      <p:cxnSp>
        <p:nvCxnSpPr>
          <p:cNvPr id="89" name="Elbow Connector 203">
            <a:extLst>
              <a:ext uri="{FF2B5EF4-FFF2-40B4-BE49-F238E27FC236}">
                <a16:creationId xmlns:a16="http://schemas.microsoft.com/office/drawing/2014/main" id="{A1AC4C77-F12E-4E5F-A19F-D03DF87F8076}"/>
              </a:ext>
            </a:extLst>
          </p:cNvPr>
          <p:cNvCxnSpPr>
            <a:stCxn id="65" idx="3"/>
            <a:endCxn id="111" idx="1"/>
          </p:cNvCxnSpPr>
          <p:nvPr/>
        </p:nvCxnSpPr>
        <p:spPr>
          <a:xfrm>
            <a:off x="2459377" y="4015495"/>
            <a:ext cx="3166613" cy="1095445"/>
          </a:xfrm>
          <a:prstGeom prst="bentConnector3">
            <a:avLst>
              <a:gd name="adj1" fmla="val 50000"/>
            </a:avLst>
          </a:prstGeom>
          <a:ln w="19050">
            <a:solidFill>
              <a:schemeClr val="tx1"/>
            </a:solidFill>
            <a:prstDash val="lgDashDot"/>
          </a:ln>
        </p:spPr>
        <p:style>
          <a:lnRef idx="1">
            <a:schemeClr val="accent1"/>
          </a:lnRef>
          <a:fillRef idx="0">
            <a:schemeClr val="accent1"/>
          </a:fillRef>
          <a:effectRef idx="0">
            <a:schemeClr val="accent1"/>
          </a:effectRef>
          <a:fontRef idx="minor">
            <a:schemeClr val="tx1"/>
          </a:fontRef>
        </p:style>
      </p:cxnSp>
      <p:cxnSp>
        <p:nvCxnSpPr>
          <p:cNvPr id="90" name="Elbow Connector 207">
            <a:extLst>
              <a:ext uri="{FF2B5EF4-FFF2-40B4-BE49-F238E27FC236}">
                <a16:creationId xmlns:a16="http://schemas.microsoft.com/office/drawing/2014/main" id="{27310C13-4A55-4E63-A2D2-E87859A6DF93}"/>
              </a:ext>
            </a:extLst>
          </p:cNvPr>
          <p:cNvCxnSpPr>
            <a:cxnSpLocks/>
            <a:stCxn id="45" idx="3"/>
            <a:endCxn id="125" idx="0"/>
          </p:cNvCxnSpPr>
          <p:nvPr/>
        </p:nvCxnSpPr>
        <p:spPr>
          <a:xfrm flipV="1">
            <a:off x="4934526" y="1308963"/>
            <a:ext cx="2236620" cy="1492006"/>
          </a:xfrm>
          <a:prstGeom prst="bentConnector4">
            <a:avLst>
              <a:gd name="adj1" fmla="val 26540"/>
              <a:gd name="adj2" fmla="val 115322"/>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91" name="Group 90">
            <a:extLst>
              <a:ext uri="{FF2B5EF4-FFF2-40B4-BE49-F238E27FC236}">
                <a16:creationId xmlns:a16="http://schemas.microsoft.com/office/drawing/2014/main" id="{369FE131-B0BD-4952-860F-685235BFC7BD}"/>
              </a:ext>
            </a:extLst>
          </p:cNvPr>
          <p:cNvGrpSpPr/>
          <p:nvPr/>
        </p:nvGrpSpPr>
        <p:grpSpPr>
          <a:xfrm>
            <a:off x="7070903" y="2704690"/>
            <a:ext cx="339910" cy="1175117"/>
            <a:chOff x="8434860" y="2308441"/>
            <a:chExt cx="396526" cy="1370845"/>
          </a:xfrm>
        </p:grpSpPr>
        <p:grpSp>
          <p:nvGrpSpPr>
            <p:cNvPr id="92" name="Group 91">
              <a:extLst>
                <a:ext uri="{FF2B5EF4-FFF2-40B4-BE49-F238E27FC236}">
                  <a16:creationId xmlns:a16="http://schemas.microsoft.com/office/drawing/2014/main" id="{2C4AA368-05D2-435F-86D3-C0E3E7642DDD}"/>
                </a:ext>
              </a:extLst>
            </p:cNvPr>
            <p:cNvGrpSpPr/>
            <p:nvPr/>
          </p:nvGrpSpPr>
          <p:grpSpPr>
            <a:xfrm>
              <a:off x="8474723" y="2308441"/>
              <a:ext cx="316800" cy="1210074"/>
              <a:chOff x="301904" y="1195992"/>
              <a:chExt cx="516729" cy="1973738"/>
            </a:xfrm>
          </p:grpSpPr>
          <p:sp>
            <p:nvSpPr>
              <p:cNvPr id="104" name="Rectangle 103">
                <a:extLst>
                  <a:ext uri="{FF2B5EF4-FFF2-40B4-BE49-F238E27FC236}">
                    <a16:creationId xmlns:a16="http://schemas.microsoft.com/office/drawing/2014/main" id="{B8F5FEDB-F71D-40E3-9253-F6F13539551F}"/>
                  </a:ext>
                </a:extLst>
              </p:cNvPr>
              <p:cNvSpPr/>
              <p:nvPr/>
            </p:nvSpPr>
            <p:spPr>
              <a:xfrm>
                <a:off x="301904" y="1409729"/>
                <a:ext cx="516729" cy="516729"/>
              </a:xfrm>
              <a:prstGeom prst="rect">
                <a:avLst/>
              </a:prstGeom>
              <a:solidFill>
                <a:schemeClr val="tx1">
                  <a:lumMod val="50000"/>
                  <a:lumOff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a:extLst>
                  <a:ext uri="{FF2B5EF4-FFF2-40B4-BE49-F238E27FC236}">
                    <a16:creationId xmlns:a16="http://schemas.microsoft.com/office/drawing/2014/main" id="{BAB34828-252E-4F14-8696-D8FE9A021F81}"/>
                  </a:ext>
                </a:extLst>
              </p:cNvPr>
              <p:cNvSpPr/>
              <p:nvPr/>
            </p:nvSpPr>
            <p:spPr>
              <a:xfrm>
                <a:off x="527161" y="1928316"/>
                <a:ext cx="66214" cy="1241414"/>
              </a:xfrm>
              <a:prstGeom prst="rect">
                <a:avLst/>
              </a:prstGeom>
              <a:gradFill flip="none" rotWithShape="1">
                <a:gsLst>
                  <a:gs pos="1000">
                    <a:schemeClr val="bg1">
                      <a:lumMod val="85000"/>
                    </a:schemeClr>
                  </a:gs>
                  <a:gs pos="96000">
                    <a:schemeClr val="bg1">
                      <a:lumMod val="75000"/>
                    </a:schemeClr>
                  </a:gs>
                </a:gsLst>
                <a:lin ang="0" scaled="0"/>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a:extLst>
                  <a:ext uri="{FF2B5EF4-FFF2-40B4-BE49-F238E27FC236}">
                    <a16:creationId xmlns:a16="http://schemas.microsoft.com/office/drawing/2014/main" id="{4723777D-A334-43A2-B802-59FBA6BF9D45}"/>
                  </a:ext>
                </a:extLst>
              </p:cNvPr>
              <p:cNvSpPr/>
              <p:nvPr/>
            </p:nvSpPr>
            <p:spPr>
              <a:xfrm>
                <a:off x="301904" y="1298382"/>
                <a:ext cx="516729" cy="105846"/>
              </a:xfrm>
              <a:prstGeom prst="rect">
                <a:avLst/>
              </a:prstGeom>
              <a:gradFill flip="none" rotWithShape="1">
                <a:gsLst>
                  <a:gs pos="1000">
                    <a:schemeClr val="bg1">
                      <a:lumMod val="85000"/>
                    </a:schemeClr>
                  </a:gs>
                  <a:gs pos="96000">
                    <a:schemeClr val="bg1">
                      <a:lumMod val="75000"/>
                    </a:schemeClr>
                  </a:gs>
                </a:gsLst>
                <a:lin ang="0" scaled="0"/>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Rectangle 106">
                <a:extLst>
                  <a:ext uri="{FF2B5EF4-FFF2-40B4-BE49-F238E27FC236}">
                    <a16:creationId xmlns:a16="http://schemas.microsoft.com/office/drawing/2014/main" id="{65799336-4205-4A02-8DF3-5AAAB2C7B04E}"/>
                  </a:ext>
                </a:extLst>
              </p:cNvPr>
              <p:cNvSpPr/>
              <p:nvPr/>
            </p:nvSpPr>
            <p:spPr>
              <a:xfrm>
                <a:off x="468828" y="1195992"/>
                <a:ext cx="182880" cy="105846"/>
              </a:xfrm>
              <a:prstGeom prst="rect">
                <a:avLst/>
              </a:prstGeom>
              <a:gradFill flip="none" rotWithShape="1">
                <a:gsLst>
                  <a:gs pos="1000">
                    <a:schemeClr val="bg1">
                      <a:lumMod val="85000"/>
                    </a:schemeClr>
                  </a:gs>
                  <a:gs pos="96000">
                    <a:schemeClr val="bg1">
                      <a:lumMod val="75000"/>
                    </a:schemeClr>
                  </a:gs>
                </a:gsLst>
                <a:lin ang="0" scaled="0"/>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a:extLst>
                  <a:ext uri="{FF2B5EF4-FFF2-40B4-BE49-F238E27FC236}">
                    <a16:creationId xmlns:a16="http://schemas.microsoft.com/office/drawing/2014/main" id="{1B855873-4043-42CD-B998-48548ADDA2BA}"/>
                  </a:ext>
                </a:extLst>
              </p:cNvPr>
              <p:cNvSpPr/>
              <p:nvPr/>
            </p:nvSpPr>
            <p:spPr>
              <a:xfrm>
                <a:off x="638311" y="1547580"/>
                <a:ext cx="161645" cy="149657"/>
              </a:xfrm>
              <a:prstGeom prst="rect">
                <a:avLst/>
              </a:prstGeom>
              <a:solidFill>
                <a:schemeClr val="bg1">
                  <a:lumMod val="6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3" name="Group 92">
              <a:extLst>
                <a:ext uri="{FF2B5EF4-FFF2-40B4-BE49-F238E27FC236}">
                  <a16:creationId xmlns:a16="http://schemas.microsoft.com/office/drawing/2014/main" id="{BB4197C1-57CB-4D89-914C-8867E087B56E}"/>
                </a:ext>
              </a:extLst>
            </p:cNvPr>
            <p:cNvGrpSpPr/>
            <p:nvPr/>
          </p:nvGrpSpPr>
          <p:grpSpPr>
            <a:xfrm>
              <a:off x="8434860" y="2750063"/>
              <a:ext cx="396526" cy="929223"/>
              <a:chOff x="8397512" y="2750063"/>
              <a:chExt cx="433874" cy="929223"/>
            </a:xfrm>
          </p:grpSpPr>
          <p:sp>
            <p:nvSpPr>
              <p:cNvPr id="94" name="Rectangle 93">
                <a:extLst>
                  <a:ext uri="{FF2B5EF4-FFF2-40B4-BE49-F238E27FC236}">
                    <a16:creationId xmlns:a16="http://schemas.microsoft.com/office/drawing/2014/main" id="{6231FFCA-EBA4-4E73-AC99-2745DA832F51}"/>
                  </a:ext>
                </a:extLst>
              </p:cNvPr>
              <p:cNvSpPr/>
              <p:nvPr/>
            </p:nvSpPr>
            <p:spPr>
              <a:xfrm>
                <a:off x="8397512" y="2789390"/>
                <a:ext cx="433874" cy="889896"/>
              </a:xfrm>
              <a:prstGeom prst="rect">
                <a:avLst/>
              </a:prstGeom>
              <a:gradFill>
                <a:gsLst>
                  <a:gs pos="75000">
                    <a:schemeClr val="bg1">
                      <a:lumMod val="65000"/>
                    </a:schemeClr>
                  </a:gs>
                  <a:gs pos="21000">
                    <a:schemeClr val="bg1">
                      <a:lumMod val="65000"/>
                    </a:schemeClr>
                  </a:gs>
                  <a:gs pos="1000">
                    <a:schemeClr val="bg1">
                      <a:lumMod val="85000"/>
                    </a:schemeClr>
                  </a:gs>
                  <a:gs pos="96000">
                    <a:schemeClr val="bg1">
                      <a:lumMod val="75000"/>
                    </a:schemeClr>
                  </a:gs>
                </a:gsLst>
                <a:lin ang="0" scaled="0"/>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a:extLst>
                  <a:ext uri="{FF2B5EF4-FFF2-40B4-BE49-F238E27FC236}">
                    <a16:creationId xmlns:a16="http://schemas.microsoft.com/office/drawing/2014/main" id="{27DD1F47-49E2-4404-A858-D07CEE1FD787}"/>
                  </a:ext>
                </a:extLst>
              </p:cNvPr>
              <p:cNvSpPr/>
              <p:nvPr/>
            </p:nvSpPr>
            <p:spPr>
              <a:xfrm>
                <a:off x="8397512" y="2750063"/>
                <a:ext cx="433874" cy="45719"/>
              </a:xfrm>
              <a:prstGeom prst="rect">
                <a:avLst/>
              </a:prstGeom>
              <a:gradFill>
                <a:gsLst>
                  <a:gs pos="75000">
                    <a:schemeClr val="bg1">
                      <a:lumMod val="65000"/>
                    </a:schemeClr>
                  </a:gs>
                  <a:gs pos="21000">
                    <a:schemeClr val="bg1">
                      <a:lumMod val="65000"/>
                    </a:schemeClr>
                  </a:gs>
                  <a:gs pos="1000">
                    <a:schemeClr val="bg1">
                      <a:lumMod val="85000"/>
                    </a:schemeClr>
                  </a:gs>
                  <a:gs pos="96000">
                    <a:schemeClr val="bg1">
                      <a:lumMod val="75000"/>
                    </a:schemeClr>
                  </a:gs>
                </a:gsLst>
                <a:lin ang="0" scaled="0"/>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95">
                <a:extLst>
                  <a:ext uri="{FF2B5EF4-FFF2-40B4-BE49-F238E27FC236}">
                    <a16:creationId xmlns:a16="http://schemas.microsoft.com/office/drawing/2014/main" id="{FB9AF46E-D8C5-4A49-917E-A23DDC4A9F77}"/>
                  </a:ext>
                </a:extLst>
              </p:cNvPr>
              <p:cNvSpPr/>
              <p:nvPr/>
            </p:nvSpPr>
            <p:spPr>
              <a:xfrm>
                <a:off x="8481234" y="2895733"/>
                <a:ext cx="266431" cy="660039"/>
              </a:xfrm>
              <a:prstGeom prst="rect">
                <a:avLst/>
              </a:prstGeom>
              <a:solidFill>
                <a:schemeClr val="accent5">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7" name="Group 96">
                <a:extLst>
                  <a:ext uri="{FF2B5EF4-FFF2-40B4-BE49-F238E27FC236}">
                    <a16:creationId xmlns:a16="http://schemas.microsoft.com/office/drawing/2014/main" id="{FD34EFC0-6A03-4597-A04A-5390C5943DAF}"/>
                  </a:ext>
                </a:extLst>
              </p:cNvPr>
              <p:cNvGrpSpPr/>
              <p:nvPr/>
            </p:nvGrpSpPr>
            <p:grpSpPr>
              <a:xfrm>
                <a:off x="8537549" y="2964493"/>
                <a:ext cx="153801" cy="474980"/>
                <a:chOff x="150348" y="306613"/>
                <a:chExt cx="142865" cy="737399"/>
              </a:xfrm>
            </p:grpSpPr>
            <p:cxnSp>
              <p:nvCxnSpPr>
                <p:cNvPr id="98" name="Straight Connector 97">
                  <a:extLst>
                    <a:ext uri="{FF2B5EF4-FFF2-40B4-BE49-F238E27FC236}">
                      <a16:creationId xmlns:a16="http://schemas.microsoft.com/office/drawing/2014/main" id="{0169D835-4BBD-4829-86E1-26E31B0E0C88}"/>
                    </a:ext>
                  </a:extLst>
                </p:cNvPr>
                <p:cNvCxnSpPr/>
                <p:nvPr/>
              </p:nvCxnSpPr>
              <p:spPr>
                <a:xfrm>
                  <a:off x="150348" y="306613"/>
                  <a:ext cx="14286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FE63ECCE-3826-400B-947E-AF819FE798B8}"/>
                    </a:ext>
                  </a:extLst>
                </p:cNvPr>
                <p:cNvCxnSpPr/>
                <p:nvPr/>
              </p:nvCxnSpPr>
              <p:spPr>
                <a:xfrm>
                  <a:off x="150348" y="466606"/>
                  <a:ext cx="14286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5A827E73-7787-4392-8287-549CF2B98C17}"/>
                    </a:ext>
                  </a:extLst>
                </p:cNvPr>
                <p:cNvCxnSpPr/>
                <p:nvPr/>
              </p:nvCxnSpPr>
              <p:spPr>
                <a:xfrm>
                  <a:off x="150348" y="611516"/>
                  <a:ext cx="14286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4236D597-F583-4C1B-857E-450A51299F38}"/>
                    </a:ext>
                  </a:extLst>
                </p:cNvPr>
                <p:cNvCxnSpPr/>
                <p:nvPr/>
              </p:nvCxnSpPr>
              <p:spPr>
                <a:xfrm>
                  <a:off x="150348" y="739109"/>
                  <a:ext cx="14286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E183FFDD-76D6-44E4-8DF5-A01E351618C1}"/>
                    </a:ext>
                  </a:extLst>
                </p:cNvPr>
                <p:cNvCxnSpPr/>
                <p:nvPr/>
              </p:nvCxnSpPr>
              <p:spPr>
                <a:xfrm>
                  <a:off x="150348" y="899102"/>
                  <a:ext cx="14286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D5D3C6F0-6E71-4CCB-9233-7266170A84D3}"/>
                    </a:ext>
                  </a:extLst>
                </p:cNvPr>
                <p:cNvCxnSpPr/>
                <p:nvPr/>
              </p:nvCxnSpPr>
              <p:spPr>
                <a:xfrm>
                  <a:off x="150348" y="1044012"/>
                  <a:ext cx="14286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grpSp>
      <p:cxnSp>
        <p:nvCxnSpPr>
          <p:cNvPr id="109" name="Elbow Connector 240">
            <a:extLst>
              <a:ext uri="{FF2B5EF4-FFF2-40B4-BE49-F238E27FC236}">
                <a16:creationId xmlns:a16="http://schemas.microsoft.com/office/drawing/2014/main" id="{C200DB5B-EBE9-4C7F-84FF-63559C21C740}"/>
              </a:ext>
            </a:extLst>
          </p:cNvPr>
          <p:cNvCxnSpPr>
            <a:stCxn id="32" idx="0"/>
            <a:endCxn id="108" idx="3"/>
          </p:cNvCxnSpPr>
          <p:nvPr/>
        </p:nvCxnSpPr>
        <p:spPr>
          <a:xfrm rot="16200000" flipV="1">
            <a:off x="7399122" y="2896498"/>
            <a:ext cx="785118" cy="849710"/>
          </a:xfrm>
          <a:prstGeom prst="bentConnector2">
            <a:avLst/>
          </a:prstGeom>
        </p:spPr>
        <p:style>
          <a:lnRef idx="1">
            <a:schemeClr val="accent1"/>
          </a:lnRef>
          <a:fillRef idx="0">
            <a:schemeClr val="accent1"/>
          </a:fillRef>
          <a:effectRef idx="0">
            <a:schemeClr val="accent1"/>
          </a:effectRef>
          <a:fontRef idx="minor">
            <a:schemeClr val="tx1"/>
          </a:fontRef>
        </p:style>
      </p:cxnSp>
      <p:sp>
        <p:nvSpPr>
          <p:cNvPr id="110" name="Rectangle 109">
            <a:extLst>
              <a:ext uri="{FF2B5EF4-FFF2-40B4-BE49-F238E27FC236}">
                <a16:creationId xmlns:a16="http://schemas.microsoft.com/office/drawing/2014/main" id="{8C529BC9-8975-4948-92CB-6691862003C5}"/>
              </a:ext>
            </a:extLst>
          </p:cNvPr>
          <p:cNvSpPr/>
          <p:nvPr/>
        </p:nvSpPr>
        <p:spPr>
          <a:xfrm>
            <a:off x="5365168" y="4980412"/>
            <a:ext cx="261055" cy="2610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a:extLst>
              <a:ext uri="{FF2B5EF4-FFF2-40B4-BE49-F238E27FC236}">
                <a16:creationId xmlns:a16="http://schemas.microsoft.com/office/drawing/2014/main" id="{982B2128-E204-4FCD-8685-397E641AD632}"/>
              </a:ext>
            </a:extLst>
          </p:cNvPr>
          <p:cNvSpPr/>
          <p:nvPr/>
        </p:nvSpPr>
        <p:spPr>
          <a:xfrm>
            <a:off x="5625990" y="4980412"/>
            <a:ext cx="261055" cy="2610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2" name="Elbow Connector 203">
            <a:extLst>
              <a:ext uri="{FF2B5EF4-FFF2-40B4-BE49-F238E27FC236}">
                <a16:creationId xmlns:a16="http://schemas.microsoft.com/office/drawing/2014/main" id="{79BD7666-4675-47A0-BBF5-C7E27D378A97}"/>
              </a:ext>
            </a:extLst>
          </p:cNvPr>
          <p:cNvCxnSpPr>
            <a:stCxn id="104" idx="1"/>
            <a:endCxn id="110" idx="3"/>
          </p:cNvCxnSpPr>
          <p:nvPr/>
        </p:nvCxnSpPr>
        <p:spPr>
          <a:xfrm rot="10800000" flipV="1">
            <a:off x="5626224" y="2952804"/>
            <a:ext cx="1478851" cy="2158136"/>
          </a:xfrm>
          <a:prstGeom prst="bentConnector3">
            <a:avLst>
              <a:gd name="adj1" fmla="val 68818"/>
            </a:avLst>
          </a:prstGeom>
          <a:ln w="19050">
            <a:solidFill>
              <a:schemeClr val="tx1"/>
            </a:solidFill>
            <a:prstDash val="lgDashDot"/>
          </a:ln>
        </p:spPr>
        <p:style>
          <a:lnRef idx="1">
            <a:schemeClr val="accent1"/>
          </a:lnRef>
          <a:fillRef idx="0">
            <a:schemeClr val="accent1"/>
          </a:fillRef>
          <a:effectRef idx="0">
            <a:schemeClr val="accent1"/>
          </a:effectRef>
          <a:fontRef idx="minor">
            <a:schemeClr val="tx1"/>
          </a:fontRef>
        </p:style>
      </p:cxnSp>
      <p:pic>
        <p:nvPicPr>
          <p:cNvPr id="113" name="Picture 2" descr="Image result for balluff logo">
            <a:extLst>
              <a:ext uri="{FF2B5EF4-FFF2-40B4-BE49-F238E27FC236}">
                <a16:creationId xmlns:a16="http://schemas.microsoft.com/office/drawing/2014/main" id="{54D375FA-1EE3-46DF-8D40-97B3EE54552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04643" y="3773928"/>
            <a:ext cx="709577" cy="153988"/>
          </a:xfrm>
          <a:prstGeom prst="rect">
            <a:avLst/>
          </a:prstGeom>
          <a:noFill/>
          <a:extLst>
            <a:ext uri="{909E8E84-426E-40DD-AFC4-6F175D3DCCD1}">
              <a14:hiddenFill xmlns:a14="http://schemas.microsoft.com/office/drawing/2010/main">
                <a:solidFill>
                  <a:srgbClr val="FFFFFF"/>
                </a:solidFill>
              </a14:hiddenFill>
            </a:ext>
          </a:extLst>
        </p:spPr>
      </p:pic>
      <p:grpSp>
        <p:nvGrpSpPr>
          <p:cNvPr id="116" name="Group 115">
            <a:extLst>
              <a:ext uri="{FF2B5EF4-FFF2-40B4-BE49-F238E27FC236}">
                <a16:creationId xmlns:a16="http://schemas.microsoft.com/office/drawing/2014/main" id="{99EBACD2-A609-4767-9AF0-C8F8963DD13B}"/>
              </a:ext>
            </a:extLst>
          </p:cNvPr>
          <p:cNvGrpSpPr/>
          <p:nvPr/>
        </p:nvGrpSpPr>
        <p:grpSpPr>
          <a:xfrm>
            <a:off x="5770246" y="613442"/>
            <a:ext cx="231083" cy="231083"/>
            <a:chOff x="914519" y="2673285"/>
            <a:chExt cx="1371600" cy="1371600"/>
          </a:xfrm>
        </p:grpSpPr>
        <p:sp>
          <p:nvSpPr>
            <p:cNvPr id="118" name="Oval 117">
              <a:extLst>
                <a:ext uri="{FF2B5EF4-FFF2-40B4-BE49-F238E27FC236}">
                  <a16:creationId xmlns:a16="http://schemas.microsoft.com/office/drawing/2014/main" id="{57E59254-50F5-45A1-83E7-7BF5A10C2D2D}"/>
                </a:ext>
              </a:extLst>
            </p:cNvPr>
            <p:cNvSpPr/>
            <p:nvPr/>
          </p:nvSpPr>
          <p:spPr>
            <a:xfrm>
              <a:off x="914519" y="2673285"/>
              <a:ext cx="1371600" cy="13716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cxnSp>
          <p:nvCxnSpPr>
            <p:cNvPr id="119" name="Straight Connector 118">
              <a:extLst>
                <a:ext uri="{FF2B5EF4-FFF2-40B4-BE49-F238E27FC236}">
                  <a16:creationId xmlns:a16="http://schemas.microsoft.com/office/drawing/2014/main" id="{1F9B26CE-8422-4E38-B03D-EBDF3725C299}"/>
                </a:ext>
              </a:extLst>
            </p:cNvPr>
            <p:cNvCxnSpPr/>
            <p:nvPr/>
          </p:nvCxnSpPr>
          <p:spPr>
            <a:xfrm flipH="1">
              <a:off x="1324311" y="3054495"/>
              <a:ext cx="552017" cy="60918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0" name="Group 119">
            <a:extLst>
              <a:ext uri="{FF2B5EF4-FFF2-40B4-BE49-F238E27FC236}">
                <a16:creationId xmlns:a16="http://schemas.microsoft.com/office/drawing/2014/main" id="{7EB16CBC-BE4E-4847-B32D-AB8CAEA6664D}"/>
              </a:ext>
            </a:extLst>
          </p:cNvPr>
          <p:cNvGrpSpPr/>
          <p:nvPr/>
        </p:nvGrpSpPr>
        <p:grpSpPr>
          <a:xfrm>
            <a:off x="3836082" y="1024095"/>
            <a:ext cx="231083" cy="414490"/>
            <a:chOff x="5949392" y="940303"/>
            <a:chExt cx="231083" cy="414490"/>
          </a:xfrm>
        </p:grpSpPr>
        <p:grpSp>
          <p:nvGrpSpPr>
            <p:cNvPr id="121" name="Group 120">
              <a:extLst>
                <a:ext uri="{FF2B5EF4-FFF2-40B4-BE49-F238E27FC236}">
                  <a16:creationId xmlns:a16="http://schemas.microsoft.com/office/drawing/2014/main" id="{BCB17AD3-3AF4-4CD5-ABE5-355C1A8B495A}"/>
                </a:ext>
              </a:extLst>
            </p:cNvPr>
            <p:cNvGrpSpPr/>
            <p:nvPr/>
          </p:nvGrpSpPr>
          <p:grpSpPr>
            <a:xfrm>
              <a:off x="5949392" y="940303"/>
              <a:ext cx="231083" cy="231083"/>
              <a:chOff x="914519" y="2673285"/>
              <a:chExt cx="1371600" cy="1371600"/>
            </a:xfrm>
          </p:grpSpPr>
          <p:sp>
            <p:nvSpPr>
              <p:cNvPr id="123" name="Oval 122">
                <a:extLst>
                  <a:ext uri="{FF2B5EF4-FFF2-40B4-BE49-F238E27FC236}">
                    <a16:creationId xmlns:a16="http://schemas.microsoft.com/office/drawing/2014/main" id="{35B34EDF-FBA5-4DE6-9C08-D2D2AD40316C}"/>
                  </a:ext>
                </a:extLst>
              </p:cNvPr>
              <p:cNvSpPr/>
              <p:nvPr/>
            </p:nvSpPr>
            <p:spPr>
              <a:xfrm>
                <a:off x="914519" y="2673285"/>
                <a:ext cx="1371600" cy="13716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cxnSp>
            <p:nvCxnSpPr>
              <p:cNvPr id="124" name="Straight Connector 123">
                <a:extLst>
                  <a:ext uri="{FF2B5EF4-FFF2-40B4-BE49-F238E27FC236}">
                    <a16:creationId xmlns:a16="http://schemas.microsoft.com/office/drawing/2014/main" id="{0A024195-A806-41CF-9390-C9013E1BDD25}"/>
                  </a:ext>
                </a:extLst>
              </p:cNvPr>
              <p:cNvCxnSpPr/>
              <p:nvPr/>
            </p:nvCxnSpPr>
            <p:spPr>
              <a:xfrm flipH="1">
                <a:off x="1324311" y="3054495"/>
                <a:ext cx="552017" cy="60918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22" name="Straight Connector 121">
              <a:extLst>
                <a:ext uri="{FF2B5EF4-FFF2-40B4-BE49-F238E27FC236}">
                  <a16:creationId xmlns:a16="http://schemas.microsoft.com/office/drawing/2014/main" id="{1D8B7D10-1880-4E8F-8209-90B8FC709793}"/>
                </a:ext>
              </a:extLst>
            </p:cNvPr>
            <p:cNvCxnSpPr/>
            <p:nvPr/>
          </p:nvCxnSpPr>
          <p:spPr>
            <a:xfrm rot="5400000">
              <a:off x="5982371" y="1263353"/>
              <a:ext cx="182880"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126" name="Group 125">
            <a:extLst>
              <a:ext uri="{FF2B5EF4-FFF2-40B4-BE49-F238E27FC236}">
                <a16:creationId xmlns:a16="http://schemas.microsoft.com/office/drawing/2014/main" id="{442F2A37-5FCD-4FDA-A7D0-3FB93D01B6E0}"/>
              </a:ext>
            </a:extLst>
          </p:cNvPr>
          <p:cNvGrpSpPr/>
          <p:nvPr/>
        </p:nvGrpSpPr>
        <p:grpSpPr>
          <a:xfrm>
            <a:off x="5076753" y="4228842"/>
            <a:ext cx="339917" cy="207733"/>
            <a:chOff x="4909338" y="2702107"/>
            <a:chExt cx="484820" cy="296287"/>
          </a:xfrm>
          <a:solidFill>
            <a:schemeClr val="bg1"/>
          </a:solidFill>
        </p:grpSpPr>
        <p:sp>
          <p:nvSpPr>
            <p:cNvPr id="127" name="Isosceles Triangle 126">
              <a:extLst>
                <a:ext uri="{FF2B5EF4-FFF2-40B4-BE49-F238E27FC236}">
                  <a16:creationId xmlns:a16="http://schemas.microsoft.com/office/drawing/2014/main" id="{0E77DE09-5B0E-4C6F-B59E-E1559D0E7C04}"/>
                </a:ext>
              </a:extLst>
            </p:cNvPr>
            <p:cNvSpPr/>
            <p:nvPr/>
          </p:nvSpPr>
          <p:spPr>
            <a:xfrm rot="5400000">
              <a:off x="4888904" y="2722541"/>
              <a:ext cx="296287" cy="255420"/>
            </a:xfrm>
            <a:prstGeom prst="triangl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Isosceles Triangle 127">
              <a:extLst>
                <a:ext uri="{FF2B5EF4-FFF2-40B4-BE49-F238E27FC236}">
                  <a16:creationId xmlns:a16="http://schemas.microsoft.com/office/drawing/2014/main" id="{52A24B34-000B-4243-B92B-6B8FE6954EB4}"/>
                </a:ext>
              </a:extLst>
            </p:cNvPr>
            <p:cNvSpPr/>
            <p:nvPr/>
          </p:nvSpPr>
          <p:spPr>
            <a:xfrm rot="16200000">
              <a:off x="5118304" y="2722541"/>
              <a:ext cx="296287" cy="255420"/>
            </a:xfrm>
            <a:prstGeom prst="triangle">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7400842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0" name="Picture 169" descr="GV-8003 2">
            <a:extLst>
              <a:ext uri="{FF2B5EF4-FFF2-40B4-BE49-F238E27FC236}">
                <a16:creationId xmlns:a16="http://schemas.microsoft.com/office/drawing/2014/main" id="{D76E0E02-DF0D-4987-BC25-0F4B8FD4110B}"/>
              </a:ext>
            </a:extLst>
          </p:cNvPr>
          <p:cNvPicPr>
            <a:picLocks noGrp="1" noChangeAspect="1"/>
          </p:cNvPicPr>
          <p:nvPr isPhoto="1"/>
        </p:nvPicPr>
        <p:blipFill rotWithShape="1">
          <a:blip r:embed="rId2">
            <a:lum/>
            <a:extLst>
              <a:ext uri="{28A0092B-C50C-407E-A947-70E740481C1C}">
                <a14:useLocalDpi xmlns:a14="http://schemas.microsoft.com/office/drawing/2010/main" val="0"/>
              </a:ext>
            </a:extLst>
          </a:blip>
          <a:srcRect l="35002" t="3570" r="34401" b="2001"/>
          <a:stretch/>
        </p:blipFill>
        <p:spPr>
          <a:xfrm>
            <a:off x="4971529" y="1584812"/>
            <a:ext cx="1763900" cy="4206240"/>
          </a:xfrm>
          <a:prstGeom prst="rect">
            <a:avLst/>
          </a:prstGeom>
        </p:spPr>
      </p:pic>
      <p:pic>
        <p:nvPicPr>
          <p:cNvPr id="298" name="Picture 297">
            <a:extLst>
              <a:ext uri="{FF2B5EF4-FFF2-40B4-BE49-F238E27FC236}">
                <a16:creationId xmlns:a16="http://schemas.microsoft.com/office/drawing/2014/main" id="{02E44B2C-6040-4E5F-82D0-DB3F6D517F20}"/>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28334" t="5211" r="37500" b="6389"/>
          <a:stretch/>
        </p:blipFill>
        <p:spPr>
          <a:xfrm>
            <a:off x="7380395" y="1552211"/>
            <a:ext cx="1289387" cy="2358634"/>
          </a:xfrm>
          <a:prstGeom prst="rect">
            <a:avLst/>
          </a:prstGeom>
        </p:spPr>
      </p:pic>
      <p:sp>
        <p:nvSpPr>
          <p:cNvPr id="2" name="Title 1">
            <a:extLst>
              <a:ext uri="{FF2B5EF4-FFF2-40B4-BE49-F238E27FC236}">
                <a16:creationId xmlns:a16="http://schemas.microsoft.com/office/drawing/2014/main" id="{9039C8AA-85C6-43F5-836C-D2F48C0866E4}"/>
              </a:ext>
            </a:extLst>
          </p:cNvPr>
          <p:cNvSpPr>
            <a:spLocks noGrp="1"/>
          </p:cNvSpPr>
          <p:nvPr>
            <p:ph type="title"/>
          </p:nvPr>
        </p:nvSpPr>
        <p:spPr/>
        <p:txBody>
          <a:bodyPr>
            <a:normAutofit/>
          </a:bodyPr>
          <a:lstStyle/>
          <a:p>
            <a:r>
              <a:rPr lang="en-US" dirty="0"/>
              <a:t>PCO Pressure Control Override – Low Pressure Single Acting</a:t>
            </a:r>
          </a:p>
        </p:txBody>
      </p:sp>
      <p:cxnSp>
        <p:nvCxnSpPr>
          <p:cNvPr id="124" name="Elbow Connector 145">
            <a:extLst>
              <a:ext uri="{FF2B5EF4-FFF2-40B4-BE49-F238E27FC236}">
                <a16:creationId xmlns:a16="http://schemas.microsoft.com/office/drawing/2014/main" id="{3F334D46-0ED2-41E9-B5D4-96DCE2FA31F6}"/>
              </a:ext>
            </a:extLst>
          </p:cNvPr>
          <p:cNvCxnSpPr>
            <a:cxnSpLocks/>
            <a:stCxn id="261" idx="4"/>
            <a:endCxn id="230" idx="3"/>
          </p:cNvCxnSpPr>
          <p:nvPr/>
        </p:nvCxnSpPr>
        <p:spPr>
          <a:xfrm rot="16200000" flipH="1">
            <a:off x="2560710" y="1773378"/>
            <a:ext cx="1650291" cy="490009"/>
          </a:xfrm>
          <a:prstGeom prst="bentConnector2">
            <a:avLst/>
          </a:prstGeom>
          <a:ln w="19050">
            <a:solidFill>
              <a:srgbClr val="C00000"/>
            </a:solidFill>
          </a:ln>
          <a:effectLst>
            <a:glow rad="101600">
              <a:schemeClr val="bg1">
                <a:alpha val="96000"/>
              </a:schemeClr>
            </a:glow>
          </a:effectLst>
        </p:spPr>
        <p:style>
          <a:lnRef idx="1">
            <a:schemeClr val="accent1"/>
          </a:lnRef>
          <a:fillRef idx="0">
            <a:schemeClr val="accent1"/>
          </a:fillRef>
          <a:effectRef idx="0">
            <a:schemeClr val="accent1"/>
          </a:effectRef>
          <a:fontRef idx="minor">
            <a:schemeClr val="tx1"/>
          </a:fontRef>
        </p:style>
      </p:cxnSp>
      <p:grpSp>
        <p:nvGrpSpPr>
          <p:cNvPr id="125" name="Group 124">
            <a:extLst>
              <a:ext uri="{FF2B5EF4-FFF2-40B4-BE49-F238E27FC236}">
                <a16:creationId xmlns:a16="http://schemas.microsoft.com/office/drawing/2014/main" id="{22CB11F6-C5D4-4CDF-8E01-CC30879FB943}"/>
              </a:ext>
            </a:extLst>
          </p:cNvPr>
          <p:cNvGrpSpPr/>
          <p:nvPr/>
        </p:nvGrpSpPr>
        <p:grpSpPr>
          <a:xfrm>
            <a:off x="1563896" y="1322050"/>
            <a:ext cx="238518" cy="281571"/>
            <a:chOff x="1698975" y="2250464"/>
            <a:chExt cx="301423" cy="355830"/>
          </a:xfrm>
        </p:grpSpPr>
        <p:grpSp>
          <p:nvGrpSpPr>
            <p:cNvPr id="239" name="Group 238">
              <a:extLst>
                <a:ext uri="{FF2B5EF4-FFF2-40B4-BE49-F238E27FC236}">
                  <a16:creationId xmlns:a16="http://schemas.microsoft.com/office/drawing/2014/main" id="{E3705F93-9F58-4F9D-8D60-B669A9F14A5C}"/>
                </a:ext>
              </a:extLst>
            </p:cNvPr>
            <p:cNvGrpSpPr/>
            <p:nvPr/>
          </p:nvGrpSpPr>
          <p:grpSpPr>
            <a:xfrm>
              <a:off x="1698975" y="2452470"/>
              <a:ext cx="213585" cy="153824"/>
              <a:chOff x="1638300" y="2633472"/>
              <a:chExt cx="1371600" cy="795528"/>
            </a:xfrm>
          </p:grpSpPr>
          <p:sp>
            <p:nvSpPr>
              <p:cNvPr id="243" name="Isosceles Triangle 242">
                <a:extLst>
                  <a:ext uri="{FF2B5EF4-FFF2-40B4-BE49-F238E27FC236}">
                    <a16:creationId xmlns:a16="http://schemas.microsoft.com/office/drawing/2014/main" id="{D9275703-E903-406E-9B8E-9267A305D17C}"/>
                  </a:ext>
                </a:extLst>
              </p:cNvPr>
              <p:cNvSpPr/>
              <p:nvPr/>
            </p:nvSpPr>
            <p:spPr>
              <a:xfrm rot="16200000" flipV="1">
                <a:off x="1583436" y="2688336"/>
                <a:ext cx="795528" cy="685800"/>
              </a:xfrm>
              <a:prstGeom prst="triangle">
                <a:avLst/>
              </a:prstGeom>
              <a:solidFill>
                <a:schemeClr val="tx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44" name="Isosceles Triangle 243">
                <a:extLst>
                  <a:ext uri="{FF2B5EF4-FFF2-40B4-BE49-F238E27FC236}">
                    <a16:creationId xmlns:a16="http://schemas.microsoft.com/office/drawing/2014/main" id="{5B3CA78B-9F61-449A-9A66-90B302DFE316}"/>
                  </a:ext>
                </a:extLst>
              </p:cNvPr>
              <p:cNvSpPr/>
              <p:nvPr/>
            </p:nvSpPr>
            <p:spPr>
              <a:xfrm rot="16200000">
                <a:off x="2269236" y="2688336"/>
                <a:ext cx="795528" cy="685800"/>
              </a:xfrm>
              <a:prstGeom prst="triangle">
                <a:avLst/>
              </a:prstGeom>
              <a:solidFill>
                <a:schemeClr val="tx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cxnSp>
          <p:nvCxnSpPr>
            <p:cNvPr id="240" name="Straight Connector 239">
              <a:extLst>
                <a:ext uri="{FF2B5EF4-FFF2-40B4-BE49-F238E27FC236}">
                  <a16:creationId xmlns:a16="http://schemas.microsoft.com/office/drawing/2014/main" id="{EDBDFE17-7670-4558-89DB-A822ED4070B9}"/>
                </a:ext>
              </a:extLst>
            </p:cNvPr>
            <p:cNvCxnSpPr/>
            <p:nvPr/>
          </p:nvCxnSpPr>
          <p:spPr>
            <a:xfrm rot="16200000" flipV="1">
              <a:off x="1713473" y="2435053"/>
              <a:ext cx="18458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41" name="Chord 240">
              <a:extLst>
                <a:ext uri="{FF2B5EF4-FFF2-40B4-BE49-F238E27FC236}">
                  <a16:creationId xmlns:a16="http://schemas.microsoft.com/office/drawing/2014/main" id="{BA363DE0-DC97-45B3-8AD5-D6B664E7E624}"/>
                </a:ext>
              </a:extLst>
            </p:cNvPr>
            <p:cNvSpPr/>
            <p:nvPr/>
          </p:nvSpPr>
          <p:spPr>
            <a:xfrm rot="5400000">
              <a:off x="1713473" y="2250464"/>
              <a:ext cx="184589" cy="184589"/>
            </a:xfrm>
            <a:prstGeom prst="chord">
              <a:avLst>
                <a:gd name="adj1" fmla="val 5314374"/>
                <a:gd name="adj2" fmla="val 16200000"/>
              </a:avLst>
            </a:prstGeom>
            <a:solidFill>
              <a:schemeClr val="tx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cxnSp>
          <p:nvCxnSpPr>
            <p:cNvPr id="242" name="Elbow Connector 69">
              <a:extLst>
                <a:ext uri="{FF2B5EF4-FFF2-40B4-BE49-F238E27FC236}">
                  <a16:creationId xmlns:a16="http://schemas.microsoft.com/office/drawing/2014/main" id="{88D6815D-319E-41ED-8796-AD9FEB27DF4C}"/>
                </a:ext>
              </a:extLst>
            </p:cNvPr>
            <p:cNvCxnSpPr/>
            <p:nvPr/>
          </p:nvCxnSpPr>
          <p:spPr>
            <a:xfrm>
              <a:off x="1854991" y="2298646"/>
              <a:ext cx="145407" cy="221507"/>
            </a:xfrm>
            <a:prstGeom prst="bentConnector2">
              <a:avLst/>
            </a:prstGeom>
            <a:ln w="127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126" name="Rectangle 125">
            <a:extLst>
              <a:ext uri="{FF2B5EF4-FFF2-40B4-BE49-F238E27FC236}">
                <a16:creationId xmlns:a16="http://schemas.microsoft.com/office/drawing/2014/main" id="{79DE2C4E-2567-4D10-8EB8-0EC96288313B}"/>
              </a:ext>
            </a:extLst>
          </p:cNvPr>
          <p:cNvSpPr/>
          <p:nvPr/>
        </p:nvSpPr>
        <p:spPr>
          <a:xfrm>
            <a:off x="5186525" y="2380375"/>
            <a:ext cx="87154" cy="871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27" name="Rectangle 126">
            <a:extLst>
              <a:ext uri="{FF2B5EF4-FFF2-40B4-BE49-F238E27FC236}">
                <a16:creationId xmlns:a16="http://schemas.microsoft.com/office/drawing/2014/main" id="{6B38FD87-0975-437E-BDCF-5186309DD7B0}"/>
              </a:ext>
            </a:extLst>
          </p:cNvPr>
          <p:cNvSpPr/>
          <p:nvPr/>
        </p:nvSpPr>
        <p:spPr>
          <a:xfrm>
            <a:off x="5186525" y="3338670"/>
            <a:ext cx="87154" cy="871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28" name="Rectangle 127">
            <a:extLst>
              <a:ext uri="{FF2B5EF4-FFF2-40B4-BE49-F238E27FC236}">
                <a16:creationId xmlns:a16="http://schemas.microsoft.com/office/drawing/2014/main" id="{E0A826B9-2C57-45E3-86E1-B31B47885382}"/>
              </a:ext>
            </a:extLst>
          </p:cNvPr>
          <p:cNvSpPr/>
          <p:nvPr/>
        </p:nvSpPr>
        <p:spPr>
          <a:xfrm>
            <a:off x="2216644" y="2644374"/>
            <a:ext cx="87154" cy="871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cxnSp>
        <p:nvCxnSpPr>
          <p:cNvPr id="129" name="Straight Connector 128">
            <a:extLst>
              <a:ext uri="{FF2B5EF4-FFF2-40B4-BE49-F238E27FC236}">
                <a16:creationId xmlns:a16="http://schemas.microsoft.com/office/drawing/2014/main" id="{2030FED0-B393-4BDC-93F9-B2B6658AE47F}"/>
              </a:ext>
            </a:extLst>
          </p:cNvPr>
          <p:cNvCxnSpPr/>
          <p:nvPr/>
        </p:nvCxnSpPr>
        <p:spPr>
          <a:xfrm>
            <a:off x="672838" y="1536590"/>
            <a:ext cx="895294"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30" name="Elbow Connector 1024">
            <a:extLst>
              <a:ext uri="{FF2B5EF4-FFF2-40B4-BE49-F238E27FC236}">
                <a16:creationId xmlns:a16="http://schemas.microsoft.com/office/drawing/2014/main" id="{A908B792-67DF-476D-ACC5-68C7771D2927}"/>
              </a:ext>
            </a:extLst>
          </p:cNvPr>
          <p:cNvCxnSpPr>
            <a:cxnSpLocks/>
            <a:stCxn id="244" idx="3"/>
            <a:endCxn id="261" idx="2"/>
          </p:cNvCxnSpPr>
          <p:nvPr/>
        </p:nvCxnSpPr>
        <p:spPr>
          <a:xfrm flipV="1">
            <a:off x="1732907" y="1167913"/>
            <a:ext cx="1382619" cy="374847"/>
          </a:xfrm>
          <a:prstGeom prst="bentConnector3">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131" name="Group 130">
            <a:extLst>
              <a:ext uri="{FF2B5EF4-FFF2-40B4-BE49-F238E27FC236}">
                <a16:creationId xmlns:a16="http://schemas.microsoft.com/office/drawing/2014/main" id="{1C8B9B7C-E566-4A5D-8D88-23FF898801D5}"/>
              </a:ext>
            </a:extLst>
          </p:cNvPr>
          <p:cNvGrpSpPr/>
          <p:nvPr/>
        </p:nvGrpSpPr>
        <p:grpSpPr>
          <a:xfrm>
            <a:off x="3484330" y="3136231"/>
            <a:ext cx="87154" cy="315754"/>
            <a:chOff x="4397615" y="2813617"/>
            <a:chExt cx="110139" cy="399028"/>
          </a:xfrm>
          <a:noFill/>
        </p:grpSpPr>
        <p:sp>
          <p:nvSpPr>
            <p:cNvPr id="236" name="Rectangle 235">
              <a:extLst>
                <a:ext uri="{FF2B5EF4-FFF2-40B4-BE49-F238E27FC236}">
                  <a16:creationId xmlns:a16="http://schemas.microsoft.com/office/drawing/2014/main" id="{FA967BD7-07F3-457D-91C3-DE374A164A18}"/>
                </a:ext>
              </a:extLst>
            </p:cNvPr>
            <p:cNvSpPr/>
            <p:nvPr/>
          </p:nvSpPr>
          <p:spPr>
            <a:xfrm>
              <a:off x="4397615" y="2813617"/>
              <a:ext cx="110139" cy="11013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37" name="Rectangle 236">
              <a:extLst>
                <a:ext uri="{FF2B5EF4-FFF2-40B4-BE49-F238E27FC236}">
                  <a16:creationId xmlns:a16="http://schemas.microsoft.com/office/drawing/2014/main" id="{948C2812-6D98-4041-B367-CF96B17EE39D}"/>
                </a:ext>
              </a:extLst>
            </p:cNvPr>
            <p:cNvSpPr/>
            <p:nvPr/>
          </p:nvSpPr>
          <p:spPr>
            <a:xfrm>
              <a:off x="4397615" y="2959927"/>
              <a:ext cx="110139" cy="11013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38" name="Rectangle 237">
              <a:extLst>
                <a:ext uri="{FF2B5EF4-FFF2-40B4-BE49-F238E27FC236}">
                  <a16:creationId xmlns:a16="http://schemas.microsoft.com/office/drawing/2014/main" id="{F68F526F-EC6B-48F9-B363-5C37E6CBA5EE}"/>
                </a:ext>
              </a:extLst>
            </p:cNvPr>
            <p:cNvSpPr/>
            <p:nvPr/>
          </p:nvSpPr>
          <p:spPr>
            <a:xfrm>
              <a:off x="4397615" y="3102506"/>
              <a:ext cx="110139" cy="11013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sp>
        <p:nvSpPr>
          <p:cNvPr id="132" name="Rectangle 131">
            <a:extLst>
              <a:ext uri="{FF2B5EF4-FFF2-40B4-BE49-F238E27FC236}">
                <a16:creationId xmlns:a16="http://schemas.microsoft.com/office/drawing/2014/main" id="{69C2D3F2-396D-429D-A69E-55DC2B564A25}"/>
              </a:ext>
            </a:extLst>
          </p:cNvPr>
          <p:cNvSpPr/>
          <p:nvPr/>
        </p:nvSpPr>
        <p:spPr>
          <a:xfrm>
            <a:off x="3484330" y="4027918"/>
            <a:ext cx="87154" cy="871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33" name="Oval 132">
            <a:extLst>
              <a:ext uri="{FF2B5EF4-FFF2-40B4-BE49-F238E27FC236}">
                <a16:creationId xmlns:a16="http://schemas.microsoft.com/office/drawing/2014/main" id="{4C926AB1-BAF7-420B-BD03-8497ECE402FB}"/>
              </a:ext>
            </a:extLst>
          </p:cNvPr>
          <p:cNvSpPr/>
          <p:nvPr/>
        </p:nvSpPr>
        <p:spPr>
          <a:xfrm>
            <a:off x="4628299" y="1894564"/>
            <a:ext cx="50650" cy="5065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34" name="Group 133">
            <a:extLst>
              <a:ext uri="{FF2B5EF4-FFF2-40B4-BE49-F238E27FC236}">
                <a16:creationId xmlns:a16="http://schemas.microsoft.com/office/drawing/2014/main" id="{092F8FFC-FA52-487A-AAAC-34429DB6CC0E}"/>
              </a:ext>
            </a:extLst>
          </p:cNvPr>
          <p:cNvGrpSpPr/>
          <p:nvPr/>
        </p:nvGrpSpPr>
        <p:grpSpPr>
          <a:xfrm>
            <a:off x="2563726" y="1109229"/>
            <a:ext cx="169011" cy="121722"/>
            <a:chOff x="4540531" y="917481"/>
            <a:chExt cx="213585" cy="153824"/>
          </a:xfrm>
        </p:grpSpPr>
        <p:grpSp>
          <p:nvGrpSpPr>
            <p:cNvPr id="232" name="Group 231">
              <a:extLst>
                <a:ext uri="{FF2B5EF4-FFF2-40B4-BE49-F238E27FC236}">
                  <a16:creationId xmlns:a16="http://schemas.microsoft.com/office/drawing/2014/main" id="{3FCB9AD1-EDFC-4BAB-B60F-C51A25AE06F6}"/>
                </a:ext>
              </a:extLst>
            </p:cNvPr>
            <p:cNvGrpSpPr/>
            <p:nvPr/>
          </p:nvGrpSpPr>
          <p:grpSpPr>
            <a:xfrm>
              <a:off x="4540531" y="917481"/>
              <a:ext cx="213585" cy="153824"/>
              <a:chOff x="1638300" y="2633472"/>
              <a:chExt cx="1371600" cy="795528"/>
            </a:xfrm>
          </p:grpSpPr>
          <p:sp>
            <p:nvSpPr>
              <p:cNvPr id="234" name="Isosceles Triangle 233">
                <a:extLst>
                  <a:ext uri="{FF2B5EF4-FFF2-40B4-BE49-F238E27FC236}">
                    <a16:creationId xmlns:a16="http://schemas.microsoft.com/office/drawing/2014/main" id="{F7AFE845-E829-47EE-9BE7-8623CACC2549}"/>
                  </a:ext>
                </a:extLst>
              </p:cNvPr>
              <p:cNvSpPr/>
              <p:nvPr/>
            </p:nvSpPr>
            <p:spPr>
              <a:xfrm rot="16200000" flipV="1">
                <a:off x="1583436" y="2688336"/>
                <a:ext cx="795528" cy="685800"/>
              </a:xfrm>
              <a:prstGeom prst="triangle">
                <a:avLst/>
              </a:prstGeom>
              <a:solidFill>
                <a:schemeClr val="tx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35" name="Isosceles Triangle 234">
                <a:extLst>
                  <a:ext uri="{FF2B5EF4-FFF2-40B4-BE49-F238E27FC236}">
                    <a16:creationId xmlns:a16="http://schemas.microsoft.com/office/drawing/2014/main" id="{C8DA6656-7B78-45A0-8E7A-4D3AC53D4394}"/>
                  </a:ext>
                </a:extLst>
              </p:cNvPr>
              <p:cNvSpPr/>
              <p:nvPr/>
            </p:nvSpPr>
            <p:spPr>
              <a:xfrm rot="16200000">
                <a:off x="2269236" y="2688336"/>
                <a:ext cx="795528" cy="685800"/>
              </a:xfrm>
              <a:prstGeom prst="triangle">
                <a:avLst/>
              </a:prstGeom>
              <a:solidFill>
                <a:schemeClr val="tx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sp>
          <p:nvSpPr>
            <p:cNvPr id="233" name="Oval 232">
              <a:extLst>
                <a:ext uri="{FF2B5EF4-FFF2-40B4-BE49-F238E27FC236}">
                  <a16:creationId xmlns:a16="http://schemas.microsoft.com/office/drawing/2014/main" id="{4F9FF856-2FC9-42AE-A833-7F03467E3476}"/>
                </a:ext>
              </a:extLst>
            </p:cNvPr>
            <p:cNvSpPr/>
            <p:nvPr/>
          </p:nvSpPr>
          <p:spPr>
            <a:xfrm>
              <a:off x="4601603" y="948673"/>
              <a:ext cx="91440" cy="91440"/>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sp>
        <p:nvSpPr>
          <p:cNvPr id="135" name="TextBox 134">
            <a:extLst>
              <a:ext uri="{FF2B5EF4-FFF2-40B4-BE49-F238E27FC236}">
                <a16:creationId xmlns:a16="http://schemas.microsoft.com/office/drawing/2014/main" id="{D9EFEEB0-8C55-4142-9D29-F961505B6FF3}"/>
              </a:ext>
            </a:extLst>
          </p:cNvPr>
          <p:cNvSpPr txBox="1"/>
          <p:nvPr/>
        </p:nvSpPr>
        <p:spPr>
          <a:xfrm>
            <a:off x="4003581" y="3209051"/>
            <a:ext cx="721777" cy="338554"/>
          </a:xfrm>
          <a:prstGeom prst="rect">
            <a:avLst/>
          </a:prstGeom>
          <a:noFill/>
        </p:spPr>
        <p:txBody>
          <a:bodyPr wrap="square" rtlCol="0">
            <a:spAutoFit/>
          </a:bodyPr>
          <a:lstStyle/>
          <a:p>
            <a:pPr algn="ctr"/>
            <a:r>
              <a:rPr lang="en-US" sz="800" b="1" dirty="0">
                <a:latin typeface="Arial" panose="020B0604020202020204" pitchFamily="34" charset="0"/>
                <a:cs typeface="Arial" panose="020B0604020202020204" pitchFamily="34" charset="0"/>
              </a:rPr>
              <a:t>OPEN</a:t>
            </a:r>
          </a:p>
          <a:p>
            <a:pPr algn="ctr"/>
            <a:r>
              <a:rPr lang="en-US" sz="800" b="1" dirty="0">
                <a:latin typeface="Arial" panose="020B0604020202020204" pitchFamily="34" charset="0"/>
                <a:cs typeface="Arial" panose="020B0604020202020204" pitchFamily="34" charset="0"/>
              </a:rPr>
              <a:t>Signal</a:t>
            </a:r>
          </a:p>
        </p:txBody>
      </p:sp>
      <p:sp>
        <p:nvSpPr>
          <p:cNvPr id="136" name="TextBox 135">
            <a:extLst>
              <a:ext uri="{FF2B5EF4-FFF2-40B4-BE49-F238E27FC236}">
                <a16:creationId xmlns:a16="http://schemas.microsoft.com/office/drawing/2014/main" id="{83B895D9-85F5-433A-9A7B-70E0E75220A8}"/>
              </a:ext>
            </a:extLst>
          </p:cNvPr>
          <p:cNvSpPr txBox="1"/>
          <p:nvPr/>
        </p:nvSpPr>
        <p:spPr>
          <a:xfrm>
            <a:off x="3637450" y="2037495"/>
            <a:ext cx="721777" cy="338554"/>
          </a:xfrm>
          <a:prstGeom prst="rect">
            <a:avLst/>
          </a:prstGeom>
          <a:noFill/>
        </p:spPr>
        <p:txBody>
          <a:bodyPr wrap="square" rtlCol="0">
            <a:spAutoFit/>
          </a:bodyPr>
          <a:lstStyle/>
          <a:p>
            <a:pPr algn="ctr"/>
            <a:r>
              <a:rPr lang="en-US" sz="800" b="1" dirty="0">
                <a:latin typeface="Arial" panose="020B0604020202020204" pitchFamily="34" charset="0"/>
                <a:cs typeface="Arial" panose="020B0604020202020204" pitchFamily="34" charset="0"/>
              </a:rPr>
              <a:t>CLOSE</a:t>
            </a:r>
          </a:p>
          <a:p>
            <a:pPr algn="ctr"/>
            <a:r>
              <a:rPr lang="en-US" sz="800" b="1" dirty="0">
                <a:latin typeface="Arial" panose="020B0604020202020204" pitchFamily="34" charset="0"/>
                <a:cs typeface="Arial" panose="020B0604020202020204" pitchFamily="34" charset="0"/>
              </a:rPr>
              <a:t>Signal</a:t>
            </a:r>
          </a:p>
        </p:txBody>
      </p:sp>
      <p:sp>
        <p:nvSpPr>
          <p:cNvPr id="137" name="TextBox 136">
            <a:extLst>
              <a:ext uri="{FF2B5EF4-FFF2-40B4-BE49-F238E27FC236}">
                <a16:creationId xmlns:a16="http://schemas.microsoft.com/office/drawing/2014/main" id="{5F33C6D5-970D-400B-8F59-F43A9ECCFFEA}"/>
              </a:ext>
            </a:extLst>
          </p:cNvPr>
          <p:cNvSpPr txBox="1"/>
          <p:nvPr/>
        </p:nvSpPr>
        <p:spPr>
          <a:xfrm>
            <a:off x="1120484" y="1096395"/>
            <a:ext cx="1222348" cy="215444"/>
          </a:xfrm>
          <a:prstGeom prst="rect">
            <a:avLst/>
          </a:prstGeom>
          <a:noFill/>
        </p:spPr>
        <p:txBody>
          <a:bodyPr wrap="square" rtlCol="0">
            <a:spAutoFit/>
          </a:bodyPr>
          <a:lstStyle/>
          <a:p>
            <a:pPr algn="ctr"/>
            <a:r>
              <a:rPr lang="en-US" sz="800" b="1" dirty="0">
                <a:latin typeface="Arial" panose="020B0604020202020204" pitchFamily="34" charset="0"/>
                <a:cs typeface="Arial" panose="020B0604020202020204" pitchFamily="34" charset="0"/>
              </a:rPr>
              <a:t>Supply Regulator</a:t>
            </a:r>
          </a:p>
        </p:txBody>
      </p:sp>
      <p:sp>
        <p:nvSpPr>
          <p:cNvPr id="138" name="TextBox 137">
            <a:extLst>
              <a:ext uri="{FF2B5EF4-FFF2-40B4-BE49-F238E27FC236}">
                <a16:creationId xmlns:a16="http://schemas.microsoft.com/office/drawing/2014/main" id="{5935BC7A-CBDF-43A9-A76B-67E112E82B44}"/>
              </a:ext>
            </a:extLst>
          </p:cNvPr>
          <p:cNvSpPr txBox="1"/>
          <p:nvPr/>
        </p:nvSpPr>
        <p:spPr>
          <a:xfrm>
            <a:off x="369778" y="1296185"/>
            <a:ext cx="1259148" cy="215444"/>
          </a:xfrm>
          <a:prstGeom prst="rect">
            <a:avLst/>
          </a:prstGeom>
          <a:noFill/>
        </p:spPr>
        <p:txBody>
          <a:bodyPr wrap="square" rtlCol="0">
            <a:spAutoFit/>
          </a:bodyPr>
          <a:lstStyle/>
          <a:p>
            <a:pPr algn="ctr"/>
            <a:r>
              <a:rPr lang="en-US" sz="800" b="1" dirty="0">
                <a:latin typeface="Arial" panose="020B0604020202020204" pitchFamily="34" charset="0"/>
                <a:cs typeface="Arial" panose="020B0604020202020204" pitchFamily="34" charset="0"/>
              </a:rPr>
              <a:t>Line Pressure</a:t>
            </a:r>
          </a:p>
        </p:txBody>
      </p:sp>
      <p:sp>
        <p:nvSpPr>
          <p:cNvPr id="139" name="TextBox 138">
            <a:extLst>
              <a:ext uri="{FF2B5EF4-FFF2-40B4-BE49-F238E27FC236}">
                <a16:creationId xmlns:a16="http://schemas.microsoft.com/office/drawing/2014/main" id="{D0FAB5B1-1786-493D-8260-CFCC8C02C01E}"/>
              </a:ext>
            </a:extLst>
          </p:cNvPr>
          <p:cNvSpPr txBox="1"/>
          <p:nvPr/>
        </p:nvSpPr>
        <p:spPr>
          <a:xfrm>
            <a:off x="5931188" y="1680682"/>
            <a:ext cx="1387601" cy="338554"/>
          </a:xfrm>
          <a:prstGeom prst="rect">
            <a:avLst/>
          </a:prstGeom>
          <a:noFill/>
        </p:spPr>
        <p:txBody>
          <a:bodyPr wrap="square" rtlCol="0">
            <a:spAutoFit/>
          </a:bodyPr>
          <a:lstStyle/>
          <a:p>
            <a:pPr algn="ctr"/>
            <a:r>
              <a:rPr lang="en-US" sz="800" b="1" dirty="0">
                <a:latin typeface="Arial" panose="020B0604020202020204" pitchFamily="34" charset="0"/>
                <a:cs typeface="Arial" panose="020B0604020202020204" pitchFamily="34" charset="0"/>
              </a:rPr>
              <a:t>LD Series Linear Diaphragm Actuator</a:t>
            </a:r>
          </a:p>
        </p:txBody>
      </p:sp>
      <p:sp>
        <p:nvSpPr>
          <p:cNvPr id="140" name="TextBox 139">
            <a:extLst>
              <a:ext uri="{FF2B5EF4-FFF2-40B4-BE49-F238E27FC236}">
                <a16:creationId xmlns:a16="http://schemas.microsoft.com/office/drawing/2014/main" id="{5C2952D1-F40A-4587-BDC2-985E2499712D}"/>
              </a:ext>
            </a:extLst>
          </p:cNvPr>
          <p:cNvSpPr txBox="1"/>
          <p:nvPr/>
        </p:nvSpPr>
        <p:spPr>
          <a:xfrm>
            <a:off x="6028777" y="3794026"/>
            <a:ext cx="955715" cy="584775"/>
          </a:xfrm>
          <a:prstGeom prst="rect">
            <a:avLst/>
          </a:prstGeom>
          <a:noFill/>
        </p:spPr>
        <p:txBody>
          <a:bodyPr wrap="square" rtlCol="0">
            <a:spAutoFit/>
          </a:bodyPr>
          <a:lstStyle/>
          <a:p>
            <a:pPr algn="ctr"/>
            <a:endParaRPr lang="en-US" sz="800" b="1" dirty="0">
              <a:latin typeface="Arial" panose="020B0604020202020204" pitchFamily="34" charset="0"/>
              <a:cs typeface="Arial" panose="020B0604020202020204" pitchFamily="34" charset="0"/>
            </a:endParaRPr>
          </a:p>
          <a:p>
            <a:pPr algn="ctr"/>
            <a:r>
              <a:rPr lang="en-US" sz="800" b="1" dirty="0">
                <a:latin typeface="Arial" panose="020B0604020202020204" pitchFamily="34" charset="0"/>
                <a:cs typeface="Arial" panose="020B0604020202020204" pitchFamily="34" charset="0"/>
              </a:rPr>
              <a:t>Micropulse Linear Position Sensor</a:t>
            </a:r>
          </a:p>
        </p:txBody>
      </p:sp>
      <p:sp>
        <p:nvSpPr>
          <p:cNvPr id="141" name="TextBox 140">
            <a:extLst>
              <a:ext uri="{FF2B5EF4-FFF2-40B4-BE49-F238E27FC236}">
                <a16:creationId xmlns:a16="http://schemas.microsoft.com/office/drawing/2014/main" id="{7AD7B1B1-FC63-4525-B121-DC6D092AF5B4}"/>
              </a:ext>
            </a:extLst>
          </p:cNvPr>
          <p:cNvSpPr txBox="1"/>
          <p:nvPr/>
        </p:nvSpPr>
        <p:spPr>
          <a:xfrm>
            <a:off x="6873613" y="4531725"/>
            <a:ext cx="1387601" cy="338554"/>
          </a:xfrm>
          <a:prstGeom prst="rect">
            <a:avLst/>
          </a:prstGeom>
          <a:noFill/>
        </p:spPr>
        <p:txBody>
          <a:bodyPr wrap="square" rtlCol="0">
            <a:spAutoFit/>
          </a:bodyPr>
          <a:lstStyle/>
          <a:p>
            <a:pPr algn="ctr"/>
            <a:r>
              <a:rPr lang="en-US" sz="800" b="1" dirty="0">
                <a:latin typeface="Arial" panose="020B0604020202020204" pitchFamily="34" charset="0"/>
                <a:cs typeface="Arial" panose="020B0604020202020204" pitchFamily="34" charset="0"/>
              </a:rPr>
              <a:t>CVET Series </a:t>
            </a:r>
          </a:p>
          <a:p>
            <a:pPr algn="ctr"/>
            <a:r>
              <a:rPr lang="en-US" sz="800" b="1" dirty="0">
                <a:latin typeface="Arial" panose="020B0604020202020204" pitchFamily="34" charset="0"/>
                <a:cs typeface="Arial" panose="020B0604020202020204" pitchFamily="34" charset="0"/>
              </a:rPr>
              <a:t>Control Valve</a:t>
            </a:r>
          </a:p>
        </p:txBody>
      </p:sp>
      <p:sp>
        <p:nvSpPr>
          <p:cNvPr id="142" name="TextBox 141">
            <a:extLst>
              <a:ext uri="{FF2B5EF4-FFF2-40B4-BE49-F238E27FC236}">
                <a16:creationId xmlns:a16="http://schemas.microsoft.com/office/drawing/2014/main" id="{DD1451AD-2EF8-4FCA-BE51-C0779AC4AC32}"/>
              </a:ext>
            </a:extLst>
          </p:cNvPr>
          <p:cNvSpPr txBox="1"/>
          <p:nvPr/>
        </p:nvSpPr>
        <p:spPr>
          <a:xfrm>
            <a:off x="3074440" y="4579573"/>
            <a:ext cx="1880506" cy="215444"/>
          </a:xfrm>
          <a:prstGeom prst="rect">
            <a:avLst/>
          </a:prstGeom>
          <a:noFill/>
        </p:spPr>
        <p:txBody>
          <a:bodyPr wrap="square" rtlCol="0">
            <a:spAutoFit/>
          </a:bodyPr>
          <a:lstStyle/>
          <a:p>
            <a:pPr algn="ctr"/>
            <a:r>
              <a:rPr lang="en-US" sz="800" b="1" dirty="0">
                <a:latin typeface="Arial" panose="020B0604020202020204" pitchFamily="34" charset="0"/>
                <a:cs typeface="Arial" panose="020B0604020202020204" pitchFamily="34" charset="0"/>
              </a:rPr>
              <a:t>4-20 mA Feedback Signal</a:t>
            </a:r>
          </a:p>
        </p:txBody>
      </p:sp>
      <p:cxnSp>
        <p:nvCxnSpPr>
          <p:cNvPr id="143" name="Elbow Connector 258">
            <a:extLst>
              <a:ext uri="{FF2B5EF4-FFF2-40B4-BE49-F238E27FC236}">
                <a16:creationId xmlns:a16="http://schemas.microsoft.com/office/drawing/2014/main" id="{A7A9B42B-5F58-4291-B706-D9418C904A08}"/>
              </a:ext>
            </a:extLst>
          </p:cNvPr>
          <p:cNvCxnSpPr>
            <a:cxnSpLocks/>
            <a:stCxn id="139" idx="2"/>
          </p:cNvCxnSpPr>
          <p:nvPr/>
        </p:nvCxnSpPr>
        <p:spPr>
          <a:xfrm rot="5400000">
            <a:off x="6350606" y="1954179"/>
            <a:ext cx="209326" cy="339440"/>
          </a:xfrm>
          <a:prstGeom prst="bentConnector2">
            <a:avLst/>
          </a:prstGeom>
        </p:spPr>
        <p:style>
          <a:lnRef idx="1">
            <a:schemeClr val="accent1"/>
          </a:lnRef>
          <a:fillRef idx="0">
            <a:schemeClr val="accent1"/>
          </a:fillRef>
          <a:effectRef idx="0">
            <a:schemeClr val="accent1"/>
          </a:effectRef>
          <a:fontRef idx="minor">
            <a:schemeClr val="tx1"/>
          </a:fontRef>
        </p:style>
      </p:cxnSp>
      <p:cxnSp>
        <p:nvCxnSpPr>
          <p:cNvPr id="144" name="Elbow Connector 262">
            <a:extLst>
              <a:ext uri="{FF2B5EF4-FFF2-40B4-BE49-F238E27FC236}">
                <a16:creationId xmlns:a16="http://schemas.microsoft.com/office/drawing/2014/main" id="{2C97440C-2B14-4501-BFEC-5507F77EDEAA}"/>
              </a:ext>
            </a:extLst>
          </p:cNvPr>
          <p:cNvCxnSpPr>
            <a:cxnSpLocks/>
            <a:endCxn id="141" idx="0"/>
          </p:cNvCxnSpPr>
          <p:nvPr/>
        </p:nvCxnSpPr>
        <p:spPr>
          <a:xfrm flipV="1">
            <a:off x="6003279" y="4531725"/>
            <a:ext cx="1564135" cy="164450"/>
          </a:xfrm>
          <a:prstGeom prst="bentConnector4">
            <a:avLst>
              <a:gd name="adj1" fmla="val 27822"/>
              <a:gd name="adj2" fmla="val 175296"/>
            </a:avLst>
          </a:prstGeom>
        </p:spPr>
        <p:style>
          <a:lnRef idx="1">
            <a:schemeClr val="accent1"/>
          </a:lnRef>
          <a:fillRef idx="0">
            <a:schemeClr val="accent1"/>
          </a:fillRef>
          <a:effectRef idx="0">
            <a:schemeClr val="accent1"/>
          </a:effectRef>
          <a:fontRef idx="minor">
            <a:schemeClr val="tx1"/>
          </a:fontRef>
        </p:style>
      </p:cxnSp>
      <p:sp>
        <p:nvSpPr>
          <p:cNvPr id="145" name="TextBox 144">
            <a:extLst>
              <a:ext uri="{FF2B5EF4-FFF2-40B4-BE49-F238E27FC236}">
                <a16:creationId xmlns:a16="http://schemas.microsoft.com/office/drawing/2014/main" id="{3B618593-2A71-43C2-8EED-9BC6765A6C39}"/>
              </a:ext>
            </a:extLst>
          </p:cNvPr>
          <p:cNvSpPr txBox="1"/>
          <p:nvPr/>
        </p:nvSpPr>
        <p:spPr>
          <a:xfrm>
            <a:off x="3393524" y="4028475"/>
            <a:ext cx="335970" cy="215444"/>
          </a:xfrm>
          <a:prstGeom prst="rect">
            <a:avLst/>
          </a:prstGeom>
          <a:noFill/>
        </p:spPr>
        <p:txBody>
          <a:bodyPr wrap="square" rtlCol="0">
            <a:spAutoFit/>
          </a:bodyPr>
          <a:lstStyle/>
          <a:p>
            <a:pPr algn="ctr"/>
            <a:r>
              <a:rPr lang="en-US" sz="800" b="1" dirty="0">
                <a:latin typeface="Arial" panose="020B0604020202020204" pitchFamily="34" charset="0"/>
                <a:cs typeface="Arial" panose="020B0604020202020204" pitchFamily="34" charset="0"/>
              </a:rPr>
              <a:t>EX</a:t>
            </a:r>
          </a:p>
        </p:txBody>
      </p:sp>
      <p:grpSp>
        <p:nvGrpSpPr>
          <p:cNvPr id="146" name="Group 145">
            <a:extLst>
              <a:ext uri="{FF2B5EF4-FFF2-40B4-BE49-F238E27FC236}">
                <a16:creationId xmlns:a16="http://schemas.microsoft.com/office/drawing/2014/main" id="{C01DF1AD-F373-40CB-8D03-A5B46DF230A1}"/>
              </a:ext>
            </a:extLst>
          </p:cNvPr>
          <p:cNvGrpSpPr/>
          <p:nvPr/>
        </p:nvGrpSpPr>
        <p:grpSpPr>
          <a:xfrm>
            <a:off x="3630860" y="2382436"/>
            <a:ext cx="278697" cy="546253"/>
            <a:chOff x="4997068" y="2076601"/>
            <a:chExt cx="352198" cy="690317"/>
          </a:xfrm>
        </p:grpSpPr>
        <p:cxnSp>
          <p:nvCxnSpPr>
            <p:cNvPr id="225" name="Straight Connector 224">
              <a:extLst>
                <a:ext uri="{FF2B5EF4-FFF2-40B4-BE49-F238E27FC236}">
                  <a16:creationId xmlns:a16="http://schemas.microsoft.com/office/drawing/2014/main" id="{B6DD1DD5-3C67-4E55-82F3-B337281704EF}"/>
                </a:ext>
              </a:extLst>
            </p:cNvPr>
            <p:cNvCxnSpPr>
              <a:cxnSpLocks/>
            </p:cNvCxnSpPr>
            <p:nvPr/>
          </p:nvCxnSpPr>
          <p:spPr>
            <a:xfrm flipH="1">
              <a:off x="5171879" y="2349896"/>
              <a:ext cx="1288" cy="30624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26" name="TextBox 225">
              <a:extLst>
                <a:ext uri="{FF2B5EF4-FFF2-40B4-BE49-F238E27FC236}">
                  <a16:creationId xmlns:a16="http://schemas.microsoft.com/office/drawing/2014/main" id="{E4D48735-36E4-4F94-9EB8-F370A6F553AB}"/>
                </a:ext>
              </a:extLst>
            </p:cNvPr>
            <p:cNvSpPr txBox="1"/>
            <p:nvPr/>
          </p:nvSpPr>
          <p:spPr>
            <a:xfrm>
              <a:off x="5036007" y="2076601"/>
              <a:ext cx="274321" cy="272263"/>
            </a:xfrm>
            <a:prstGeom prst="rect">
              <a:avLst/>
            </a:prstGeom>
            <a:noFill/>
            <a:ln>
              <a:solidFill>
                <a:schemeClr val="tx1"/>
              </a:solidFill>
            </a:ln>
          </p:spPr>
          <p:txBody>
            <a:bodyPr wrap="square" rtlCol="0" anchor="ctr" anchorCtr="0">
              <a:spAutoFit/>
            </a:bodyPr>
            <a:lstStyle/>
            <a:p>
              <a:pPr algn="ctr"/>
              <a:r>
                <a:rPr lang="en-US" sz="800" dirty="0"/>
                <a:t>S</a:t>
              </a:r>
            </a:p>
          </p:txBody>
        </p:sp>
        <p:grpSp>
          <p:nvGrpSpPr>
            <p:cNvPr id="228" name="Group 227">
              <a:extLst>
                <a:ext uri="{FF2B5EF4-FFF2-40B4-BE49-F238E27FC236}">
                  <a16:creationId xmlns:a16="http://schemas.microsoft.com/office/drawing/2014/main" id="{B84E5671-3C5F-4737-98C5-3445DD31DF4D}"/>
                </a:ext>
              </a:extLst>
            </p:cNvPr>
            <p:cNvGrpSpPr/>
            <p:nvPr/>
          </p:nvGrpSpPr>
          <p:grpSpPr>
            <a:xfrm>
              <a:off x="4997068" y="2551679"/>
              <a:ext cx="352198" cy="215239"/>
              <a:chOff x="4909338" y="2702107"/>
              <a:chExt cx="484820" cy="296287"/>
            </a:xfrm>
            <a:solidFill>
              <a:schemeClr val="bg1"/>
            </a:solidFill>
          </p:grpSpPr>
          <p:sp>
            <p:nvSpPr>
              <p:cNvPr id="230" name="Isosceles Triangle 229">
                <a:extLst>
                  <a:ext uri="{FF2B5EF4-FFF2-40B4-BE49-F238E27FC236}">
                    <a16:creationId xmlns:a16="http://schemas.microsoft.com/office/drawing/2014/main" id="{484B6E48-9778-4B22-BF1F-5A76DB38E7F9}"/>
                  </a:ext>
                </a:extLst>
              </p:cNvPr>
              <p:cNvSpPr/>
              <p:nvPr/>
            </p:nvSpPr>
            <p:spPr>
              <a:xfrm rot="5400000">
                <a:off x="4888904" y="2722541"/>
                <a:ext cx="296287" cy="255420"/>
              </a:xfrm>
              <a:prstGeom prst="triangle">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31" name="Isosceles Triangle 230">
                <a:extLst>
                  <a:ext uri="{FF2B5EF4-FFF2-40B4-BE49-F238E27FC236}">
                    <a16:creationId xmlns:a16="http://schemas.microsoft.com/office/drawing/2014/main" id="{1C65AED4-B08C-43A9-A385-D2080779CFC5}"/>
                  </a:ext>
                </a:extLst>
              </p:cNvPr>
              <p:cNvSpPr/>
              <p:nvPr/>
            </p:nvSpPr>
            <p:spPr>
              <a:xfrm rot="16200000">
                <a:off x="5118304" y="2722541"/>
                <a:ext cx="296287" cy="255420"/>
              </a:xfrm>
              <a:prstGeom prst="triangle">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grpSp>
      <p:sp>
        <p:nvSpPr>
          <p:cNvPr id="147" name="Right Bracket 146">
            <a:extLst>
              <a:ext uri="{FF2B5EF4-FFF2-40B4-BE49-F238E27FC236}">
                <a16:creationId xmlns:a16="http://schemas.microsoft.com/office/drawing/2014/main" id="{D6DD6475-093C-4222-8511-F33806E21763}"/>
              </a:ext>
            </a:extLst>
          </p:cNvPr>
          <p:cNvSpPr/>
          <p:nvPr/>
        </p:nvSpPr>
        <p:spPr>
          <a:xfrm rot="5400000">
            <a:off x="3683385" y="4302377"/>
            <a:ext cx="86829" cy="180893"/>
          </a:xfrm>
          <a:prstGeom prst="rightBracket">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800"/>
          </a:p>
        </p:txBody>
      </p:sp>
      <p:sp>
        <p:nvSpPr>
          <p:cNvPr id="148" name="TextBox 147">
            <a:extLst>
              <a:ext uri="{FF2B5EF4-FFF2-40B4-BE49-F238E27FC236}">
                <a16:creationId xmlns:a16="http://schemas.microsoft.com/office/drawing/2014/main" id="{F7F10C03-AFB1-4D46-BED8-0D3D9369C720}"/>
              </a:ext>
            </a:extLst>
          </p:cNvPr>
          <p:cNvSpPr txBox="1"/>
          <p:nvPr/>
        </p:nvSpPr>
        <p:spPr>
          <a:xfrm>
            <a:off x="4048305" y="3582839"/>
            <a:ext cx="217071" cy="215444"/>
          </a:xfrm>
          <a:prstGeom prst="rect">
            <a:avLst/>
          </a:prstGeom>
          <a:noFill/>
          <a:ln>
            <a:solidFill>
              <a:schemeClr val="tx1"/>
            </a:solidFill>
          </a:ln>
        </p:spPr>
        <p:txBody>
          <a:bodyPr wrap="square" rtlCol="0" anchor="ctr" anchorCtr="0">
            <a:spAutoFit/>
          </a:bodyPr>
          <a:lstStyle/>
          <a:p>
            <a:pPr algn="ctr"/>
            <a:r>
              <a:rPr lang="en-US" sz="800" dirty="0"/>
              <a:t>S</a:t>
            </a:r>
          </a:p>
        </p:txBody>
      </p:sp>
      <p:grpSp>
        <p:nvGrpSpPr>
          <p:cNvPr id="221" name="Group 220">
            <a:extLst>
              <a:ext uri="{FF2B5EF4-FFF2-40B4-BE49-F238E27FC236}">
                <a16:creationId xmlns:a16="http://schemas.microsoft.com/office/drawing/2014/main" id="{EDE5C77D-1B5A-4B37-9A26-0FFE049BE8B0}"/>
              </a:ext>
            </a:extLst>
          </p:cNvPr>
          <p:cNvGrpSpPr/>
          <p:nvPr/>
        </p:nvGrpSpPr>
        <p:grpSpPr>
          <a:xfrm>
            <a:off x="4017492" y="3958773"/>
            <a:ext cx="278697" cy="170320"/>
            <a:chOff x="4909338" y="2702107"/>
            <a:chExt cx="484820" cy="296287"/>
          </a:xfrm>
          <a:solidFill>
            <a:schemeClr val="bg1"/>
          </a:solidFill>
        </p:grpSpPr>
        <p:sp>
          <p:nvSpPr>
            <p:cNvPr id="223" name="Isosceles Triangle 222">
              <a:extLst>
                <a:ext uri="{FF2B5EF4-FFF2-40B4-BE49-F238E27FC236}">
                  <a16:creationId xmlns:a16="http://schemas.microsoft.com/office/drawing/2014/main" id="{CE577CC9-A762-475A-BC11-44AAD4E53FDC}"/>
                </a:ext>
              </a:extLst>
            </p:cNvPr>
            <p:cNvSpPr/>
            <p:nvPr/>
          </p:nvSpPr>
          <p:spPr>
            <a:xfrm rot="5400000">
              <a:off x="4888904" y="2722541"/>
              <a:ext cx="296287" cy="255420"/>
            </a:xfrm>
            <a:prstGeom prst="triangl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24" name="Isosceles Triangle 223">
              <a:extLst>
                <a:ext uri="{FF2B5EF4-FFF2-40B4-BE49-F238E27FC236}">
                  <a16:creationId xmlns:a16="http://schemas.microsoft.com/office/drawing/2014/main" id="{01EFCECC-D475-4497-8216-6A8001B18BC6}"/>
                </a:ext>
              </a:extLst>
            </p:cNvPr>
            <p:cNvSpPr/>
            <p:nvPr/>
          </p:nvSpPr>
          <p:spPr>
            <a:xfrm rot="16200000">
              <a:off x="5118304" y="2722541"/>
              <a:ext cx="296287" cy="255420"/>
            </a:xfrm>
            <a:prstGeom prst="triangle">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cxnSp>
        <p:nvCxnSpPr>
          <p:cNvPr id="150" name="Elbow Connector 208">
            <a:extLst>
              <a:ext uri="{FF2B5EF4-FFF2-40B4-BE49-F238E27FC236}">
                <a16:creationId xmlns:a16="http://schemas.microsoft.com/office/drawing/2014/main" id="{987AD14A-7B83-4942-B825-5158039259A5}"/>
              </a:ext>
            </a:extLst>
          </p:cNvPr>
          <p:cNvCxnSpPr>
            <a:stCxn id="224" idx="3"/>
            <a:endCxn id="133" idx="4"/>
          </p:cNvCxnSpPr>
          <p:nvPr/>
        </p:nvCxnSpPr>
        <p:spPr>
          <a:xfrm flipV="1">
            <a:off x="4296189" y="1945214"/>
            <a:ext cx="357436" cy="2098719"/>
          </a:xfrm>
          <a:prstGeom prst="bentConnector2">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51" name="Elbow Connector 211">
            <a:extLst>
              <a:ext uri="{FF2B5EF4-FFF2-40B4-BE49-F238E27FC236}">
                <a16:creationId xmlns:a16="http://schemas.microsoft.com/office/drawing/2014/main" id="{D567074B-37E8-422E-A463-0A966B7DC101}"/>
              </a:ext>
            </a:extLst>
          </p:cNvPr>
          <p:cNvCxnSpPr>
            <a:stCxn id="147" idx="2"/>
            <a:endCxn id="223" idx="3"/>
          </p:cNvCxnSpPr>
          <p:nvPr/>
        </p:nvCxnSpPr>
        <p:spPr>
          <a:xfrm rot="5400000" flipH="1" flipV="1">
            <a:off x="3675993" y="4094739"/>
            <a:ext cx="392305" cy="290693"/>
          </a:xfrm>
          <a:prstGeom prst="bentConnector2">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52" name="TextBox 151">
            <a:extLst>
              <a:ext uri="{FF2B5EF4-FFF2-40B4-BE49-F238E27FC236}">
                <a16:creationId xmlns:a16="http://schemas.microsoft.com/office/drawing/2014/main" id="{82A5F4F6-13A2-44C6-9436-A8F86DEE90DE}"/>
              </a:ext>
            </a:extLst>
          </p:cNvPr>
          <p:cNvSpPr txBox="1"/>
          <p:nvPr/>
        </p:nvSpPr>
        <p:spPr>
          <a:xfrm>
            <a:off x="5577142" y="2707308"/>
            <a:ext cx="1387601" cy="338554"/>
          </a:xfrm>
          <a:prstGeom prst="rect">
            <a:avLst/>
          </a:prstGeom>
          <a:noFill/>
        </p:spPr>
        <p:txBody>
          <a:bodyPr wrap="square" rtlCol="0">
            <a:spAutoFit/>
          </a:bodyPr>
          <a:lstStyle/>
          <a:p>
            <a:pPr algn="ctr"/>
            <a:r>
              <a:rPr lang="en-US" sz="800" b="1" dirty="0">
                <a:latin typeface="Arial" panose="020B0604020202020204" pitchFamily="34" charset="0"/>
                <a:cs typeface="Arial" panose="020B0604020202020204" pitchFamily="34" charset="0"/>
              </a:rPr>
              <a:t>Spring to </a:t>
            </a:r>
          </a:p>
          <a:p>
            <a:pPr algn="ctr"/>
            <a:r>
              <a:rPr lang="en-US" sz="800" b="1" dirty="0">
                <a:latin typeface="Arial" panose="020B0604020202020204" pitchFamily="34" charset="0"/>
                <a:cs typeface="Arial" panose="020B0604020202020204" pitchFamily="34" charset="0"/>
              </a:rPr>
              <a:t>OPEN</a:t>
            </a:r>
          </a:p>
        </p:txBody>
      </p:sp>
      <p:cxnSp>
        <p:nvCxnSpPr>
          <p:cNvPr id="153" name="Straight Connector 152">
            <a:extLst>
              <a:ext uri="{FF2B5EF4-FFF2-40B4-BE49-F238E27FC236}">
                <a16:creationId xmlns:a16="http://schemas.microsoft.com/office/drawing/2014/main" id="{B8558E91-BB02-4BAA-BB05-FD9E192FFEDE}"/>
              </a:ext>
            </a:extLst>
          </p:cNvPr>
          <p:cNvCxnSpPr>
            <a:cxnSpLocks/>
          </p:cNvCxnSpPr>
          <p:nvPr/>
        </p:nvCxnSpPr>
        <p:spPr>
          <a:xfrm>
            <a:off x="4155821" y="3799095"/>
            <a:ext cx="0" cy="24233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56" name="Rectangle 155">
            <a:extLst>
              <a:ext uri="{FF2B5EF4-FFF2-40B4-BE49-F238E27FC236}">
                <a16:creationId xmlns:a16="http://schemas.microsoft.com/office/drawing/2014/main" id="{159C279F-C803-4501-A431-1F07E7241783}"/>
              </a:ext>
            </a:extLst>
          </p:cNvPr>
          <p:cNvSpPr/>
          <p:nvPr/>
        </p:nvSpPr>
        <p:spPr>
          <a:xfrm>
            <a:off x="2216644" y="2644374"/>
            <a:ext cx="87154" cy="871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57" name="Rectangle 156">
            <a:extLst>
              <a:ext uri="{FF2B5EF4-FFF2-40B4-BE49-F238E27FC236}">
                <a16:creationId xmlns:a16="http://schemas.microsoft.com/office/drawing/2014/main" id="{1EFD51CB-86C3-4113-A3C2-19090B0BBE24}"/>
              </a:ext>
            </a:extLst>
          </p:cNvPr>
          <p:cNvSpPr/>
          <p:nvPr/>
        </p:nvSpPr>
        <p:spPr>
          <a:xfrm>
            <a:off x="1320085" y="4204756"/>
            <a:ext cx="87154" cy="871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58" name="Rectangle 157">
            <a:extLst>
              <a:ext uri="{FF2B5EF4-FFF2-40B4-BE49-F238E27FC236}">
                <a16:creationId xmlns:a16="http://schemas.microsoft.com/office/drawing/2014/main" id="{1CB4EA36-D71C-4A66-94C5-E9A85A8A0026}"/>
              </a:ext>
            </a:extLst>
          </p:cNvPr>
          <p:cNvSpPr/>
          <p:nvPr/>
        </p:nvSpPr>
        <p:spPr>
          <a:xfrm>
            <a:off x="2208304" y="3833500"/>
            <a:ext cx="87154" cy="871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59" name="Rectangle 158">
            <a:extLst>
              <a:ext uri="{FF2B5EF4-FFF2-40B4-BE49-F238E27FC236}">
                <a16:creationId xmlns:a16="http://schemas.microsoft.com/office/drawing/2014/main" id="{4D92F906-F1A0-4A1C-8FD8-F4BDCE4E368C}"/>
              </a:ext>
            </a:extLst>
          </p:cNvPr>
          <p:cNvSpPr/>
          <p:nvPr/>
        </p:nvSpPr>
        <p:spPr>
          <a:xfrm>
            <a:off x="1173729" y="4205923"/>
            <a:ext cx="87154" cy="871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60" name="Group 159">
            <a:extLst>
              <a:ext uri="{FF2B5EF4-FFF2-40B4-BE49-F238E27FC236}">
                <a16:creationId xmlns:a16="http://schemas.microsoft.com/office/drawing/2014/main" id="{73559F0A-61C5-4004-8A46-2970D2F16685}"/>
              </a:ext>
            </a:extLst>
          </p:cNvPr>
          <p:cNvGrpSpPr/>
          <p:nvPr/>
        </p:nvGrpSpPr>
        <p:grpSpPr>
          <a:xfrm>
            <a:off x="1754120" y="3427211"/>
            <a:ext cx="196834" cy="762733"/>
            <a:chOff x="2351117" y="3073416"/>
            <a:chExt cx="248745" cy="1278739"/>
          </a:xfrm>
          <a:noFill/>
        </p:grpSpPr>
        <p:sp>
          <p:nvSpPr>
            <p:cNvPr id="216" name="Rectangle 215">
              <a:extLst>
                <a:ext uri="{FF2B5EF4-FFF2-40B4-BE49-F238E27FC236}">
                  <a16:creationId xmlns:a16="http://schemas.microsoft.com/office/drawing/2014/main" id="{0DF142EB-A31E-4961-9940-ADA4DC7DC6E9}"/>
                </a:ext>
              </a:extLst>
            </p:cNvPr>
            <p:cNvSpPr/>
            <p:nvPr/>
          </p:nvSpPr>
          <p:spPr>
            <a:xfrm>
              <a:off x="2351117" y="3321161"/>
              <a:ext cx="248745" cy="25259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17" name="Rectangle 216">
              <a:extLst>
                <a:ext uri="{FF2B5EF4-FFF2-40B4-BE49-F238E27FC236}">
                  <a16:creationId xmlns:a16="http://schemas.microsoft.com/office/drawing/2014/main" id="{5F2AB4F9-698C-4766-9652-1F851A39722D}"/>
                </a:ext>
              </a:extLst>
            </p:cNvPr>
            <p:cNvSpPr/>
            <p:nvPr/>
          </p:nvSpPr>
          <p:spPr>
            <a:xfrm>
              <a:off x="2351117" y="3579807"/>
              <a:ext cx="248745" cy="25259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18" name="Rectangle 217">
              <a:extLst>
                <a:ext uri="{FF2B5EF4-FFF2-40B4-BE49-F238E27FC236}">
                  <a16:creationId xmlns:a16="http://schemas.microsoft.com/office/drawing/2014/main" id="{330B1897-9A4A-4C23-8A86-9C435EABBF0E}"/>
                </a:ext>
              </a:extLst>
            </p:cNvPr>
            <p:cNvSpPr/>
            <p:nvPr/>
          </p:nvSpPr>
          <p:spPr>
            <a:xfrm>
              <a:off x="2351117" y="3841901"/>
              <a:ext cx="248745" cy="25259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19" name="Rectangle 218">
              <a:extLst>
                <a:ext uri="{FF2B5EF4-FFF2-40B4-BE49-F238E27FC236}">
                  <a16:creationId xmlns:a16="http://schemas.microsoft.com/office/drawing/2014/main" id="{37DD79F7-98A3-4FB7-8A09-D7C2C22FB2A8}"/>
                </a:ext>
              </a:extLst>
            </p:cNvPr>
            <p:cNvSpPr/>
            <p:nvPr/>
          </p:nvSpPr>
          <p:spPr>
            <a:xfrm>
              <a:off x="2351117" y="3073416"/>
              <a:ext cx="248745" cy="25259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20" name="Rectangle 219">
              <a:extLst>
                <a:ext uri="{FF2B5EF4-FFF2-40B4-BE49-F238E27FC236}">
                  <a16:creationId xmlns:a16="http://schemas.microsoft.com/office/drawing/2014/main" id="{3BE7B200-5727-4F3C-A6E7-8E9FD23D9A28}"/>
                </a:ext>
              </a:extLst>
            </p:cNvPr>
            <p:cNvSpPr/>
            <p:nvPr/>
          </p:nvSpPr>
          <p:spPr>
            <a:xfrm>
              <a:off x="2351117" y="4099564"/>
              <a:ext cx="248745" cy="25259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p>
          </p:txBody>
        </p:sp>
      </p:grpSp>
      <p:sp>
        <p:nvSpPr>
          <p:cNvPr id="161" name="Rectangle 160">
            <a:extLst>
              <a:ext uri="{FF2B5EF4-FFF2-40B4-BE49-F238E27FC236}">
                <a16:creationId xmlns:a16="http://schemas.microsoft.com/office/drawing/2014/main" id="{82FB5230-64A1-4220-A902-B2DB5FBDC6BD}"/>
              </a:ext>
            </a:extLst>
          </p:cNvPr>
          <p:cNvSpPr/>
          <p:nvPr/>
        </p:nvSpPr>
        <p:spPr>
          <a:xfrm>
            <a:off x="752038" y="3768483"/>
            <a:ext cx="196834" cy="1998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cxnSp>
        <p:nvCxnSpPr>
          <p:cNvPr id="162" name="Elbow Connector 203">
            <a:extLst>
              <a:ext uri="{FF2B5EF4-FFF2-40B4-BE49-F238E27FC236}">
                <a16:creationId xmlns:a16="http://schemas.microsoft.com/office/drawing/2014/main" id="{9F07E1FF-78FB-46F2-9DA2-92866BC35BA9}"/>
              </a:ext>
            </a:extLst>
          </p:cNvPr>
          <p:cNvCxnSpPr/>
          <p:nvPr/>
        </p:nvCxnSpPr>
        <p:spPr>
          <a:xfrm flipV="1">
            <a:off x="1950954" y="2383672"/>
            <a:ext cx="1796280" cy="1118870"/>
          </a:xfrm>
          <a:prstGeom prst="bentConnector4">
            <a:avLst>
              <a:gd name="adj1" fmla="val 47467"/>
              <a:gd name="adj2" fmla="val 116167"/>
            </a:avLst>
          </a:prstGeom>
          <a:ln w="19050">
            <a:solidFill>
              <a:schemeClr val="tx1"/>
            </a:solidFill>
            <a:prstDash val="lgDashDot"/>
          </a:ln>
        </p:spPr>
        <p:style>
          <a:lnRef idx="1">
            <a:schemeClr val="accent1"/>
          </a:lnRef>
          <a:fillRef idx="0">
            <a:schemeClr val="accent1"/>
          </a:fillRef>
          <a:effectRef idx="0">
            <a:schemeClr val="accent1"/>
          </a:effectRef>
          <a:fontRef idx="minor">
            <a:schemeClr val="tx1"/>
          </a:fontRef>
        </p:style>
      </p:cxnSp>
      <p:cxnSp>
        <p:nvCxnSpPr>
          <p:cNvPr id="163" name="Elbow Connector 203">
            <a:extLst>
              <a:ext uri="{FF2B5EF4-FFF2-40B4-BE49-F238E27FC236}">
                <a16:creationId xmlns:a16="http://schemas.microsoft.com/office/drawing/2014/main" id="{BAA818AF-AE41-4F9D-984B-A56CE9C40393}"/>
              </a:ext>
            </a:extLst>
          </p:cNvPr>
          <p:cNvCxnSpPr>
            <a:stCxn id="216" idx="3"/>
            <a:endCxn id="148" idx="0"/>
          </p:cNvCxnSpPr>
          <p:nvPr/>
        </p:nvCxnSpPr>
        <p:spPr>
          <a:xfrm flipV="1">
            <a:off x="1950954" y="3582839"/>
            <a:ext cx="2205887" cy="67477"/>
          </a:xfrm>
          <a:prstGeom prst="bentConnector4">
            <a:avLst>
              <a:gd name="adj1" fmla="val 47540"/>
              <a:gd name="adj2" fmla="val 450423"/>
            </a:avLst>
          </a:prstGeom>
          <a:ln w="19050">
            <a:solidFill>
              <a:schemeClr val="tx1"/>
            </a:solidFill>
            <a:prstDash val="lgDashDot"/>
          </a:ln>
        </p:spPr>
        <p:style>
          <a:lnRef idx="1">
            <a:schemeClr val="accent1"/>
          </a:lnRef>
          <a:fillRef idx="0">
            <a:schemeClr val="accent1"/>
          </a:fillRef>
          <a:effectRef idx="0">
            <a:schemeClr val="accent1"/>
          </a:effectRef>
          <a:fontRef idx="minor">
            <a:schemeClr val="tx1"/>
          </a:fontRef>
        </p:style>
      </p:cxnSp>
      <p:cxnSp>
        <p:nvCxnSpPr>
          <p:cNvPr id="164" name="Elbow Connector 203">
            <a:extLst>
              <a:ext uri="{FF2B5EF4-FFF2-40B4-BE49-F238E27FC236}">
                <a16:creationId xmlns:a16="http://schemas.microsoft.com/office/drawing/2014/main" id="{83A21EB2-133F-4499-AC25-E88EA349BEE4}"/>
              </a:ext>
            </a:extLst>
          </p:cNvPr>
          <p:cNvCxnSpPr>
            <a:stCxn id="220" idx="3"/>
            <a:endCxn id="166" idx="3"/>
          </p:cNvCxnSpPr>
          <p:nvPr/>
        </p:nvCxnSpPr>
        <p:spPr>
          <a:xfrm>
            <a:off x="1950954" y="4114612"/>
            <a:ext cx="130279" cy="673986"/>
          </a:xfrm>
          <a:prstGeom prst="bentConnector3">
            <a:avLst>
              <a:gd name="adj1" fmla="val 275470"/>
            </a:avLst>
          </a:prstGeom>
          <a:ln w="19050">
            <a:solidFill>
              <a:schemeClr val="tx1"/>
            </a:solidFill>
            <a:prstDash val="lgDashDot"/>
          </a:ln>
        </p:spPr>
        <p:style>
          <a:lnRef idx="1">
            <a:schemeClr val="accent1"/>
          </a:lnRef>
          <a:fillRef idx="0">
            <a:schemeClr val="accent1"/>
          </a:fillRef>
          <a:effectRef idx="0">
            <a:schemeClr val="accent1"/>
          </a:effectRef>
          <a:fontRef idx="minor">
            <a:schemeClr val="tx1"/>
          </a:fontRef>
        </p:style>
      </p:cxnSp>
      <p:sp>
        <p:nvSpPr>
          <p:cNvPr id="165" name="TextBox 164">
            <a:extLst>
              <a:ext uri="{FF2B5EF4-FFF2-40B4-BE49-F238E27FC236}">
                <a16:creationId xmlns:a16="http://schemas.microsoft.com/office/drawing/2014/main" id="{F5402F37-7EDC-469B-B9B6-7CE157989CD9}"/>
              </a:ext>
            </a:extLst>
          </p:cNvPr>
          <p:cNvSpPr txBox="1"/>
          <p:nvPr/>
        </p:nvSpPr>
        <p:spPr>
          <a:xfrm>
            <a:off x="619509" y="4992125"/>
            <a:ext cx="924570" cy="215444"/>
          </a:xfrm>
          <a:prstGeom prst="rect">
            <a:avLst/>
          </a:prstGeom>
          <a:noFill/>
        </p:spPr>
        <p:txBody>
          <a:bodyPr wrap="square" rtlCol="0">
            <a:spAutoFit/>
          </a:bodyPr>
          <a:lstStyle/>
          <a:p>
            <a:r>
              <a:rPr lang="en-US" sz="800" b="1" dirty="0">
                <a:latin typeface="Arial" panose="020B0604020202020204" pitchFamily="34" charset="0"/>
                <a:cs typeface="Arial" panose="020B0604020202020204" pitchFamily="34" charset="0"/>
              </a:rPr>
              <a:t>24 VDC Power</a:t>
            </a:r>
          </a:p>
        </p:txBody>
      </p:sp>
      <p:sp>
        <p:nvSpPr>
          <p:cNvPr id="166" name="TextBox 165">
            <a:extLst>
              <a:ext uri="{FF2B5EF4-FFF2-40B4-BE49-F238E27FC236}">
                <a16:creationId xmlns:a16="http://schemas.microsoft.com/office/drawing/2014/main" id="{29245097-99FB-4F1F-9341-80F732FE491E}"/>
              </a:ext>
            </a:extLst>
          </p:cNvPr>
          <p:cNvSpPr txBox="1"/>
          <p:nvPr/>
        </p:nvSpPr>
        <p:spPr>
          <a:xfrm>
            <a:off x="619509" y="4680876"/>
            <a:ext cx="1461724" cy="215444"/>
          </a:xfrm>
          <a:prstGeom prst="rect">
            <a:avLst/>
          </a:prstGeom>
          <a:noFill/>
        </p:spPr>
        <p:txBody>
          <a:bodyPr wrap="square" rtlCol="0">
            <a:spAutoFit/>
          </a:bodyPr>
          <a:lstStyle/>
          <a:p>
            <a:r>
              <a:rPr lang="en-US" sz="800" b="1" dirty="0">
                <a:latin typeface="Arial" panose="020B0604020202020204" pitchFamily="34" charset="0"/>
                <a:cs typeface="Arial" panose="020B0604020202020204" pitchFamily="34" charset="0"/>
              </a:rPr>
              <a:t>4-20 mA Command Signal</a:t>
            </a:r>
          </a:p>
        </p:txBody>
      </p:sp>
      <p:cxnSp>
        <p:nvCxnSpPr>
          <p:cNvPr id="168" name="Elbow Connector 203">
            <a:extLst>
              <a:ext uri="{FF2B5EF4-FFF2-40B4-BE49-F238E27FC236}">
                <a16:creationId xmlns:a16="http://schemas.microsoft.com/office/drawing/2014/main" id="{6065932D-89B6-4D72-9CC7-1D0CC772BEF4}"/>
              </a:ext>
            </a:extLst>
          </p:cNvPr>
          <p:cNvCxnSpPr>
            <a:stCxn id="218" idx="3"/>
            <a:endCxn id="165" idx="3"/>
          </p:cNvCxnSpPr>
          <p:nvPr/>
        </p:nvCxnSpPr>
        <p:spPr>
          <a:xfrm flipH="1">
            <a:off x="1544079" y="3960923"/>
            <a:ext cx="406875" cy="1138924"/>
          </a:xfrm>
          <a:prstGeom prst="bentConnector3">
            <a:avLst>
              <a:gd name="adj1" fmla="val -136750"/>
            </a:avLst>
          </a:prstGeom>
          <a:ln w="19050">
            <a:solidFill>
              <a:schemeClr val="tx1"/>
            </a:solidFill>
            <a:prstDash val="lgDashDot"/>
          </a:ln>
        </p:spPr>
        <p:style>
          <a:lnRef idx="1">
            <a:schemeClr val="accent1"/>
          </a:lnRef>
          <a:fillRef idx="0">
            <a:schemeClr val="accent1"/>
          </a:fillRef>
          <a:effectRef idx="0">
            <a:schemeClr val="accent1"/>
          </a:effectRef>
          <a:fontRef idx="minor">
            <a:schemeClr val="tx1"/>
          </a:fontRef>
        </p:style>
      </p:cxnSp>
      <p:sp>
        <p:nvSpPr>
          <p:cNvPr id="171" name="TextBox 170">
            <a:extLst>
              <a:ext uri="{FF2B5EF4-FFF2-40B4-BE49-F238E27FC236}">
                <a16:creationId xmlns:a16="http://schemas.microsoft.com/office/drawing/2014/main" id="{37F9A56C-452A-4942-9EEA-AD757304FA0A}"/>
              </a:ext>
            </a:extLst>
          </p:cNvPr>
          <p:cNvSpPr txBox="1"/>
          <p:nvPr/>
        </p:nvSpPr>
        <p:spPr>
          <a:xfrm>
            <a:off x="1386972" y="2590370"/>
            <a:ext cx="1433053" cy="461665"/>
          </a:xfrm>
          <a:prstGeom prst="rect">
            <a:avLst/>
          </a:prstGeom>
          <a:noFill/>
        </p:spPr>
        <p:txBody>
          <a:bodyPr wrap="square" rtlCol="0">
            <a:spAutoFit/>
          </a:bodyPr>
          <a:lstStyle/>
          <a:p>
            <a:pPr algn="ctr"/>
            <a:r>
              <a:rPr lang="en-US" sz="800" b="1" dirty="0">
                <a:latin typeface="Arial" panose="020B0604020202020204" pitchFamily="34" charset="0"/>
                <a:cs typeface="Arial" panose="020B0604020202020204" pitchFamily="34" charset="0"/>
              </a:rPr>
              <a:t>RED CIRCLE</a:t>
            </a:r>
          </a:p>
          <a:p>
            <a:pPr algn="ctr"/>
            <a:r>
              <a:rPr lang="en-US" sz="800" b="1" dirty="0">
                <a:latin typeface="Arial" panose="020B0604020202020204" pitchFamily="34" charset="0"/>
                <a:cs typeface="Arial" panose="020B0604020202020204" pitchFamily="34" charset="0"/>
              </a:rPr>
              <a:t>VALVE CONTROLLER</a:t>
            </a:r>
          </a:p>
          <a:p>
            <a:pPr algn="ctr"/>
            <a:r>
              <a:rPr lang="en-US" sz="800" b="1" dirty="0">
                <a:solidFill>
                  <a:srgbClr val="C00000"/>
                </a:solidFill>
                <a:latin typeface="Arial" panose="020B0604020202020204" pitchFamily="34" charset="0"/>
                <a:cs typeface="Arial" panose="020B0604020202020204" pitchFamily="34" charset="0"/>
              </a:rPr>
              <a:t>Class 1, </a:t>
            </a:r>
            <a:r>
              <a:rPr lang="en-US" sz="800" b="1" dirty="0" err="1">
                <a:solidFill>
                  <a:srgbClr val="C00000"/>
                </a:solidFill>
                <a:latin typeface="Arial" panose="020B0604020202020204" pitchFamily="34" charset="0"/>
                <a:cs typeface="Arial" panose="020B0604020202020204" pitchFamily="34" charset="0"/>
              </a:rPr>
              <a:t>Div</a:t>
            </a:r>
            <a:r>
              <a:rPr lang="en-US" sz="800" b="1" dirty="0">
                <a:solidFill>
                  <a:srgbClr val="C00000"/>
                </a:solidFill>
                <a:latin typeface="Arial" panose="020B0604020202020204" pitchFamily="34" charset="0"/>
                <a:cs typeface="Arial" panose="020B0604020202020204" pitchFamily="34" charset="0"/>
              </a:rPr>
              <a:t> 1</a:t>
            </a:r>
          </a:p>
        </p:txBody>
      </p:sp>
      <p:pic>
        <p:nvPicPr>
          <p:cNvPr id="172" name="Picture 171">
            <a:extLst>
              <a:ext uri="{FF2B5EF4-FFF2-40B4-BE49-F238E27FC236}">
                <a16:creationId xmlns:a16="http://schemas.microsoft.com/office/drawing/2014/main" id="{9C97947A-7BBA-4483-9196-6D1B7D233867}"/>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9615" b="92231" l="31811" r="68244"/>
                    </a14:imgEffect>
                  </a14:imgLayer>
                </a14:imgProps>
              </a:ext>
              <a:ext uri="{28A0092B-C50C-407E-A947-70E740481C1C}">
                <a14:useLocalDpi xmlns:a14="http://schemas.microsoft.com/office/drawing/2010/main" val="0"/>
              </a:ext>
            </a:extLst>
          </a:blip>
          <a:srcRect l="30978" t="6721" r="28929" b="5401"/>
          <a:stretch/>
        </p:blipFill>
        <p:spPr>
          <a:xfrm>
            <a:off x="477936" y="1731049"/>
            <a:ext cx="1778293" cy="2755370"/>
          </a:xfrm>
          <a:prstGeom prst="rect">
            <a:avLst/>
          </a:prstGeom>
        </p:spPr>
      </p:pic>
      <p:cxnSp>
        <p:nvCxnSpPr>
          <p:cNvPr id="174" name="Elbow Connector 203">
            <a:extLst>
              <a:ext uri="{FF2B5EF4-FFF2-40B4-BE49-F238E27FC236}">
                <a16:creationId xmlns:a16="http://schemas.microsoft.com/office/drawing/2014/main" id="{BDDBEE7C-F41B-4DDB-AB48-74DD161C5328}"/>
              </a:ext>
            </a:extLst>
          </p:cNvPr>
          <p:cNvCxnSpPr>
            <a:stCxn id="217" idx="3"/>
            <a:endCxn id="179" idx="1"/>
          </p:cNvCxnSpPr>
          <p:nvPr/>
        </p:nvCxnSpPr>
        <p:spPr>
          <a:xfrm>
            <a:off x="1950954" y="3804591"/>
            <a:ext cx="2505763" cy="790634"/>
          </a:xfrm>
          <a:prstGeom prst="bentConnector3">
            <a:avLst>
              <a:gd name="adj1" fmla="val 50000"/>
            </a:avLst>
          </a:prstGeom>
          <a:ln w="19050">
            <a:solidFill>
              <a:schemeClr val="tx1"/>
            </a:solidFill>
            <a:prstDash val="lgDashDot"/>
          </a:ln>
        </p:spPr>
        <p:style>
          <a:lnRef idx="1">
            <a:schemeClr val="accent1"/>
          </a:lnRef>
          <a:fillRef idx="0">
            <a:schemeClr val="accent1"/>
          </a:fillRef>
          <a:effectRef idx="0">
            <a:schemeClr val="accent1"/>
          </a:effectRef>
          <a:fontRef idx="minor">
            <a:schemeClr val="tx1"/>
          </a:fontRef>
        </p:style>
      </p:cxnSp>
      <p:cxnSp>
        <p:nvCxnSpPr>
          <p:cNvPr id="175" name="Elbow Connector 207">
            <a:extLst>
              <a:ext uri="{FF2B5EF4-FFF2-40B4-BE49-F238E27FC236}">
                <a16:creationId xmlns:a16="http://schemas.microsoft.com/office/drawing/2014/main" id="{6AB82044-A029-4C2A-A199-8B479633BA03}"/>
              </a:ext>
            </a:extLst>
          </p:cNvPr>
          <p:cNvCxnSpPr>
            <a:cxnSpLocks/>
            <a:stCxn id="133" idx="6"/>
            <a:endCxn id="245" idx="2"/>
          </p:cNvCxnSpPr>
          <p:nvPr/>
        </p:nvCxnSpPr>
        <p:spPr>
          <a:xfrm flipV="1">
            <a:off x="4678949" y="797002"/>
            <a:ext cx="1512251" cy="1122887"/>
          </a:xfrm>
          <a:prstGeom prst="bentConnector3">
            <a:avLst>
              <a:gd name="adj1" fmla="val 19110"/>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76" name="Group 175">
            <a:extLst>
              <a:ext uri="{FF2B5EF4-FFF2-40B4-BE49-F238E27FC236}">
                <a16:creationId xmlns:a16="http://schemas.microsoft.com/office/drawing/2014/main" id="{3D119678-A7E4-4B76-8D70-467F1A8D1591}"/>
              </a:ext>
            </a:extLst>
          </p:cNvPr>
          <p:cNvGrpSpPr/>
          <p:nvPr/>
        </p:nvGrpSpPr>
        <p:grpSpPr>
          <a:xfrm>
            <a:off x="5600087" y="2995421"/>
            <a:ext cx="268973" cy="929879"/>
            <a:chOff x="8434860" y="2308441"/>
            <a:chExt cx="396526" cy="1370845"/>
          </a:xfrm>
        </p:grpSpPr>
        <p:grpSp>
          <p:nvGrpSpPr>
            <p:cNvPr id="192" name="Group 191">
              <a:extLst>
                <a:ext uri="{FF2B5EF4-FFF2-40B4-BE49-F238E27FC236}">
                  <a16:creationId xmlns:a16="http://schemas.microsoft.com/office/drawing/2014/main" id="{B647C63E-B95F-4DBE-8844-ED7A323E6CEF}"/>
                </a:ext>
              </a:extLst>
            </p:cNvPr>
            <p:cNvGrpSpPr/>
            <p:nvPr/>
          </p:nvGrpSpPr>
          <p:grpSpPr>
            <a:xfrm>
              <a:off x="8474723" y="2308441"/>
              <a:ext cx="316800" cy="1210074"/>
              <a:chOff x="301904" y="1195992"/>
              <a:chExt cx="516729" cy="1973738"/>
            </a:xfrm>
          </p:grpSpPr>
          <p:sp>
            <p:nvSpPr>
              <p:cNvPr id="204" name="Rectangle 203">
                <a:extLst>
                  <a:ext uri="{FF2B5EF4-FFF2-40B4-BE49-F238E27FC236}">
                    <a16:creationId xmlns:a16="http://schemas.microsoft.com/office/drawing/2014/main" id="{BECC4070-D170-4EE6-8D70-DD2473781E3D}"/>
                  </a:ext>
                </a:extLst>
              </p:cNvPr>
              <p:cNvSpPr/>
              <p:nvPr/>
            </p:nvSpPr>
            <p:spPr>
              <a:xfrm>
                <a:off x="301904" y="1409729"/>
                <a:ext cx="516729" cy="516729"/>
              </a:xfrm>
              <a:prstGeom prst="rect">
                <a:avLst/>
              </a:prstGeom>
              <a:solidFill>
                <a:schemeClr val="tx1">
                  <a:lumMod val="50000"/>
                  <a:lumOff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05" name="Rectangle 204">
                <a:extLst>
                  <a:ext uri="{FF2B5EF4-FFF2-40B4-BE49-F238E27FC236}">
                    <a16:creationId xmlns:a16="http://schemas.microsoft.com/office/drawing/2014/main" id="{943AE8E1-F262-4BA7-BEDC-393A58110BD1}"/>
                  </a:ext>
                </a:extLst>
              </p:cNvPr>
              <p:cNvSpPr/>
              <p:nvPr/>
            </p:nvSpPr>
            <p:spPr>
              <a:xfrm>
                <a:off x="527161" y="1928316"/>
                <a:ext cx="66214" cy="1241414"/>
              </a:xfrm>
              <a:prstGeom prst="rect">
                <a:avLst/>
              </a:prstGeom>
              <a:gradFill flip="none" rotWithShape="1">
                <a:gsLst>
                  <a:gs pos="1000">
                    <a:schemeClr val="bg1">
                      <a:lumMod val="85000"/>
                    </a:schemeClr>
                  </a:gs>
                  <a:gs pos="96000">
                    <a:schemeClr val="bg1">
                      <a:lumMod val="75000"/>
                    </a:schemeClr>
                  </a:gs>
                </a:gsLst>
                <a:lin ang="0" scaled="0"/>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06" name="Rectangle 205">
                <a:extLst>
                  <a:ext uri="{FF2B5EF4-FFF2-40B4-BE49-F238E27FC236}">
                    <a16:creationId xmlns:a16="http://schemas.microsoft.com/office/drawing/2014/main" id="{BD08A7B4-DA26-4168-A98D-FDFC4965284E}"/>
                  </a:ext>
                </a:extLst>
              </p:cNvPr>
              <p:cNvSpPr/>
              <p:nvPr/>
            </p:nvSpPr>
            <p:spPr>
              <a:xfrm>
                <a:off x="301904" y="1298382"/>
                <a:ext cx="516729" cy="105846"/>
              </a:xfrm>
              <a:prstGeom prst="rect">
                <a:avLst/>
              </a:prstGeom>
              <a:gradFill flip="none" rotWithShape="1">
                <a:gsLst>
                  <a:gs pos="1000">
                    <a:schemeClr val="bg1">
                      <a:lumMod val="85000"/>
                    </a:schemeClr>
                  </a:gs>
                  <a:gs pos="96000">
                    <a:schemeClr val="bg1">
                      <a:lumMod val="75000"/>
                    </a:schemeClr>
                  </a:gs>
                </a:gsLst>
                <a:lin ang="0" scaled="0"/>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07" name="Rectangle 206">
                <a:extLst>
                  <a:ext uri="{FF2B5EF4-FFF2-40B4-BE49-F238E27FC236}">
                    <a16:creationId xmlns:a16="http://schemas.microsoft.com/office/drawing/2014/main" id="{9B22C96D-6E8F-44BB-89DD-AB9D87E64EC5}"/>
                  </a:ext>
                </a:extLst>
              </p:cNvPr>
              <p:cNvSpPr/>
              <p:nvPr/>
            </p:nvSpPr>
            <p:spPr>
              <a:xfrm>
                <a:off x="468828" y="1195992"/>
                <a:ext cx="182880" cy="105846"/>
              </a:xfrm>
              <a:prstGeom prst="rect">
                <a:avLst/>
              </a:prstGeom>
              <a:gradFill flip="none" rotWithShape="1">
                <a:gsLst>
                  <a:gs pos="1000">
                    <a:schemeClr val="bg1">
                      <a:lumMod val="85000"/>
                    </a:schemeClr>
                  </a:gs>
                  <a:gs pos="96000">
                    <a:schemeClr val="bg1">
                      <a:lumMod val="75000"/>
                    </a:schemeClr>
                  </a:gs>
                </a:gsLst>
                <a:lin ang="0" scaled="0"/>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08" name="Rectangle 207">
                <a:extLst>
                  <a:ext uri="{FF2B5EF4-FFF2-40B4-BE49-F238E27FC236}">
                    <a16:creationId xmlns:a16="http://schemas.microsoft.com/office/drawing/2014/main" id="{FE2B460A-EAEA-486A-B203-FB039C519277}"/>
                  </a:ext>
                </a:extLst>
              </p:cNvPr>
              <p:cNvSpPr/>
              <p:nvPr/>
            </p:nvSpPr>
            <p:spPr>
              <a:xfrm>
                <a:off x="638311" y="1547580"/>
                <a:ext cx="161645" cy="149657"/>
              </a:xfrm>
              <a:prstGeom prst="rect">
                <a:avLst/>
              </a:prstGeom>
              <a:solidFill>
                <a:schemeClr val="bg1">
                  <a:lumMod val="6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grpSp>
          <p:nvGrpSpPr>
            <p:cNvPr id="193" name="Group 192">
              <a:extLst>
                <a:ext uri="{FF2B5EF4-FFF2-40B4-BE49-F238E27FC236}">
                  <a16:creationId xmlns:a16="http://schemas.microsoft.com/office/drawing/2014/main" id="{62B025FA-74C9-46FD-9CC3-89F16EB68EF7}"/>
                </a:ext>
              </a:extLst>
            </p:cNvPr>
            <p:cNvGrpSpPr/>
            <p:nvPr/>
          </p:nvGrpSpPr>
          <p:grpSpPr>
            <a:xfrm>
              <a:off x="8434860" y="2750063"/>
              <a:ext cx="396526" cy="929223"/>
              <a:chOff x="8397512" y="2750063"/>
              <a:chExt cx="433874" cy="929223"/>
            </a:xfrm>
          </p:grpSpPr>
          <p:sp>
            <p:nvSpPr>
              <p:cNvPr id="194" name="Rectangle 193">
                <a:extLst>
                  <a:ext uri="{FF2B5EF4-FFF2-40B4-BE49-F238E27FC236}">
                    <a16:creationId xmlns:a16="http://schemas.microsoft.com/office/drawing/2014/main" id="{E71B7A57-383D-4600-8437-6C1DD35B0A63}"/>
                  </a:ext>
                </a:extLst>
              </p:cNvPr>
              <p:cNvSpPr/>
              <p:nvPr/>
            </p:nvSpPr>
            <p:spPr>
              <a:xfrm>
                <a:off x="8397512" y="2789390"/>
                <a:ext cx="433874" cy="889896"/>
              </a:xfrm>
              <a:prstGeom prst="rect">
                <a:avLst/>
              </a:prstGeom>
              <a:gradFill>
                <a:gsLst>
                  <a:gs pos="75000">
                    <a:schemeClr val="bg1">
                      <a:lumMod val="65000"/>
                    </a:schemeClr>
                  </a:gs>
                  <a:gs pos="21000">
                    <a:schemeClr val="bg1">
                      <a:lumMod val="65000"/>
                    </a:schemeClr>
                  </a:gs>
                  <a:gs pos="1000">
                    <a:schemeClr val="bg1">
                      <a:lumMod val="85000"/>
                    </a:schemeClr>
                  </a:gs>
                  <a:gs pos="96000">
                    <a:schemeClr val="bg1">
                      <a:lumMod val="75000"/>
                    </a:schemeClr>
                  </a:gs>
                </a:gsLst>
                <a:lin ang="0" scaled="0"/>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95" name="Rectangle 194">
                <a:extLst>
                  <a:ext uri="{FF2B5EF4-FFF2-40B4-BE49-F238E27FC236}">
                    <a16:creationId xmlns:a16="http://schemas.microsoft.com/office/drawing/2014/main" id="{05C6D6F4-52D9-42F7-9896-E31FB5D7AB85}"/>
                  </a:ext>
                </a:extLst>
              </p:cNvPr>
              <p:cNvSpPr/>
              <p:nvPr/>
            </p:nvSpPr>
            <p:spPr>
              <a:xfrm>
                <a:off x="8397512" y="2750063"/>
                <a:ext cx="433874" cy="45719"/>
              </a:xfrm>
              <a:prstGeom prst="rect">
                <a:avLst/>
              </a:prstGeom>
              <a:gradFill>
                <a:gsLst>
                  <a:gs pos="75000">
                    <a:schemeClr val="bg1">
                      <a:lumMod val="65000"/>
                    </a:schemeClr>
                  </a:gs>
                  <a:gs pos="21000">
                    <a:schemeClr val="bg1">
                      <a:lumMod val="65000"/>
                    </a:schemeClr>
                  </a:gs>
                  <a:gs pos="1000">
                    <a:schemeClr val="bg1">
                      <a:lumMod val="85000"/>
                    </a:schemeClr>
                  </a:gs>
                  <a:gs pos="96000">
                    <a:schemeClr val="bg1">
                      <a:lumMod val="75000"/>
                    </a:schemeClr>
                  </a:gs>
                </a:gsLst>
                <a:lin ang="0" scaled="0"/>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96" name="Rectangle 195">
                <a:extLst>
                  <a:ext uri="{FF2B5EF4-FFF2-40B4-BE49-F238E27FC236}">
                    <a16:creationId xmlns:a16="http://schemas.microsoft.com/office/drawing/2014/main" id="{DC877890-61DB-4581-BB85-42F27A0CCFDA}"/>
                  </a:ext>
                </a:extLst>
              </p:cNvPr>
              <p:cNvSpPr/>
              <p:nvPr/>
            </p:nvSpPr>
            <p:spPr>
              <a:xfrm>
                <a:off x="8481234" y="2895733"/>
                <a:ext cx="266431" cy="660039"/>
              </a:xfrm>
              <a:prstGeom prst="rect">
                <a:avLst/>
              </a:prstGeom>
              <a:solidFill>
                <a:schemeClr val="accent5">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97" name="Group 196">
                <a:extLst>
                  <a:ext uri="{FF2B5EF4-FFF2-40B4-BE49-F238E27FC236}">
                    <a16:creationId xmlns:a16="http://schemas.microsoft.com/office/drawing/2014/main" id="{4E16F2E0-FA86-4FEF-94AA-05168272D31D}"/>
                  </a:ext>
                </a:extLst>
              </p:cNvPr>
              <p:cNvGrpSpPr/>
              <p:nvPr/>
            </p:nvGrpSpPr>
            <p:grpSpPr>
              <a:xfrm>
                <a:off x="8537549" y="2964493"/>
                <a:ext cx="153801" cy="474980"/>
                <a:chOff x="150348" y="306613"/>
                <a:chExt cx="142865" cy="737399"/>
              </a:xfrm>
            </p:grpSpPr>
            <p:cxnSp>
              <p:nvCxnSpPr>
                <p:cNvPr id="198" name="Straight Connector 197">
                  <a:extLst>
                    <a:ext uri="{FF2B5EF4-FFF2-40B4-BE49-F238E27FC236}">
                      <a16:creationId xmlns:a16="http://schemas.microsoft.com/office/drawing/2014/main" id="{F739C329-0C51-4099-BC03-76DD6A37E5FB}"/>
                    </a:ext>
                  </a:extLst>
                </p:cNvPr>
                <p:cNvCxnSpPr/>
                <p:nvPr/>
              </p:nvCxnSpPr>
              <p:spPr>
                <a:xfrm>
                  <a:off x="150348" y="306613"/>
                  <a:ext cx="14286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9" name="Straight Connector 198">
                  <a:extLst>
                    <a:ext uri="{FF2B5EF4-FFF2-40B4-BE49-F238E27FC236}">
                      <a16:creationId xmlns:a16="http://schemas.microsoft.com/office/drawing/2014/main" id="{F960BA2E-A080-46BA-BF51-07631CAAEEAE}"/>
                    </a:ext>
                  </a:extLst>
                </p:cNvPr>
                <p:cNvCxnSpPr/>
                <p:nvPr/>
              </p:nvCxnSpPr>
              <p:spPr>
                <a:xfrm>
                  <a:off x="150348" y="466606"/>
                  <a:ext cx="14286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0" name="Straight Connector 199">
                  <a:extLst>
                    <a:ext uri="{FF2B5EF4-FFF2-40B4-BE49-F238E27FC236}">
                      <a16:creationId xmlns:a16="http://schemas.microsoft.com/office/drawing/2014/main" id="{19B06F67-A125-4BC2-91F7-79220DA744FD}"/>
                    </a:ext>
                  </a:extLst>
                </p:cNvPr>
                <p:cNvCxnSpPr/>
                <p:nvPr/>
              </p:nvCxnSpPr>
              <p:spPr>
                <a:xfrm>
                  <a:off x="150348" y="611516"/>
                  <a:ext cx="14286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1" name="Straight Connector 200">
                  <a:extLst>
                    <a:ext uri="{FF2B5EF4-FFF2-40B4-BE49-F238E27FC236}">
                      <a16:creationId xmlns:a16="http://schemas.microsoft.com/office/drawing/2014/main" id="{2252A47E-A790-4BA5-94F7-C87071BDCE46}"/>
                    </a:ext>
                  </a:extLst>
                </p:cNvPr>
                <p:cNvCxnSpPr/>
                <p:nvPr/>
              </p:nvCxnSpPr>
              <p:spPr>
                <a:xfrm>
                  <a:off x="150348" y="739109"/>
                  <a:ext cx="14286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2" name="Straight Connector 201">
                  <a:extLst>
                    <a:ext uri="{FF2B5EF4-FFF2-40B4-BE49-F238E27FC236}">
                      <a16:creationId xmlns:a16="http://schemas.microsoft.com/office/drawing/2014/main" id="{60DF83BE-2052-455B-9EDC-9AE47861D19E}"/>
                    </a:ext>
                  </a:extLst>
                </p:cNvPr>
                <p:cNvCxnSpPr/>
                <p:nvPr/>
              </p:nvCxnSpPr>
              <p:spPr>
                <a:xfrm>
                  <a:off x="150348" y="899102"/>
                  <a:ext cx="14286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3" name="Straight Connector 202">
                  <a:extLst>
                    <a:ext uri="{FF2B5EF4-FFF2-40B4-BE49-F238E27FC236}">
                      <a16:creationId xmlns:a16="http://schemas.microsoft.com/office/drawing/2014/main" id="{29024CE5-42DF-4F10-BC21-087FE7A021DC}"/>
                    </a:ext>
                  </a:extLst>
                </p:cNvPr>
                <p:cNvCxnSpPr/>
                <p:nvPr/>
              </p:nvCxnSpPr>
              <p:spPr>
                <a:xfrm>
                  <a:off x="150348" y="1044012"/>
                  <a:ext cx="14286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grpSp>
      <p:cxnSp>
        <p:nvCxnSpPr>
          <p:cNvPr id="177" name="Elbow Connector 240">
            <a:extLst>
              <a:ext uri="{FF2B5EF4-FFF2-40B4-BE49-F238E27FC236}">
                <a16:creationId xmlns:a16="http://schemas.microsoft.com/office/drawing/2014/main" id="{BDC91F19-D840-4CF3-AF69-E97AC1F34B1B}"/>
              </a:ext>
            </a:extLst>
          </p:cNvPr>
          <p:cNvCxnSpPr>
            <a:stCxn id="140" idx="0"/>
            <a:endCxn id="208" idx="3"/>
          </p:cNvCxnSpPr>
          <p:nvPr/>
        </p:nvCxnSpPr>
        <p:spPr>
          <a:xfrm rot="16200000" flipV="1">
            <a:off x="5859809" y="3147200"/>
            <a:ext cx="621270" cy="672382"/>
          </a:xfrm>
          <a:prstGeom prst="bentConnector2">
            <a:avLst/>
          </a:prstGeom>
        </p:spPr>
        <p:style>
          <a:lnRef idx="1">
            <a:schemeClr val="accent1"/>
          </a:lnRef>
          <a:fillRef idx="0">
            <a:schemeClr val="accent1"/>
          </a:fillRef>
          <a:effectRef idx="0">
            <a:schemeClr val="accent1"/>
          </a:effectRef>
          <a:fontRef idx="minor">
            <a:schemeClr val="tx1"/>
          </a:fontRef>
        </p:style>
      </p:cxnSp>
      <p:sp>
        <p:nvSpPr>
          <p:cNvPr id="178" name="Rectangle 177">
            <a:extLst>
              <a:ext uri="{FF2B5EF4-FFF2-40B4-BE49-F238E27FC236}">
                <a16:creationId xmlns:a16="http://schemas.microsoft.com/office/drawing/2014/main" id="{746DD8D4-1E98-4FDA-8EF1-37DD76E2847D}"/>
              </a:ext>
            </a:extLst>
          </p:cNvPr>
          <p:cNvSpPr/>
          <p:nvPr/>
        </p:nvSpPr>
        <p:spPr>
          <a:xfrm>
            <a:off x="4250327" y="4491937"/>
            <a:ext cx="206575" cy="206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79" name="Rectangle 178">
            <a:extLst>
              <a:ext uri="{FF2B5EF4-FFF2-40B4-BE49-F238E27FC236}">
                <a16:creationId xmlns:a16="http://schemas.microsoft.com/office/drawing/2014/main" id="{DC6628B3-D813-4BB2-B78E-10DDEBA892F5}"/>
              </a:ext>
            </a:extLst>
          </p:cNvPr>
          <p:cNvSpPr/>
          <p:nvPr/>
        </p:nvSpPr>
        <p:spPr>
          <a:xfrm>
            <a:off x="4456717" y="4491937"/>
            <a:ext cx="206575" cy="206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cxnSp>
        <p:nvCxnSpPr>
          <p:cNvPr id="180" name="Elbow Connector 203">
            <a:extLst>
              <a:ext uri="{FF2B5EF4-FFF2-40B4-BE49-F238E27FC236}">
                <a16:creationId xmlns:a16="http://schemas.microsoft.com/office/drawing/2014/main" id="{58D5B06E-7715-4B29-9749-90DCC0C7DB25}"/>
              </a:ext>
            </a:extLst>
          </p:cNvPr>
          <p:cNvCxnSpPr>
            <a:stCxn id="204" idx="1"/>
            <a:endCxn id="178" idx="3"/>
          </p:cNvCxnSpPr>
          <p:nvPr/>
        </p:nvCxnSpPr>
        <p:spPr>
          <a:xfrm rot="10800000" flipV="1">
            <a:off x="4456903" y="3191755"/>
            <a:ext cx="1170225" cy="1403470"/>
          </a:xfrm>
          <a:prstGeom prst="bentConnector3">
            <a:avLst>
              <a:gd name="adj1" fmla="val 50000"/>
            </a:avLst>
          </a:prstGeom>
          <a:ln w="19050">
            <a:solidFill>
              <a:schemeClr val="tx1"/>
            </a:solidFill>
            <a:prstDash val="lgDashDot"/>
          </a:ln>
        </p:spPr>
        <p:style>
          <a:lnRef idx="1">
            <a:schemeClr val="accent1"/>
          </a:lnRef>
          <a:fillRef idx="0">
            <a:schemeClr val="accent1"/>
          </a:fillRef>
          <a:effectRef idx="0">
            <a:schemeClr val="accent1"/>
          </a:effectRef>
          <a:fontRef idx="minor">
            <a:schemeClr val="tx1"/>
          </a:fontRef>
        </p:style>
      </p:cxnSp>
      <p:pic>
        <p:nvPicPr>
          <p:cNvPr id="181" name="Picture 2" descr="Image result for balluff logo">
            <a:extLst>
              <a:ext uri="{FF2B5EF4-FFF2-40B4-BE49-F238E27FC236}">
                <a16:creationId xmlns:a16="http://schemas.microsoft.com/office/drawing/2014/main" id="{36A4D5F7-4107-4A34-8E3B-CF25612CF74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59831" y="3841517"/>
            <a:ext cx="561493" cy="121852"/>
          </a:xfrm>
          <a:prstGeom prst="rect">
            <a:avLst/>
          </a:prstGeom>
          <a:noFill/>
          <a:extLst>
            <a:ext uri="{909E8E84-426E-40DD-AFC4-6F175D3DCCD1}">
              <a14:hiddenFill xmlns:a14="http://schemas.microsoft.com/office/drawing/2010/main">
                <a:solidFill>
                  <a:srgbClr val="FFFFFF"/>
                </a:solidFill>
              </a14:hiddenFill>
            </a:ext>
          </a:extLst>
        </p:spPr>
      </p:pic>
      <p:grpSp>
        <p:nvGrpSpPr>
          <p:cNvPr id="182" name="Group 181">
            <a:extLst>
              <a:ext uri="{FF2B5EF4-FFF2-40B4-BE49-F238E27FC236}">
                <a16:creationId xmlns:a16="http://schemas.microsoft.com/office/drawing/2014/main" id="{57B41903-ECA0-4FF5-A3C1-8CF282B46E0D}"/>
              </a:ext>
            </a:extLst>
          </p:cNvPr>
          <p:cNvGrpSpPr/>
          <p:nvPr/>
        </p:nvGrpSpPr>
        <p:grpSpPr>
          <a:xfrm>
            <a:off x="4549754" y="1569510"/>
            <a:ext cx="182858" cy="327989"/>
            <a:chOff x="5949392" y="940303"/>
            <a:chExt cx="231083" cy="414490"/>
          </a:xfrm>
        </p:grpSpPr>
        <p:grpSp>
          <p:nvGrpSpPr>
            <p:cNvPr id="188" name="Group 187">
              <a:extLst>
                <a:ext uri="{FF2B5EF4-FFF2-40B4-BE49-F238E27FC236}">
                  <a16:creationId xmlns:a16="http://schemas.microsoft.com/office/drawing/2014/main" id="{0362F38C-635F-4647-9AF1-105FB9345561}"/>
                </a:ext>
              </a:extLst>
            </p:cNvPr>
            <p:cNvGrpSpPr/>
            <p:nvPr/>
          </p:nvGrpSpPr>
          <p:grpSpPr>
            <a:xfrm>
              <a:off x="5949392" y="940303"/>
              <a:ext cx="231083" cy="231083"/>
              <a:chOff x="914519" y="2673285"/>
              <a:chExt cx="1371600" cy="1371600"/>
            </a:xfrm>
          </p:grpSpPr>
          <p:sp>
            <p:nvSpPr>
              <p:cNvPr id="190" name="Oval 189">
                <a:extLst>
                  <a:ext uri="{FF2B5EF4-FFF2-40B4-BE49-F238E27FC236}">
                    <a16:creationId xmlns:a16="http://schemas.microsoft.com/office/drawing/2014/main" id="{DC28447A-8E5C-4952-AACC-600B139104D2}"/>
                  </a:ext>
                </a:extLst>
              </p:cNvPr>
              <p:cNvSpPr/>
              <p:nvPr/>
            </p:nvSpPr>
            <p:spPr>
              <a:xfrm>
                <a:off x="914519" y="2673285"/>
                <a:ext cx="1371600" cy="13716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800"/>
              </a:p>
            </p:txBody>
          </p:sp>
          <p:cxnSp>
            <p:nvCxnSpPr>
              <p:cNvPr id="191" name="Straight Connector 190">
                <a:extLst>
                  <a:ext uri="{FF2B5EF4-FFF2-40B4-BE49-F238E27FC236}">
                    <a16:creationId xmlns:a16="http://schemas.microsoft.com/office/drawing/2014/main" id="{BC758233-6F08-4B59-A3AA-A0301BD2372B}"/>
                  </a:ext>
                </a:extLst>
              </p:cNvPr>
              <p:cNvCxnSpPr/>
              <p:nvPr/>
            </p:nvCxnSpPr>
            <p:spPr>
              <a:xfrm flipH="1">
                <a:off x="1324311" y="3054495"/>
                <a:ext cx="552017" cy="60918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89" name="Straight Connector 188">
              <a:extLst>
                <a:ext uri="{FF2B5EF4-FFF2-40B4-BE49-F238E27FC236}">
                  <a16:creationId xmlns:a16="http://schemas.microsoft.com/office/drawing/2014/main" id="{8A2C3ED8-C888-4358-A1C0-F1632D523C87}"/>
                </a:ext>
              </a:extLst>
            </p:cNvPr>
            <p:cNvCxnSpPr/>
            <p:nvPr/>
          </p:nvCxnSpPr>
          <p:spPr>
            <a:xfrm rot="5400000">
              <a:off x="5982371" y="1263353"/>
              <a:ext cx="182880" cy="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grpSp>
      <p:grpSp>
        <p:nvGrpSpPr>
          <p:cNvPr id="183" name="Group 182">
            <a:extLst>
              <a:ext uri="{FF2B5EF4-FFF2-40B4-BE49-F238E27FC236}">
                <a16:creationId xmlns:a16="http://schemas.microsoft.com/office/drawing/2014/main" id="{F43988CA-CCC2-4C7D-8DEF-D38020DB012E}"/>
              </a:ext>
            </a:extLst>
          </p:cNvPr>
          <p:cNvGrpSpPr/>
          <p:nvPr/>
        </p:nvGrpSpPr>
        <p:grpSpPr>
          <a:xfrm>
            <a:off x="3047068" y="814599"/>
            <a:ext cx="182858" cy="327989"/>
            <a:chOff x="5949392" y="940303"/>
            <a:chExt cx="231083" cy="414490"/>
          </a:xfrm>
        </p:grpSpPr>
        <p:grpSp>
          <p:nvGrpSpPr>
            <p:cNvPr id="184" name="Group 183">
              <a:extLst>
                <a:ext uri="{FF2B5EF4-FFF2-40B4-BE49-F238E27FC236}">
                  <a16:creationId xmlns:a16="http://schemas.microsoft.com/office/drawing/2014/main" id="{4BBFA4D0-ECF5-46EC-A998-554686C9C76B}"/>
                </a:ext>
              </a:extLst>
            </p:cNvPr>
            <p:cNvGrpSpPr/>
            <p:nvPr/>
          </p:nvGrpSpPr>
          <p:grpSpPr>
            <a:xfrm>
              <a:off x="5949392" y="940303"/>
              <a:ext cx="231083" cy="231083"/>
              <a:chOff x="914519" y="2673285"/>
              <a:chExt cx="1371600" cy="1371600"/>
            </a:xfrm>
          </p:grpSpPr>
          <p:sp>
            <p:nvSpPr>
              <p:cNvPr id="186" name="Oval 185">
                <a:extLst>
                  <a:ext uri="{FF2B5EF4-FFF2-40B4-BE49-F238E27FC236}">
                    <a16:creationId xmlns:a16="http://schemas.microsoft.com/office/drawing/2014/main" id="{A19BFD0A-219C-42BF-BA4C-1479FA8683F9}"/>
                  </a:ext>
                </a:extLst>
              </p:cNvPr>
              <p:cNvSpPr/>
              <p:nvPr/>
            </p:nvSpPr>
            <p:spPr>
              <a:xfrm>
                <a:off x="914519" y="2673285"/>
                <a:ext cx="1371600" cy="13716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800"/>
              </a:p>
            </p:txBody>
          </p:sp>
          <p:cxnSp>
            <p:nvCxnSpPr>
              <p:cNvPr id="187" name="Straight Connector 186">
                <a:extLst>
                  <a:ext uri="{FF2B5EF4-FFF2-40B4-BE49-F238E27FC236}">
                    <a16:creationId xmlns:a16="http://schemas.microsoft.com/office/drawing/2014/main" id="{ABA07A9D-B8F7-42E5-BD48-86B6094D7FE0}"/>
                  </a:ext>
                </a:extLst>
              </p:cNvPr>
              <p:cNvCxnSpPr/>
              <p:nvPr/>
            </p:nvCxnSpPr>
            <p:spPr>
              <a:xfrm flipH="1">
                <a:off x="1324311" y="3054495"/>
                <a:ext cx="552017" cy="60918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85" name="Straight Connector 184">
              <a:extLst>
                <a:ext uri="{FF2B5EF4-FFF2-40B4-BE49-F238E27FC236}">
                  <a16:creationId xmlns:a16="http://schemas.microsoft.com/office/drawing/2014/main" id="{E3EE780E-412F-4615-A39A-CA0A1399CAFA}"/>
                </a:ext>
              </a:extLst>
            </p:cNvPr>
            <p:cNvCxnSpPr/>
            <p:nvPr/>
          </p:nvCxnSpPr>
          <p:spPr>
            <a:xfrm rot="5400000">
              <a:off x="5982371" y="1263353"/>
              <a:ext cx="182880"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grpSp>
      <p:cxnSp>
        <p:nvCxnSpPr>
          <p:cNvPr id="251" name="Elbow Connector 207">
            <a:extLst>
              <a:ext uri="{FF2B5EF4-FFF2-40B4-BE49-F238E27FC236}">
                <a16:creationId xmlns:a16="http://schemas.microsoft.com/office/drawing/2014/main" id="{762495FD-F9A1-46ED-A509-5A0B239EB461}"/>
              </a:ext>
            </a:extLst>
          </p:cNvPr>
          <p:cNvCxnSpPr>
            <a:cxnSpLocks/>
            <a:stCxn id="231" idx="3"/>
            <a:endCxn id="133" idx="2"/>
          </p:cNvCxnSpPr>
          <p:nvPr/>
        </p:nvCxnSpPr>
        <p:spPr>
          <a:xfrm flipV="1">
            <a:off x="3909557" y="1919889"/>
            <a:ext cx="718742" cy="923640"/>
          </a:xfrm>
          <a:prstGeom prst="bentConnector3">
            <a:avLst>
              <a:gd name="adj1" fmla="val 50000"/>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55" name="Rectangle 254">
            <a:extLst>
              <a:ext uri="{FF2B5EF4-FFF2-40B4-BE49-F238E27FC236}">
                <a16:creationId xmlns:a16="http://schemas.microsoft.com/office/drawing/2014/main" id="{03DBF9BD-BB3B-4DED-A626-4BD17D910AD6}"/>
              </a:ext>
            </a:extLst>
          </p:cNvPr>
          <p:cNvSpPr/>
          <p:nvPr/>
        </p:nvSpPr>
        <p:spPr>
          <a:xfrm>
            <a:off x="8265881" y="2144609"/>
            <a:ext cx="143376" cy="1433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 name="Rectangle 255">
            <a:extLst>
              <a:ext uri="{FF2B5EF4-FFF2-40B4-BE49-F238E27FC236}">
                <a16:creationId xmlns:a16="http://schemas.microsoft.com/office/drawing/2014/main" id="{CD700339-69D2-400F-B517-1A6562C6B088}"/>
              </a:ext>
            </a:extLst>
          </p:cNvPr>
          <p:cNvSpPr/>
          <p:nvPr/>
        </p:nvSpPr>
        <p:spPr>
          <a:xfrm>
            <a:off x="7542374" y="3475917"/>
            <a:ext cx="143376" cy="1433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7" name="Rectangle 256">
            <a:extLst>
              <a:ext uri="{FF2B5EF4-FFF2-40B4-BE49-F238E27FC236}">
                <a16:creationId xmlns:a16="http://schemas.microsoft.com/office/drawing/2014/main" id="{D814A757-DAA1-4997-B052-876B559C2635}"/>
              </a:ext>
            </a:extLst>
          </p:cNvPr>
          <p:cNvSpPr/>
          <p:nvPr/>
        </p:nvSpPr>
        <p:spPr>
          <a:xfrm>
            <a:off x="8405783" y="3029379"/>
            <a:ext cx="143376" cy="1433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2" name="Elbow Connector 145">
            <a:extLst>
              <a:ext uri="{FF2B5EF4-FFF2-40B4-BE49-F238E27FC236}">
                <a16:creationId xmlns:a16="http://schemas.microsoft.com/office/drawing/2014/main" id="{78EFEB40-CC79-4723-8E56-E1428072CAA9}"/>
              </a:ext>
            </a:extLst>
          </p:cNvPr>
          <p:cNvCxnSpPr>
            <a:cxnSpLocks/>
            <a:stCxn id="261" idx="6"/>
            <a:endCxn id="257" idx="3"/>
          </p:cNvCxnSpPr>
          <p:nvPr/>
        </p:nvCxnSpPr>
        <p:spPr>
          <a:xfrm>
            <a:off x="3166176" y="1167913"/>
            <a:ext cx="5382983" cy="1933154"/>
          </a:xfrm>
          <a:prstGeom prst="bentConnector3">
            <a:avLst>
              <a:gd name="adj1" fmla="val 104247"/>
            </a:avLst>
          </a:prstGeom>
          <a:ln w="19050">
            <a:solidFill>
              <a:srgbClr val="C00000"/>
            </a:solidFill>
          </a:ln>
          <a:effectLst>
            <a:glow rad="101600">
              <a:schemeClr val="bg1">
                <a:alpha val="96000"/>
              </a:schemeClr>
            </a:glow>
          </a:effectLst>
        </p:spPr>
        <p:style>
          <a:lnRef idx="1">
            <a:schemeClr val="accent1"/>
          </a:lnRef>
          <a:fillRef idx="0">
            <a:schemeClr val="accent1"/>
          </a:fillRef>
          <a:effectRef idx="0">
            <a:schemeClr val="accent1"/>
          </a:effectRef>
          <a:fontRef idx="minor">
            <a:schemeClr val="tx1"/>
          </a:fontRef>
        </p:style>
      </p:cxnSp>
      <p:sp>
        <p:nvSpPr>
          <p:cNvPr id="261" name="Oval 260">
            <a:extLst>
              <a:ext uri="{FF2B5EF4-FFF2-40B4-BE49-F238E27FC236}">
                <a16:creationId xmlns:a16="http://schemas.microsoft.com/office/drawing/2014/main" id="{503A5B9A-04DA-4107-B01A-63C71FA21366}"/>
              </a:ext>
            </a:extLst>
          </p:cNvPr>
          <p:cNvSpPr/>
          <p:nvPr/>
        </p:nvSpPr>
        <p:spPr>
          <a:xfrm>
            <a:off x="3115526" y="1142588"/>
            <a:ext cx="50650" cy="5065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72" name="Group 271">
            <a:extLst>
              <a:ext uri="{FF2B5EF4-FFF2-40B4-BE49-F238E27FC236}">
                <a16:creationId xmlns:a16="http://schemas.microsoft.com/office/drawing/2014/main" id="{BA793EFC-CF3A-4F04-A718-730CBD425FD0}"/>
              </a:ext>
            </a:extLst>
          </p:cNvPr>
          <p:cNvGrpSpPr/>
          <p:nvPr/>
        </p:nvGrpSpPr>
        <p:grpSpPr>
          <a:xfrm>
            <a:off x="-143496" y="564930"/>
            <a:ext cx="2447294" cy="421755"/>
            <a:chOff x="3972424" y="228984"/>
            <a:chExt cx="2535710" cy="436992"/>
          </a:xfrm>
        </p:grpSpPr>
        <p:grpSp>
          <p:nvGrpSpPr>
            <p:cNvPr id="273" name="Group 272">
              <a:extLst>
                <a:ext uri="{FF2B5EF4-FFF2-40B4-BE49-F238E27FC236}">
                  <a16:creationId xmlns:a16="http://schemas.microsoft.com/office/drawing/2014/main" id="{CBE96890-28C7-455B-A77C-577A4922F2FD}"/>
                </a:ext>
              </a:extLst>
            </p:cNvPr>
            <p:cNvGrpSpPr/>
            <p:nvPr/>
          </p:nvGrpSpPr>
          <p:grpSpPr>
            <a:xfrm>
              <a:off x="5215131" y="247487"/>
              <a:ext cx="384048" cy="384048"/>
              <a:chOff x="-1253793" y="2635446"/>
              <a:chExt cx="1117092" cy="1117092"/>
            </a:xfrm>
          </p:grpSpPr>
          <p:sp>
            <p:nvSpPr>
              <p:cNvPr id="278" name="Oval 277">
                <a:extLst>
                  <a:ext uri="{FF2B5EF4-FFF2-40B4-BE49-F238E27FC236}">
                    <a16:creationId xmlns:a16="http://schemas.microsoft.com/office/drawing/2014/main" id="{10B52B5F-84F2-4455-8335-E6CAF785B7E8}"/>
                  </a:ext>
                </a:extLst>
              </p:cNvPr>
              <p:cNvSpPr/>
              <p:nvPr/>
            </p:nvSpPr>
            <p:spPr>
              <a:xfrm>
                <a:off x="-1253793" y="2635446"/>
                <a:ext cx="1117092" cy="1117092"/>
              </a:xfrm>
              <a:prstGeom prst="ellipse">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9" name="Oval 278">
                <a:extLst>
                  <a:ext uri="{FF2B5EF4-FFF2-40B4-BE49-F238E27FC236}">
                    <a16:creationId xmlns:a16="http://schemas.microsoft.com/office/drawing/2014/main" id="{392BEFB8-A2B1-46A8-882A-7EA892FD5B09}"/>
                  </a:ext>
                </a:extLst>
              </p:cNvPr>
              <p:cNvSpPr/>
              <p:nvPr/>
            </p:nvSpPr>
            <p:spPr>
              <a:xfrm>
                <a:off x="-1165842" y="2723397"/>
                <a:ext cx="941191" cy="941191"/>
              </a:xfrm>
              <a:prstGeom prst="ellipse">
                <a:avLst/>
              </a:prstGeom>
              <a:solidFill>
                <a:srgbClr val="C00000"/>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4" name="Group 273">
              <a:extLst>
                <a:ext uri="{FF2B5EF4-FFF2-40B4-BE49-F238E27FC236}">
                  <a16:creationId xmlns:a16="http://schemas.microsoft.com/office/drawing/2014/main" id="{353E56A1-FC0E-4502-A31D-A00DED52ECD7}"/>
                </a:ext>
              </a:extLst>
            </p:cNvPr>
            <p:cNvGrpSpPr/>
            <p:nvPr/>
          </p:nvGrpSpPr>
          <p:grpSpPr>
            <a:xfrm>
              <a:off x="3972424" y="228984"/>
              <a:ext cx="2535710" cy="436992"/>
              <a:chOff x="3972424" y="228984"/>
              <a:chExt cx="2535710" cy="436992"/>
            </a:xfrm>
          </p:grpSpPr>
          <p:sp>
            <p:nvSpPr>
              <p:cNvPr id="275" name="TextBox 274">
                <a:extLst>
                  <a:ext uri="{FF2B5EF4-FFF2-40B4-BE49-F238E27FC236}">
                    <a16:creationId xmlns:a16="http://schemas.microsoft.com/office/drawing/2014/main" id="{78665B99-8FE0-4E0E-8859-E0EC0475D1A3}"/>
                  </a:ext>
                </a:extLst>
              </p:cNvPr>
              <p:cNvSpPr txBox="1"/>
              <p:nvPr/>
            </p:nvSpPr>
            <p:spPr>
              <a:xfrm>
                <a:off x="3972424" y="228984"/>
                <a:ext cx="1326474" cy="369332"/>
              </a:xfrm>
              <a:prstGeom prst="rect">
                <a:avLst/>
              </a:prstGeom>
              <a:noFill/>
            </p:spPr>
            <p:txBody>
              <a:bodyPr wrap="square" rtlCol="0">
                <a:spAutoFit/>
              </a:bodyPr>
              <a:lstStyle/>
              <a:p>
                <a:pPr algn="r"/>
                <a:r>
                  <a:rPr lang="en-US" dirty="0">
                    <a:latin typeface="Segoe UI" panose="020B0502040204020203" pitchFamily="34" charset="0"/>
                    <a:cs typeface="Segoe UI" panose="020B0502040204020203" pitchFamily="34" charset="0"/>
                  </a:rPr>
                  <a:t>RED</a:t>
                </a:r>
              </a:p>
            </p:txBody>
          </p:sp>
          <p:sp>
            <p:nvSpPr>
              <p:cNvPr id="276" name="TextBox 275">
                <a:extLst>
                  <a:ext uri="{FF2B5EF4-FFF2-40B4-BE49-F238E27FC236}">
                    <a16:creationId xmlns:a16="http://schemas.microsoft.com/office/drawing/2014/main" id="{74321598-1902-4499-97FC-CA2E3FAC074F}"/>
                  </a:ext>
                </a:extLst>
              </p:cNvPr>
              <p:cNvSpPr txBox="1"/>
              <p:nvPr/>
            </p:nvSpPr>
            <p:spPr>
              <a:xfrm>
                <a:off x="5515411" y="228984"/>
                <a:ext cx="955907" cy="369332"/>
              </a:xfrm>
              <a:prstGeom prst="rect">
                <a:avLst/>
              </a:prstGeom>
              <a:noFill/>
            </p:spPr>
            <p:txBody>
              <a:bodyPr wrap="square" rtlCol="0">
                <a:spAutoFit/>
              </a:bodyPr>
              <a:lstStyle/>
              <a:p>
                <a:r>
                  <a:rPr lang="en-US" dirty="0">
                    <a:latin typeface="Segoe UI" panose="020B0502040204020203" pitchFamily="34" charset="0"/>
                    <a:cs typeface="Segoe UI" panose="020B0502040204020203" pitchFamily="34" charset="0"/>
                  </a:rPr>
                  <a:t>CIRCLE</a:t>
                </a:r>
              </a:p>
            </p:txBody>
          </p:sp>
          <p:sp>
            <p:nvSpPr>
              <p:cNvPr id="277" name="TextBox 276">
                <a:extLst>
                  <a:ext uri="{FF2B5EF4-FFF2-40B4-BE49-F238E27FC236}">
                    <a16:creationId xmlns:a16="http://schemas.microsoft.com/office/drawing/2014/main" id="{02AE2FC2-7E01-44A2-97DB-6DB0AB66682A}"/>
                  </a:ext>
                </a:extLst>
              </p:cNvPr>
              <p:cNvSpPr txBox="1"/>
              <p:nvPr/>
            </p:nvSpPr>
            <p:spPr>
              <a:xfrm>
                <a:off x="5534483" y="481310"/>
                <a:ext cx="973651" cy="184666"/>
              </a:xfrm>
              <a:prstGeom prst="rect">
                <a:avLst/>
              </a:prstGeom>
              <a:noFill/>
            </p:spPr>
            <p:txBody>
              <a:bodyPr wrap="square" rtlCol="0">
                <a:spAutoFit/>
              </a:bodyPr>
              <a:lstStyle/>
              <a:p>
                <a:r>
                  <a:rPr lang="en-US" sz="600" dirty="0">
                    <a:latin typeface="Arial" panose="020B0604020202020204" pitchFamily="34" charset="0"/>
                    <a:cs typeface="Arial" panose="020B0604020202020204" pitchFamily="34" charset="0"/>
                  </a:rPr>
                  <a:t>VALVE CONTROLER</a:t>
                </a:r>
              </a:p>
            </p:txBody>
          </p:sp>
        </p:grpSp>
      </p:grpSp>
      <p:cxnSp>
        <p:nvCxnSpPr>
          <p:cNvPr id="254" name="Elbow Connector 207">
            <a:extLst>
              <a:ext uri="{FF2B5EF4-FFF2-40B4-BE49-F238E27FC236}">
                <a16:creationId xmlns:a16="http://schemas.microsoft.com/office/drawing/2014/main" id="{049CD28E-A078-427D-AACD-915AAD670FD1}"/>
              </a:ext>
            </a:extLst>
          </p:cNvPr>
          <p:cNvCxnSpPr>
            <a:cxnSpLocks/>
            <a:stCxn id="256" idx="2"/>
            <a:endCxn id="245" idx="6"/>
          </p:cNvCxnSpPr>
          <p:nvPr/>
        </p:nvCxnSpPr>
        <p:spPr>
          <a:xfrm rot="5400000" flipH="1">
            <a:off x="5720085" y="1725317"/>
            <a:ext cx="2822291" cy="965662"/>
          </a:xfrm>
          <a:prstGeom prst="bentConnector4">
            <a:avLst>
              <a:gd name="adj1" fmla="val -8100"/>
              <a:gd name="adj2" fmla="val 53712"/>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1" name="Elbow Connector 145">
            <a:extLst>
              <a:ext uri="{FF2B5EF4-FFF2-40B4-BE49-F238E27FC236}">
                <a16:creationId xmlns:a16="http://schemas.microsoft.com/office/drawing/2014/main" id="{C52D0396-A32A-4E76-9E2E-FA0C82941A8D}"/>
              </a:ext>
            </a:extLst>
          </p:cNvPr>
          <p:cNvCxnSpPr>
            <a:cxnSpLocks/>
            <a:stCxn id="255" idx="0"/>
            <a:endCxn id="324" idx="2"/>
          </p:cNvCxnSpPr>
          <p:nvPr/>
        </p:nvCxnSpPr>
        <p:spPr>
          <a:xfrm rot="16200000" flipH="1" flipV="1">
            <a:off x="4209855" y="1331126"/>
            <a:ext cx="3314232" cy="4941197"/>
          </a:xfrm>
          <a:prstGeom prst="bentConnector5">
            <a:avLst>
              <a:gd name="adj1" fmla="val -6898"/>
              <a:gd name="adj2" fmla="val -13042"/>
              <a:gd name="adj3" fmla="val 112071"/>
            </a:avLst>
          </a:prstGeom>
          <a:ln w="19050">
            <a:solidFill>
              <a:srgbClr val="00B050"/>
            </a:solidFill>
          </a:ln>
          <a:effectLst>
            <a:glow rad="101600">
              <a:schemeClr val="bg1">
                <a:alpha val="96000"/>
              </a:schemeClr>
            </a:glow>
          </a:effectLst>
        </p:spPr>
        <p:style>
          <a:lnRef idx="1">
            <a:schemeClr val="accent1"/>
          </a:lnRef>
          <a:fillRef idx="0">
            <a:schemeClr val="accent1"/>
          </a:fillRef>
          <a:effectRef idx="0">
            <a:schemeClr val="accent1"/>
          </a:effectRef>
          <a:fontRef idx="minor">
            <a:schemeClr val="tx1"/>
          </a:fontRef>
        </p:style>
      </p:cxnSp>
      <p:sp>
        <p:nvSpPr>
          <p:cNvPr id="287" name="TextBox 286">
            <a:extLst>
              <a:ext uri="{FF2B5EF4-FFF2-40B4-BE49-F238E27FC236}">
                <a16:creationId xmlns:a16="http://schemas.microsoft.com/office/drawing/2014/main" id="{CCCA9D68-F49B-4346-A0C9-C7DC5D79F5AF}"/>
              </a:ext>
            </a:extLst>
          </p:cNvPr>
          <p:cNvSpPr txBox="1"/>
          <p:nvPr/>
        </p:nvSpPr>
        <p:spPr>
          <a:xfrm>
            <a:off x="3002063" y="5472625"/>
            <a:ext cx="423514" cy="369332"/>
          </a:xfrm>
          <a:prstGeom prst="rect">
            <a:avLst/>
          </a:prstGeom>
          <a:noFill/>
          <a:ln>
            <a:noFill/>
          </a:ln>
        </p:spPr>
        <p:txBody>
          <a:bodyPr wrap="none" rtlCol="0" anchor="ctr" anchorCtr="0">
            <a:spAutoFit/>
          </a:bodyPr>
          <a:lstStyle/>
          <a:p>
            <a:pPr algn="ctr"/>
            <a:r>
              <a:rPr lang="en-US" b="1" dirty="0">
                <a:latin typeface="Arial" panose="020B0604020202020204" pitchFamily="34" charset="0"/>
                <a:cs typeface="Arial" panose="020B0604020202020204" pitchFamily="34" charset="0"/>
              </a:rPr>
              <a:t>P</a:t>
            </a:r>
            <a:r>
              <a:rPr lang="en-US" b="1" baseline="-25000" dirty="0">
                <a:latin typeface="Arial" panose="020B0604020202020204" pitchFamily="34" charset="0"/>
                <a:cs typeface="Arial" panose="020B0604020202020204" pitchFamily="34" charset="0"/>
              </a:rPr>
              <a:t>2</a:t>
            </a:r>
          </a:p>
        </p:txBody>
      </p:sp>
      <p:cxnSp>
        <p:nvCxnSpPr>
          <p:cNvPr id="291" name="Elbow Connector 207">
            <a:extLst>
              <a:ext uri="{FF2B5EF4-FFF2-40B4-BE49-F238E27FC236}">
                <a16:creationId xmlns:a16="http://schemas.microsoft.com/office/drawing/2014/main" id="{320FEDF0-C74A-45F6-A9A7-9DC0157B1895}"/>
              </a:ext>
            </a:extLst>
          </p:cNvPr>
          <p:cNvCxnSpPr>
            <a:cxnSpLocks/>
            <a:stCxn id="170" idx="0"/>
            <a:endCxn id="245" idx="4"/>
          </p:cNvCxnSpPr>
          <p:nvPr/>
        </p:nvCxnSpPr>
        <p:spPr>
          <a:xfrm rot="5400000" flipH="1" flipV="1">
            <a:off x="5857034" y="1022047"/>
            <a:ext cx="559210" cy="566321"/>
          </a:xfrm>
          <a:prstGeom prst="bentConnector3">
            <a:avLst>
              <a:gd name="adj1" fmla="val 50000"/>
            </a:avLst>
          </a:prstGeom>
          <a:ln w="19050">
            <a:solidFill>
              <a:schemeClr val="accent1"/>
            </a:solidFill>
          </a:ln>
          <a:effectLst>
            <a:glow rad="101600">
              <a:schemeClr val="bg1">
                <a:alpha val="60000"/>
              </a:schemeClr>
            </a:glow>
          </a:effectLst>
        </p:spPr>
        <p:style>
          <a:lnRef idx="1">
            <a:schemeClr val="accent1"/>
          </a:lnRef>
          <a:fillRef idx="0">
            <a:schemeClr val="accent1"/>
          </a:fillRef>
          <a:effectRef idx="0">
            <a:schemeClr val="accent1"/>
          </a:effectRef>
          <a:fontRef idx="minor">
            <a:schemeClr val="tx1"/>
          </a:fontRef>
        </p:style>
      </p:cxnSp>
      <p:sp>
        <p:nvSpPr>
          <p:cNvPr id="245" name="TextBox 244">
            <a:extLst>
              <a:ext uri="{FF2B5EF4-FFF2-40B4-BE49-F238E27FC236}">
                <a16:creationId xmlns:a16="http://schemas.microsoft.com/office/drawing/2014/main" id="{AF943A10-0E20-428C-9C55-CEEAB415A80A}"/>
              </a:ext>
            </a:extLst>
          </p:cNvPr>
          <p:cNvSpPr txBox="1">
            <a:spLocks/>
          </p:cNvSpPr>
          <p:nvPr/>
        </p:nvSpPr>
        <p:spPr>
          <a:xfrm>
            <a:off x="6191200" y="568402"/>
            <a:ext cx="457200" cy="457200"/>
          </a:xfrm>
          <a:prstGeom prst="ellipse">
            <a:avLst/>
          </a:prstGeom>
          <a:solidFill>
            <a:schemeClr val="tx1"/>
          </a:solidFill>
          <a:ln>
            <a:solidFill>
              <a:schemeClr val="tx1"/>
            </a:solidFill>
          </a:ln>
        </p:spPr>
        <p:txBody>
          <a:bodyPr wrap="square" lIns="0" tIns="0" rIns="0" bIns="0" rtlCol="0" anchor="ctr" anchorCtr="0">
            <a:spAutoFit/>
          </a:bodyPr>
          <a:lstStyle/>
          <a:p>
            <a:pPr algn="ctr"/>
            <a:r>
              <a:rPr lang="en-US" sz="1100" b="1" dirty="0">
                <a:solidFill>
                  <a:schemeClr val="bg1"/>
                </a:solidFill>
                <a:latin typeface="Arial" panose="020B0604020202020204" pitchFamily="34" charset="0"/>
                <a:cs typeface="Arial" panose="020B0604020202020204" pitchFamily="34" charset="0"/>
              </a:rPr>
              <a:t>HSR</a:t>
            </a:r>
          </a:p>
        </p:txBody>
      </p:sp>
      <p:grpSp>
        <p:nvGrpSpPr>
          <p:cNvPr id="319" name="Group 318">
            <a:extLst>
              <a:ext uri="{FF2B5EF4-FFF2-40B4-BE49-F238E27FC236}">
                <a16:creationId xmlns:a16="http://schemas.microsoft.com/office/drawing/2014/main" id="{6C73B9E0-FBD0-4774-BB28-835D087CF737}"/>
              </a:ext>
            </a:extLst>
          </p:cNvPr>
          <p:cNvGrpSpPr/>
          <p:nvPr/>
        </p:nvGrpSpPr>
        <p:grpSpPr>
          <a:xfrm>
            <a:off x="6633943" y="4558189"/>
            <a:ext cx="2232490" cy="1148106"/>
            <a:chOff x="6400750" y="4556220"/>
            <a:chExt cx="2232490" cy="1148106"/>
          </a:xfrm>
        </p:grpSpPr>
        <p:pic>
          <p:nvPicPr>
            <p:cNvPr id="316" name="Picture 2" descr="C:\Users\VRG Vontrols\Documents\VRG\Marketing Documents\BVR Brochure\BVR Brochure Final lmages\PA-8200_11.jpg">
              <a:extLst>
                <a:ext uri="{FF2B5EF4-FFF2-40B4-BE49-F238E27FC236}">
                  <a16:creationId xmlns:a16="http://schemas.microsoft.com/office/drawing/2014/main" id="{B4E72A44-25F0-422F-8AE4-1F7F80C2F9CB}"/>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2967" b="97900" l="33490" r="68772"/>
                      </a14:imgEffect>
                    </a14:imgLayer>
                  </a14:imgProps>
                </a:ext>
                <a:ext uri="{28A0092B-C50C-407E-A947-70E740481C1C}">
                  <a14:useLocalDpi xmlns:a14="http://schemas.microsoft.com/office/drawing/2010/main" val="0"/>
                </a:ext>
              </a:extLst>
            </a:blip>
            <a:srcRect l="64836" t="61187" r="31374" b="2094"/>
            <a:stretch/>
          </p:blipFill>
          <p:spPr bwMode="auto">
            <a:xfrm flipH="1" flipV="1">
              <a:off x="6400750" y="4556220"/>
              <a:ext cx="145329" cy="1148106"/>
            </a:xfrm>
            <a:prstGeom prst="rect">
              <a:avLst/>
            </a:prstGeom>
            <a:noFill/>
            <a:extLst>
              <a:ext uri="{909E8E84-426E-40DD-AFC4-6F175D3DCCD1}">
                <a14:hiddenFill xmlns:a14="http://schemas.microsoft.com/office/drawing/2010/main">
                  <a:solidFill>
                    <a:srgbClr val="FFFFFF"/>
                  </a:solidFill>
                </a14:hiddenFill>
              </a:ext>
            </a:extLst>
          </p:spPr>
        </p:pic>
        <p:pic>
          <p:nvPicPr>
            <p:cNvPr id="317" name="Picture 2" descr="C:\Users\VRG Vontrols\Documents\VRG\Marketing Documents\BVR Brochure\BVR Brochure Final lmages\PA-8200_11.jpg">
              <a:extLst>
                <a:ext uri="{FF2B5EF4-FFF2-40B4-BE49-F238E27FC236}">
                  <a16:creationId xmlns:a16="http://schemas.microsoft.com/office/drawing/2014/main" id="{2525FF36-3439-41A1-AF21-34A235FA6593}"/>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2967" b="97900" l="33490" r="68772"/>
                      </a14:imgEffect>
                    </a14:imgLayer>
                  </a14:imgProps>
                </a:ext>
                <a:ext uri="{28A0092B-C50C-407E-A947-70E740481C1C}">
                  <a14:useLocalDpi xmlns:a14="http://schemas.microsoft.com/office/drawing/2010/main" val="0"/>
                </a:ext>
              </a:extLst>
            </a:blip>
            <a:srcRect l="65454" t="61187" r="32185" b="2094"/>
            <a:stretch/>
          </p:blipFill>
          <p:spPr bwMode="auto">
            <a:xfrm rot="10800000" flipH="1">
              <a:off x="6546080" y="4817024"/>
              <a:ext cx="2087160" cy="638468"/>
            </a:xfrm>
            <a:prstGeom prst="rect">
              <a:avLst/>
            </a:prstGeom>
            <a:noFill/>
            <a:extLst>
              <a:ext uri="{909E8E84-426E-40DD-AFC4-6F175D3DCCD1}">
                <a14:hiddenFill xmlns:a14="http://schemas.microsoft.com/office/drawing/2010/main">
                  <a:solidFill>
                    <a:srgbClr val="FFFFFF"/>
                  </a:solidFill>
                </a14:hiddenFill>
              </a:ext>
            </a:extLst>
          </p:spPr>
        </p:pic>
        <p:grpSp>
          <p:nvGrpSpPr>
            <p:cNvPr id="311" name="Group 310">
              <a:extLst>
                <a:ext uri="{FF2B5EF4-FFF2-40B4-BE49-F238E27FC236}">
                  <a16:creationId xmlns:a16="http://schemas.microsoft.com/office/drawing/2014/main" id="{044704D6-AA59-4D44-9461-F63D6C76BC1A}"/>
                </a:ext>
              </a:extLst>
            </p:cNvPr>
            <p:cNvGrpSpPr/>
            <p:nvPr/>
          </p:nvGrpSpPr>
          <p:grpSpPr>
            <a:xfrm rot="10800000">
              <a:off x="6759334" y="5011438"/>
              <a:ext cx="1062420" cy="330473"/>
              <a:chOff x="2107500" y="4761070"/>
              <a:chExt cx="1062420" cy="286562"/>
            </a:xfrm>
            <a:solidFill>
              <a:srgbClr val="C00000"/>
            </a:solidFill>
          </p:grpSpPr>
          <p:sp>
            <p:nvSpPr>
              <p:cNvPr id="313" name="Chevron 12">
                <a:extLst>
                  <a:ext uri="{FF2B5EF4-FFF2-40B4-BE49-F238E27FC236}">
                    <a16:creationId xmlns:a16="http://schemas.microsoft.com/office/drawing/2014/main" id="{D343A110-A078-40AC-87BD-846C5A13B0F6}"/>
                  </a:ext>
                </a:extLst>
              </p:cNvPr>
              <p:cNvSpPr/>
              <p:nvPr/>
            </p:nvSpPr>
            <p:spPr>
              <a:xfrm>
                <a:off x="2796540" y="4761070"/>
                <a:ext cx="373380" cy="286562"/>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14" name="Chevron 13">
                <a:extLst>
                  <a:ext uri="{FF2B5EF4-FFF2-40B4-BE49-F238E27FC236}">
                    <a16:creationId xmlns:a16="http://schemas.microsoft.com/office/drawing/2014/main" id="{6F00FFE8-6B8B-470E-A1FF-72752D42118F}"/>
                  </a:ext>
                </a:extLst>
              </p:cNvPr>
              <p:cNvSpPr/>
              <p:nvPr/>
            </p:nvSpPr>
            <p:spPr>
              <a:xfrm>
                <a:off x="2458020" y="4761070"/>
                <a:ext cx="373380" cy="286562"/>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15" name="Chevron 14">
                <a:extLst>
                  <a:ext uri="{FF2B5EF4-FFF2-40B4-BE49-F238E27FC236}">
                    <a16:creationId xmlns:a16="http://schemas.microsoft.com/office/drawing/2014/main" id="{64362561-BA93-4C69-8536-778FEF3BCF03}"/>
                  </a:ext>
                </a:extLst>
              </p:cNvPr>
              <p:cNvSpPr/>
              <p:nvPr/>
            </p:nvSpPr>
            <p:spPr>
              <a:xfrm>
                <a:off x="2107500" y="4761070"/>
                <a:ext cx="373380" cy="286562"/>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312" name="Rectangle 311">
              <a:extLst>
                <a:ext uri="{FF2B5EF4-FFF2-40B4-BE49-F238E27FC236}">
                  <a16:creationId xmlns:a16="http://schemas.microsoft.com/office/drawing/2014/main" id="{9F293129-991D-4579-A6F0-08BBA7A67DED}"/>
                </a:ext>
              </a:extLst>
            </p:cNvPr>
            <p:cNvSpPr/>
            <p:nvPr/>
          </p:nvSpPr>
          <p:spPr>
            <a:xfrm rot="10800000">
              <a:off x="8450359" y="5214645"/>
              <a:ext cx="182880" cy="2109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21" name="Picture 2" descr="C:\Users\VRG Vontrols\Documents\VRG\Marketing Documents\BVR Brochure\BVR Brochure Final lmages\PA-8200_11.jpg">
            <a:extLst>
              <a:ext uri="{FF2B5EF4-FFF2-40B4-BE49-F238E27FC236}">
                <a16:creationId xmlns:a16="http://schemas.microsoft.com/office/drawing/2014/main" id="{2E80612F-14C1-4ED6-8348-63BC28A3D1D9}"/>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2967" b="97900" l="33490" r="68772"/>
                    </a14:imgEffect>
                  </a14:imgLayer>
                </a14:imgProps>
              </a:ext>
              <a:ext uri="{28A0092B-C50C-407E-A947-70E740481C1C}">
                <a14:useLocalDpi xmlns:a14="http://schemas.microsoft.com/office/drawing/2010/main" val="0"/>
              </a:ext>
            </a:extLst>
          </a:blip>
          <a:srcRect l="64836" t="61187" r="31374" b="2094"/>
          <a:stretch/>
        </p:blipFill>
        <p:spPr bwMode="auto">
          <a:xfrm rot="10800000" flipH="1" flipV="1">
            <a:off x="4896712" y="4660174"/>
            <a:ext cx="145329" cy="1148106"/>
          </a:xfrm>
          <a:prstGeom prst="rect">
            <a:avLst/>
          </a:prstGeom>
          <a:noFill/>
          <a:extLst>
            <a:ext uri="{909E8E84-426E-40DD-AFC4-6F175D3DCCD1}">
              <a14:hiddenFill xmlns:a14="http://schemas.microsoft.com/office/drawing/2010/main">
                <a:solidFill>
                  <a:srgbClr val="FFFFFF"/>
                </a:solidFill>
              </a14:hiddenFill>
            </a:ext>
          </a:extLst>
        </p:spPr>
      </p:pic>
      <p:pic>
        <p:nvPicPr>
          <p:cNvPr id="322" name="Picture 2" descr="C:\Users\VRG Vontrols\Documents\VRG\Marketing Documents\BVR Brochure\BVR Brochure Final lmages\PA-8200_11.jpg">
            <a:extLst>
              <a:ext uri="{FF2B5EF4-FFF2-40B4-BE49-F238E27FC236}">
                <a16:creationId xmlns:a16="http://schemas.microsoft.com/office/drawing/2014/main" id="{DC088BE2-03BC-43BD-A9F9-5DD5535BFEEA}"/>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2967" b="97900" l="33490" r="68772"/>
                    </a14:imgEffect>
                  </a14:imgLayer>
                </a14:imgProps>
              </a:ext>
              <a:ext uri="{28A0092B-C50C-407E-A947-70E740481C1C}">
                <a14:useLocalDpi xmlns:a14="http://schemas.microsoft.com/office/drawing/2010/main" val="0"/>
              </a:ext>
            </a:extLst>
          </a:blip>
          <a:srcRect l="65454" t="61187" r="32185" b="2094"/>
          <a:stretch/>
        </p:blipFill>
        <p:spPr bwMode="auto">
          <a:xfrm flipH="1">
            <a:off x="2809551" y="4909008"/>
            <a:ext cx="2087160" cy="638468"/>
          </a:xfrm>
          <a:prstGeom prst="rect">
            <a:avLst/>
          </a:prstGeom>
          <a:noFill/>
          <a:extLst>
            <a:ext uri="{909E8E84-426E-40DD-AFC4-6F175D3DCCD1}">
              <a14:hiddenFill xmlns:a14="http://schemas.microsoft.com/office/drawing/2010/main">
                <a:solidFill>
                  <a:srgbClr val="FFFFFF"/>
                </a:solidFill>
              </a14:hiddenFill>
            </a:ext>
          </a:extLst>
        </p:spPr>
      </p:pic>
      <p:grpSp>
        <p:nvGrpSpPr>
          <p:cNvPr id="323" name="Group 322">
            <a:extLst>
              <a:ext uri="{FF2B5EF4-FFF2-40B4-BE49-F238E27FC236}">
                <a16:creationId xmlns:a16="http://schemas.microsoft.com/office/drawing/2014/main" id="{5032B5A7-D867-40DA-9C1E-E3C6680F5029}"/>
              </a:ext>
            </a:extLst>
          </p:cNvPr>
          <p:cNvGrpSpPr/>
          <p:nvPr/>
        </p:nvGrpSpPr>
        <p:grpSpPr>
          <a:xfrm rot="10800000">
            <a:off x="3621037" y="5022589"/>
            <a:ext cx="1062420" cy="330473"/>
            <a:chOff x="2107500" y="4761070"/>
            <a:chExt cx="1062420" cy="286562"/>
          </a:xfrm>
          <a:gradFill flip="none" rotWithShape="1">
            <a:gsLst>
              <a:gs pos="0">
                <a:srgbClr val="C00000">
                  <a:tint val="66000"/>
                  <a:satMod val="160000"/>
                </a:srgbClr>
              </a:gs>
              <a:gs pos="50000">
                <a:srgbClr val="C00000">
                  <a:tint val="44500"/>
                  <a:satMod val="160000"/>
                </a:srgbClr>
              </a:gs>
              <a:gs pos="100000">
                <a:srgbClr val="C00000">
                  <a:tint val="23500"/>
                  <a:satMod val="160000"/>
                </a:srgbClr>
              </a:gs>
            </a:gsLst>
            <a:lin ang="10800000" scaled="1"/>
            <a:tileRect/>
          </a:gradFill>
        </p:grpSpPr>
        <p:sp>
          <p:nvSpPr>
            <p:cNvPr id="325" name="Chevron 12">
              <a:extLst>
                <a:ext uri="{FF2B5EF4-FFF2-40B4-BE49-F238E27FC236}">
                  <a16:creationId xmlns:a16="http://schemas.microsoft.com/office/drawing/2014/main" id="{9B705CB3-15D0-4FE8-BC9E-DC846904C98D}"/>
                </a:ext>
              </a:extLst>
            </p:cNvPr>
            <p:cNvSpPr/>
            <p:nvPr/>
          </p:nvSpPr>
          <p:spPr>
            <a:xfrm>
              <a:off x="2796540" y="4761070"/>
              <a:ext cx="373380" cy="286562"/>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26" name="Chevron 13">
              <a:extLst>
                <a:ext uri="{FF2B5EF4-FFF2-40B4-BE49-F238E27FC236}">
                  <a16:creationId xmlns:a16="http://schemas.microsoft.com/office/drawing/2014/main" id="{56176D3F-968E-4D4B-B158-99AA4826F7BD}"/>
                </a:ext>
              </a:extLst>
            </p:cNvPr>
            <p:cNvSpPr/>
            <p:nvPr/>
          </p:nvSpPr>
          <p:spPr>
            <a:xfrm>
              <a:off x="2458020" y="4761070"/>
              <a:ext cx="373380" cy="286562"/>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27" name="Chevron 14">
              <a:extLst>
                <a:ext uri="{FF2B5EF4-FFF2-40B4-BE49-F238E27FC236}">
                  <a16:creationId xmlns:a16="http://schemas.microsoft.com/office/drawing/2014/main" id="{F12E3563-88CA-4F0E-B2AF-A7B88BF1DBFD}"/>
                </a:ext>
              </a:extLst>
            </p:cNvPr>
            <p:cNvSpPr/>
            <p:nvPr/>
          </p:nvSpPr>
          <p:spPr>
            <a:xfrm>
              <a:off x="2107500" y="4761070"/>
              <a:ext cx="373380" cy="286562"/>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324" name="Rectangle 323">
            <a:extLst>
              <a:ext uri="{FF2B5EF4-FFF2-40B4-BE49-F238E27FC236}">
                <a16:creationId xmlns:a16="http://schemas.microsoft.com/office/drawing/2014/main" id="{C7BC3AAD-88BB-4E4C-A832-CA2484B3B9D9}"/>
              </a:ext>
            </a:extLst>
          </p:cNvPr>
          <p:cNvSpPr/>
          <p:nvPr/>
        </p:nvSpPr>
        <p:spPr>
          <a:xfrm>
            <a:off x="3304932" y="5247938"/>
            <a:ext cx="182880" cy="2109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5" name="TextBox 294">
            <a:extLst>
              <a:ext uri="{FF2B5EF4-FFF2-40B4-BE49-F238E27FC236}">
                <a16:creationId xmlns:a16="http://schemas.microsoft.com/office/drawing/2014/main" id="{1DA0AC3D-FF53-44EB-9BCC-0159B00DAE2B}"/>
              </a:ext>
            </a:extLst>
          </p:cNvPr>
          <p:cNvSpPr txBox="1"/>
          <p:nvPr/>
        </p:nvSpPr>
        <p:spPr>
          <a:xfrm>
            <a:off x="2861328" y="5014509"/>
            <a:ext cx="799413" cy="338554"/>
          </a:xfrm>
          <a:prstGeom prst="rect">
            <a:avLst/>
          </a:prstGeom>
          <a:noFill/>
        </p:spPr>
        <p:txBody>
          <a:bodyPr wrap="square" rtlCol="0">
            <a:spAutoFit/>
          </a:bodyPr>
          <a:lstStyle/>
          <a:p>
            <a:pPr algn="ctr"/>
            <a:r>
              <a:rPr lang="en-US" sz="800" b="1" dirty="0">
                <a:latin typeface="Arial" panose="020B0604020202020204" pitchFamily="34" charset="0"/>
                <a:cs typeface="Arial" panose="020B0604020202020204" pitchFamily="34" charset="0"/>
              </a:rPr>
              <a:t>Downstream</a:t>
            </a:r>
          </a:p>
          <a:p>
            <a:pPr algn="ctr"/>
            <a:r>
              <a:rPr lang="en-US" sz="800" b="1" dirty="0">
                <a:latin typeface="Arial" panose="020B0604020202020204" pitchFamily="34" charset="0"/>
                <a:cs typeface="Arial" panose="020B0604020202020204" pitchFamily="34" charset="0"/>
              </a:rPr>
              <a:t>Pressure</a:t>
            </a:r>
          </a:p>
        </p:txBody>
      </p:sp>
    </p:spTree>
    <p:extLst>
      <p:ext uri="{BB962C8B-B14F-4D97-AF65-F5344CB8AC3E}">
        <p14:creationId xmlns:p14="http://schemas.microsoft.com/office/powerpoint/2010/main" val="244356530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0BD1270CEEB1F4DA1DA0F7456899640" ma:contentTypeVersion="25" ma:contentTypeDescription="Create a new document." ma:contentTypeScope="" ma:versionID="e0030e0430040dc510c1f6cec2df5efe">
  <xsd:schema xmlns:xsd="http://www.w3.org/2001/XMLSchema" xmlns:xs="http://www.w3.org/2001/XMLSchema" xmlns:p="http://schemas.microsoft.com/office/2006/metadata/properties" xmlns:ns2="594ccc29-8b8d-4e88-a335-ae3dcc58542c" xmlns:ns3="cd76c63a-6689-420e-93f7-204fe579ce79" targetNamespace="http://schemas.microsoft.com/office/2006/metadata/properties" ma:root="true" ma:fieldsID="5a5e04e0d8ca3daad4b8252898f4d5ae" ns2:_="" ns3:_="">
    <xsd:import namespace="594ccc29-8b8d-4e88-a335-ae3dcc58542c"/>
    <xsd:import namespace="cd76c63a-6689-420e-93f7-204fe579ce79"/>
    <xsd:element name="properties">
      <xsd:complexType>
        <xsd:sequence>
          <xsd:element name="documentManagement">
            <xsd:complexType>
              <xsd:all>
                <xsd:element ref="ns2:MigrationWizId" minOccurs="0"/>
                <xsd:element ref="ns2:MigrationWizIdPermissions" minOccurs="0"/>
                <xsd:element ref="ns2:MigrationWizIdPermissionLevels" minOccurs="0"/>
                <xsd:element ref="ns2:MigrationWizIdDocumentLibraryPermissions" minOccurs="0"/>
                <xsd:element ref="ns2:MigrationWizIdSecurityGroups" minOccurs="0"/>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3:SharedWithUsers" minOccurs="0"/>
                <xsd:element ref="ns3:SharedWithDetails" minOccurs="0"/>
                <xsd:element ref="ns2:MediaServiceEventHashCode" minOccurs="0"/>
                <xsd:element ref="ns2:MediaServiceGenerationTim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SearchProperties" minOccurs="0"/>
                <xsd:element ref="ns2:MediaServiceObjectDetectorVersions" minOccurs="0"/>
                <xsd:element ref="ns2:DATEANDTIME"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4ccc29-8b8d-4e88-a335-ae3dcc58542c" elementFormDefault="qualified">
    <xsd:import namespace="http://schemas.microsoft.com/office/2006/documentManagement/types"/>
    <xsd:import namespace="http://schemas.microsoft.com/office/infopath/2007/PartnerControls"/>
    <xsd:element name="MigrationWizId" ma:index="8" nillable="true" ma:displayName="MigrationWizId" ma:internalName="MigrationWizId">
      <xsd:simpleType>
        <xsd:restriction base="dms:Text"/>
      </xsd:simpleType>
    </xsd:element>
    <xsd:element name="MigrationWizIdPermissions" ma:index="9" nillable="true" ma:displayName="MigrationWizIdPermissions" ma:internalName="MigrationWizIdPermissions">
      <xsd:simpleType>
        <xsd:restriction base="dms:Text"/>
      </xsd:simpleType>
    </xsd:element>
    <xsd:element name="MigrationWizIdPermissionLevels" ma:index="10" nillable="true" ma:displayName="MigrationWizIdPermissionLevels" ma:internalName="MigrationWizIdPermissionLevels">
      <xsd:simpleType>
        <xsd:restriction base="dms:Text"/>
      </xsd:simpleType>
    </xsd:element>
    <xsd:element name="MigrationWizIdDocumentLibraryPermissions" ma:index="11" nillable="true" ma:displayName="MigrationWizIdDocumentLibraryPermissions" ma:internalName="MigrationWizIdDocumentLibraryPermissions">
      <xsd:simpleType>
        <xsd:restriction base="dms:Text"/>
      </xsd:simpleType>
    </xsd:element>
    <xsd:element name="MigrationWizIdSecurityGroups" ma:index="12" nillable="true" ma:displayName="MigrationWizIdSecurityGroups" ma:internalName="MigrationWizIdSecurityGroups">
      <xsd:simpleType>
        <xsd:restriction base="dms:Text"/>
      </xsd:simple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MediaServiceAutoTags" ma:internalName="MediaServiceAutoTags" ma:readOnly="true">
      <xsd:simpleType>
        <xsd:restriction base="dms:Text"/>
      </xsd:simpleType>
    </xsd:element>
    <xsd:element name="MediaServiceLocation" ma:index="17" nillable="true" ma:displayName="MediaServiceLocation" ma:internalName="MediaServiceLocation" ma:readOnly="true">
      <xsd:simpleType>
        <xsd:restriction base="dms:Text"/>
      </xsd:simpleType>
    </xsd:element>
    <xsd:element name="MediaServiceOCR" ma:index="18" nillable="true" ma:displayName="MediaServiceOCR" ma:internalName="MediaServiceOCR" ma:readOnly="true">
      <xsd:simpleType>
        <xsd:restriction base="dms:Note">
          <xsd:maxLength value="255"/>
        </xsd:restriction>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GenerationTime" ma:index="22" nillable="true" ma:displayName="MediaServiceGenerationTime" ma:hidden="true" ma:internalName="MediaServiceGenerationTime" ma:readOnly="true">
      <xsd:simpleType>
        <xsd:restriction base="dms:Text"/>
      </xsd:simpleType>
    </xsd:element>
    <xsd:element name="MediaServiceAutoKeyPoints" ma:index="23" nillable="true" ma:displayName="MediaServiceAutoKeyPoints" ma:hidden="true" ma:internalName="MediaServiceAutoKeyPoints" ma:readOnly="true">
      <xsd:simpleType>
        <xsd:restriction base="dms:Note"/>
      </xsd:simpleType>
    </xsd:element>
    <xsd:element name="MediaServiceKeyPoints" ma:index="24" nillable="true" ma:displayName="KeyPoints" ma:internalName="MediaServiceKeyPoints" ma:readOnly="true">
      <xsd:simpleType>
        <xsd:restriction base="dms:Note">
          <xsd:maxLength value="255"/>
        </xsd:restriction>
      </xsd:simpleType>
    </xsd:element>
    <xsd:element name="MediaLengthInSeconds" ma:index="25" nillable="true" ma:displayName="Length (seconds)" ma:internalName="MediaLengthInSeconds" ma:readOnly="true">
      <xsd:simpleType>
        <xsd:restriction base="dms:Unknown"/>
      </xsd:simpleType>
    </xsd:element>
    <xsd:element name="lcf76f155ced4ddcb4097134ff3c332f" ma:index="27" nillable="true" ma:taxonomy="true" ma:internalName="lcf76f155ced4ddcb4097134ff3c332f" ma:taxonomyFieldName="MediaServiceImageTags" ma:displayName="Image Tags" ma:readOnly="false" ma:fieldId="{5cf76f15-5ced-4ddc-b409-7134ff3c332f}" ma:taxonomyMulti="true" ma:sspId="fe888570-7443-4ea2-aa67-41bc7d54114e" ma:termSetId="09814cd3-568e-fe90-9814-8d621ff8fb84" ma:anchorId="fba54fb3-c3e1-fe81-a776-ca4b69148c4d" ma:open="true" ma:isKeyword="false">
      <xsd:complexType>
        <xsd:sequence>
          <xsd:element ref="pc:Terms" minOccurs="0" maxOccurs="1"/>
        </xsd:sequence>
      </xsd:complex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ObjectDetectorVersions" ma:index="30" nillable="true" ma:displayName="MediaServiceObjectDetectorVersions" ma:description="" ma:hidden="true" ma:indexed="true" ma:internalName="MediaServiceObjectDetectorVersions" ma:readOnly="true">
      <xsd:simpleType>
        <xsd:restriction base="dms:Text"/>
      </xsd:simpleType>
    </xsd:element>
    <xsd:element name="DATEANDTIME" ma:index="31" nillable="true" ma:displayName="DATE AND TIME" ma:format="DateTime" ma:indexed="true" ma:internalName="DATEANDTIME">
      <xsd:simpleType>
        <xsd:restriction base="dms:DateTime"/>
      </xsd:simpleType>
    </xsd:element>
    <xsd:element name="MediaServiceBillingMetadata" ma:index="3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d76c63a-6689-420e-93f7-204fe579ce79"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8" nillable="true" ma:displayName="Taxonomy Catch All Column" ma:hidden="true" ma:list="{3ddda059-7c0b-43d8-907e-dff02cd1b54e}" ma:internalName="TaxCatchAll" ma:showField="CatchAllData" ma:web="cd76c63a-6689-420e-93f7-204fe579ce7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igrationWizIdSecurityGroups xmlns="594ccc29-8b8d-4e88-a335-ae3dcc58542c" xsi:nil="true"/>
    <MigrationWizIdPermissionLevels xmlns="594ccc29-8b8d-4e88-a335-ae3dcc58542c" xsi:nil="true"/>
    <MigrationWizId xmlns="594ccc29-8b8d-4e88-a335-ae3dcc58542c" xsi:nil="true"/>
    <MigrationWizIdPermissions xmlns="594ccc29-8b8d-4e88-a335-ae3dcc58542c" xsi:nil="true"/>
    <MigrationWizIdDocumentLibraryPermissions xmlns="594ccc29-8b8d-4e88-a335-ae3dcc58542c" xsi:nil="true"/>
    <lcf76f155ced4ddcb4097134ff3c332f xmlns="594ccc29-8b8d-4e88-a335-ae3dcc58542c">
      <Terms xmlns="http://schemas.microsoft.com/office/infopath/2007/PartnerControls"/>
    </lcf76f155ced4ddcb4097134ff3c332f>
    <TaxCatchAll xmlns="cd76c63a-6689-420e-93f7-204fe579ce79" xsi:nil="true"/>
    <DATEANDTIME xmlns="594ccc29-8b8d-4e88-a335-ae3dcc58542c" xsi:nil="true"/>
  </documentManagement>
</p:properties>
</file>

<file path=customXml/itemProps1.xml><?xml version="1.0" encoding="utf-8"?>
<ds:datastoreItem xmlns:ds="http://schemas.openxmlformats.org/officeDocument/2006/customXml" ds:itemID="{7A1E20F1-BF96-4B77-AAB4-FF4229A0DC7D}">
  <ds:schemaRefs>
    <ds:schemaRef ds:uri="http://schemas.microsoft.com/sharepoint/v3/contenttype/forms"/>
  </ds:schemaRefs>
</ds:datastoreItem>
</file>

<file path=customXml/itemProps2.xml><?xml version="1.0" encoding="utf-8"?>
<ds:datastoreItem xmlns:ds="http://schemas.openxmlformats.org/officeDocument/2006/customXml" ds:itemID="{2E94334D-50D4-4ADD-ADD0-78207508330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4ccc29-8b8d-4e88-a335-ae3dcc58542c"/>
    <ds:schemaRef ds:uri="cd76c63a-6689-420e-93f7-204fe579ce7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8BDF87D-A732-4908-A47E-F071842A4280}">
  <ds:schemaRefs>
    <ds:schemaRef ds:uri="http://www.w3.org/XML/1998/namespace"/>
    <ds:schemaRef ds:uri="http://purl.org/dc/dcmitype/"/>
    <ds:schemaRef ds:uri="http://purl.org/dc/terms/"/>
    <ds:schemaRef ds:uri="http://schemas.microsoft.com/office/infopath/2007/PartnerControls"/>
    <ds:schemaRef ds:uri="http://schemas.openxmlformats.org/package/2006/metadata/core-properties"/>
    <ds:schemaRef ds:uri="http://schemas.microsoft.com/office/2006/documentManagement/types"/>
    <ds:schemaRef ds:uri="cd76c63a-6689-420e-93f7-204fe579ce79"/>
    <ds:schemaRef ds:uri="594ccc29-8b8d-4e88-a335-ae3dcc58542c"/>
    <ds:schemaRef ds:uri="http://schemas.microsoft.com/office/2006/metadata/propertie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Office Theme</Template>
  <TotalTime>12931</TotalTime>
  <Words>2055</Words>
  <Application>Microsoft Office PowerPoint</Application>
  <PresentationFormat>On-screen Show (4:3)</PresentationFormat>
  <Paragraphs>387</Paragraphs>
  <Slides>29</Slides>
  <Notes>0</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PowerPoint Presentation</vt:lpstr>
      <vt:lpstr>RCVC Red Circle Valve Controller</vt:lpstr>
      <vt:lpstr>Features and Functions Designed For Gas Pipelines</vt:lpstr>
      <vt:lpstr>RCVC Exclusive Features – Only with VRG!</vt:lpstr>
      <vt:lpstr>RCVC Standard Features – Designed for Natural Gas</vt:lpstr>
      <vt:lpstr>RCVC Schematic – Hi Pressure Double Acting Configuration</vt:lpstr>
      <vt:lpstr>RCVC Schematic – Hi Pressure Single Acting Configuration</vt:lpstr>
      <vt:lpstr>RCVC Schematic – Low Pressure Single Acting Configuration</vt:lpstr>
      <vt:lpstr>PCO Pressure Control Override – Low Pressure Single Acting</vt:lpstr>
      <vt:lpstr>RCVC Remote Installation Configuration</vt:lpstr>
      <vt:lpstr>RCVC Solenoid Pack Selection – Double Acting</vt:lpstr>
      <vt:lpstr>RCVC Solenoid Pack Selection – Double Acting</vt:lpstr>
      <vt:lpstr>RCVC Solenoid Pack Selection – Single Acting</vt:lpstr>
      <vt:lpstr>RCVC Feedback and Limit Switch Components</vt:lpstr>
      <vt:lpstr>RCVC Primary Module Specifications</vt:lpstr>
      <vt:lpstr>Easy Setup and Configuration via Menu Driven Platform</vt:lpstr>
      <vt:lpstr>Sample of RCVC Menu Screens</vt:lpstr>
      <vt:lpstr>RCVC 3000 Configuration Methods</vt:lpstr>
      <vt:lpstr>RCVC 3000 Configuration Methods – NEW Standalone EXE Program</vt:lpstr>
      <vt:lpstr>RCVC – New Flexible Cable for Electrical Connections</vt:lpstr>
      <vt:lpstr>RCVC New Program Interface – Under Development</vt:lpstr>
      <vt:lpstr>RCVC New Program Interface – Under Development</vt:lpstr>
      <vt:lpstr>RCVC Application – Kinder Morgan – Rye NY Meter Station FCV</vt:lpstr>
      <vt:lpstr>RCVC Application – SSCGP VPC 1st Stage Cut w RCVC Flow Control</vt:lpstr>
      <vt:lpstr>RCVC Application – NICOR Electronic Pressure Control</vt:lpstr>
      <vt:lpstr>RCVC Application – SWG Corp. – Remote RCVC Installation</vt:lpstr>
      <vt:lpstr>RCVC Application – SWG Corp. – Remote RCVC Installation</vt:lpstr>
      <vt:lpstr>RCVC Application – BWPL Little Gypsy – High Pressure Spring Return</vt:lpstr>
      <vt:lpstr>Our 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ASV Anti-Surge Valves</dc:title>
  <dc:creator>Michael Garvey</dc:creator>
  <cp:lastModifiedBy>Michael Garvey</cp:lastModifiedBy>
  <cp:revision>214</cp:revision>
  <cp:lastPrinted>2018-11-28T14:54:26Z</cp:lastPrinted>
  <dcterms:created xsi:type="dcterms:W3CDTF">2018-11-27T21:37:19Z</dcterms:created>
  <dcterms:modified xsi:type="dcterms:W3CDTF">2026-07-27T18:25:25Z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0x01010010BD1270CEEB1F4DA1DA0F7456899640</vt:lpwstr>
  </property>
  <property fmtid="{D5CDD505-2E9C-101B-9397-08002B2CF9AE}" pid="3" name="AuthorIds_UIVersion_512">
    <vt:lpwstr>18</vt:lpwstr>
  </property>
  <property fmtid="{D5CDD505-2E9C-101B-9397-08002B2CF9AE}" pid="4" name="MediaServiceImageTags">
    <vt:lpwstr/>
  </property>
</Properties>
</file>