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56" r:id="rId5"/>
    <p:sldId id="510" r:id="rId6"/>
    <p:sldId id="536" r:id="rId7"/>
    <p:sldId id="441" r:id="rId8"/>
    <p:sldId id="511" r:id="rId9"/>
    <p:sldId id="518" r:id="rId10"/>
    <p:sldId id="366" r:id="rId11"/>
    <p:sldId id="372" r:id="rId12"/>
    <p:sldId id="338" r:id="rId13"/>
    <p:sldId id="485" r:id="rId14"/>
    <p:sldId id="483" r:id="rId15"/>
    <p:sldId id="473" r:id="rId16"/>
    <p:sldId id="500" r:id="rId17"/>
    <p:sldId id="504" r:id="rId18"/>
    <p:sldId id="524" r:id="rId19"/>
    <p:sldId id="525" r:id="rId20"/>
    <p:sldId id="520" r:id="rId21"/>
    <p:sldId id="527" r:id="rId22"/>
    <p:sldId id="528" r:id="rId23"/>
    <p:sldId id="529" r:id="rId24"/>
    <p:sldId id="530" r:id="rId25"/>
    <p:sldId id="373" r:id="rId26"/>
    <p:sldId id="374" r:id="rId27"/>
    <p:sldId id="375" r:id="rId28"/>
    <p:sldId id="539" r:id="rId29"/>
    <p:sldId id="540" r:id="rId30"/>
    <p:sldId id="519" r:id="rId31"/>
    <p:sldId id="512" r:id="rId32"/>
    <p:sldId id="479" r:id="rId33"/>
    <p:sldId id="497" r:id="rId34"/>
    <p:sldId id="498" r:id="rId35"/>
    <p:sldId id="346" r:id="rId36"/>
    <p:sldId id="533" r:id="rId37"/>
    <p:sldId id="534" r:id="rId38"/>
    <p:sldId id="535" r:id="rId39"/>
    <p:sldId id="537" r:id="rId40"/>
    <p:sldId id="538" r:id="rId41"/>
    <p:sldId id="509" r:id="rId42"/>
  </p:sldIdLst>
  <p:sldSz cx="9144000" cy="6858000" type="screen4x3"/>
  <p:notesSz cx="7010400" cy="92964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://127.0.0.1:2011/onlinestorage/VRG/Vendors/CVS%20Controls%20Ltd/Delta%20Valves%20-%20CVS%20Literature%20for%20VRG/Cv%20Tables%20Series%20ET%20VR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://127.0.0.1:2011/onlinestorage/VRG/Vendors/CVS%20Controls%20Ltd/Delta%20Valves%20-%20CVS%20Literature%20for%20VRG/Cv%20Tables%20Series%20ET%20VR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mes\AppData\Local\Microsoft\Windows\INetCache\Content.Outlook\JS02RC5X\sales%20presentation%20char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baseline="0" dirty="0">
                <a:effectLst/>
              </a:rPr>
              <a:t>PRCV &amp; CVET Control Valve Flow Capacity Analysis</a:t>
            </a:r>
            <a:endParaRPr lang="en-US" sz="1400" dirty="0">
              <a:effectLst/>
            </a:endParaRPr>
          </a:p>
          <a:p>
            <a: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400" b="1" i="0" baseline="0" dirty="0">
                <a:effectLst/>
              </a:rPr>
              <a:t>(8 in PRCV Series Control Valve)</a:t>
            </a:r>
            <a:endParaRPr lang="en-US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'[Cv Tables Series ET VRG.xlsx]page 1'!$B$32:$I$32</c:f>
              <c:strCache>
                <c:ptCount val="8"/>
                <c:pt idx="0">
                  <c:v>CVET-E3</c:v>
                </c:pt>
                <c:pt idx="1">
                  <c:v>CVET-E2</c:v>
                </c:pt>
                <c:pt idx="2">
                  <c:v>CVET-E1</c:v>
                </c:pt>
                <c:pt idx="3">
                  <c:v>CVET-E0</c:v>
                </c:pt>
                <c:pt idx="4">
                  <c:v>PRCV-STHP</c:v>
                </c:pt>
                <c:pt idx="5">
                  <c:v>PRCV-STHM</c:v>
                </c:pt>
                <c:pt idx="6">
                  <c:v>PRCV-STH1</c:v>
                </c:pt>
                <c:pt idx="7">
                  <c:v>PRCV-FP</c:v>
                </c:pt>
              </c:strCache>
            </c:strRef>
          </c:cat>
          <c:val>
            <c:numRef>
              <c:f>'[Cv Tables Series ET VRG.xlsx]page 1'!$B$33:$I$33</c:f>
              <c:numCache>
                <c:formatCode>General</c:formatCode>
                <c:ptCount val="8"/>
                <c:pt idx="0">
                  <c:v>324</c:v>
                </c:pt>
                <c:pt idx="1">
                  <c:v>426</c:v>
                </c:pt>
                <c:pt idx="2">
                  <c:v>591</c:v>
                </c:pt>
                <c:pt idx="3">
                  <c:v>818</c:v>
                </c:pt>
                <c:pt idx="4">
                  <c:v>1157</c:v>
                </c:pt>
                <c:pt idx="5">
                  <c:v>2105</c:v>
                </c:pt>
                <c:pt idx="6">
                  <c:v>2148</c:v>
                </c:pt>
                <c:pt idx="7">
                  <c:v>5250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A-44C1-AAE6-443232BC0C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588115056"/>
        <c:axId val="584942296"/>
      </c:barChart>
      <c:catAx>
        <c:axId val="5881150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Control Valve Model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4942296"/>
        <c:crosses val="autoZero"/>
        <c:auto val="1"/>
        <c:lblAlgn val="ctr"/>
        <c:lblOffset val="100"/>
        <c:noMultiLvlLbl val="0"/>
      </c:catAx>
      <c:valAx>
        <c:axId val="584942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1" i="0" baseline="0" dirty="0">
                    <a:effectLst/>
                  </a:rPr>
                  <a:t>Valve Max Flow Coefficient (Cv)</a:t>
                </a:r>
                <a:endParaRPr lang="en-US" sz="11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811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 Globe Valve Flow</a:t>
            </a:r>
            <a:r>
              <a:rPr lang="en-US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Capacity Analysis</a:t>
            </a:r>
          </a:p>
          <a:p>
            <a: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in CVET Series Control Valve)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380964879390076"/>
          <c:y val="0.1429100529100529"/>
          <c:w val="0.85873003374578161"/>
          <c:h val="0.6992063492063491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'[Cv Tables Series ET VRG.xlsx]page 1'!$B$1:$I$1</c:f>
              <c:strCache>
                <c:ptCount val="8"/>
                <c:pt idx="0">
                  <c:v>L0</c:v>
                </c:pt>
                <c:pt idx="1">
                  <c:v>L1</c:v>
                </c:pt>
                <c:pt idx="2">
                  <c:v>L2</c:v>
                </c:pt>
                <c:pt idx="3">
                  <c:v>L3</c:v>
                </c:pt>
                <c:pt idx="4">
                  <c:v>E0</c:v>
                </c:pt>
                <c:pt idx="5">
                  <c:v>E1</c:v>
                </c:pt>
                <c:pt idx="6">
                  <c:v>E2</c:v>
                </c:pt>
                <c:pt idx="7">
                  <c:v>E3</c:v>
                </c:pt>
              </c:strCache>
            </c:strRef>
          </c:cat>
          <c:val>
            <c:numRef>
              <c:f>'[Cv Tables Series ET VRG.xlsx]page 1'!$B$7:$I$7</c:f>
              <c:numCache>
                <c:formatCode>General</c:formatCode>
                <c:ptCount val="8"/>
                <c:pt idx="0">
                  <c:v>846</c:v>
                </c:pt>
                <c:pt idx="1">
                  <c:v>695</c:v>
                </c:pt>
                <c:pt idx="2">
                  <c:v>501</c:v>
                </c:pt>
                <c:pt idx="3">
                  <c:v>381</c:v>
                </c:pt>
                <c:pt idx="4">
                  <c:v>818</c:v>
                </c:pt>
                <c:pt idx="5">
                  <c:v>591</c:v>
                </c:pt>
                <c:pt idx="6">
                  <c:v>426</c:v>
                </c:pt>
                <c:pt idx="7">
                  <c:v>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00-49B5-BB94-187FA4B1F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37"/>
        <c:axId val="400802896"/>
        <c:axId val="400799616"/>
      </c:barChart>
      <c:catAx>
        <c:axId val="4008028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CVET Model Valve</a:t>
                </a:r>
              </a:p>
              <a:p>
                <a:pPr>
                  <a:defRPr sz="1400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 = Equal Percentage Trim, L = Linear</a:t>
                </a:r>
                <a:r>
                  <a:rPr lang="en-US" sz="1400" b="1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Trim, # = Level Noise Trim</a:t>
                </a:r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0799616"/>
        <c:crosses val="autoZero"/>
        <c:auto val="1"/>
        <c:lblAlgn val="ctr"/>
        <c:lblOffset val="100"/>
        <c:noMultiLvlLbl val="0"/>
      </c:catAx>
      <c:valAx>
        <c:axId val="40079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Valve Max</a:t>
                </a:r>
                <a:r>
                  <a:rPr lang="en-US" sz="1400" b="1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Flow Coefficient (Cv)</a:t>
                </a:r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3809523809523808E-2"/>
              <c:y val="0.213379577552805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0802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b="1" i="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Typical Max Noise Attenuation for </a:t>
            </a:r>
            <a:endParaRPr lang="en-US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800" b="1" i="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CV Series Globe Valves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68880531568397"/>
          <c:y val="0.15438967136150233"/>
          <c:w val="0.84921395922260867"/>
          <c:h val="0.565023474178403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Sheet3!$C$4:$C$8</c:f>
              <c:strCache>
                <c:ptCount val="5"/>
                <c:pt idx="0">
                  <c:v>CVET-EZ</c:v>
                </c:pt>
                <c:pt idx="1">
                  <c:v>CVET-ET</c:v>
                </c:pt>
                <c:pt idx="2">
                  <c:v>CVET-ET LVL 1</c:v>
                </c:pt>
                <c:pt idx="3">
                  <c:v>CVET-ET LVL 2</c:v>
                </c:pt>
                <c:pt idx="4">
                  <c:v>CVET-ET LVL 3</c:v>
                </c:pt>
              </c:strCache>
            </c:strRef>
          </c:cat>
          <c:val>
            <c:numRef>
              <c:f>Sheet3!$D$4:$D$8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F9-4E1F-A100-F3F97EF5A5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2796712"/>
        <c:axId val="412789496"/>
      </c:barChart>
      <c:catAx>
        <c:axId val="412796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CV Model Series</a:t>
                </a:r>
              </a:p>
            </c:rich>
          </c:tx>
          <c:layout>
            <c:manualLayout>
              <c:xMode val="edge"/>
              <c:yMode val="edge"/>
              <c:x val="0.42579423665791771"/>
              <c:y val="0.943427230046948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2789496"/>
        <c:crosses val="autoZero"/>
        <c:auto val="1"/>
        <c:lblAlgn val="ctr"/>
        <c:lblOffset val="100"/>
        <c:noMultiLvlLbl val="0"/>
      </c:catAx>
      <c:valAx>
        <c:axId val="412789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1" i="0" baseline="0" dirty="0">
                    <a:effectLst/>
                  </a:rPr>
                  <a:t>Typical Max Noise Attenuation </a:t>
                </a:r>
              </a:p>
              <a:p>
                <a:pPr>
                  <a:defRPr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400" b="1" i="0" baseline="0" dirty="0">
                    <a:effectLst/>
                  </a:rPr>
                  <a:t>(dBA)</a:t>
                </a:r>
                <a:endParaRPr lang="en-US" sz="14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2215557326023132E-2"/>
              <c:y val="0.193421315293334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2796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31DB8E47-F1EA-4F60-8D7C-A02A7587681E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131BDCD6-9859-490F-823E-80AACC8D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01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219C6-3CC6-4DD2-A587-0F5B32432987}" type="datetime1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67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72C7-5E54-4A4C-8DCE-7A521727C8D6}" type="datetime1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5B7A-EB57-4D90-AA17-F6DB2188B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3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3FFD-12E4-4B6D-9B30-F71D57B788B2}" type="datetime1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5B7A-EB57-4D90-AA17-F6DB2188B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72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1777-08CB-4A7D-86A2-5C7FFC038D77}" type="datetime1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5B7A-EB57-4D90-AA17-F6DB2188BD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67ADB8-7529-4A3E-A0CF-852ED1A6E10E}"/>
              </a:ext>
            </a:extLst>
          </p:cNvPr>
          <p:cNvSpPr/>
          <p:nvPr userDrawn="1"/>
        </p:nvSpPr>
        <p:spPr>
          <a:xfrm>
            <a:off x="152400" y="6444862"/>
            <a:ext cx="2212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 Linear Control Valves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2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BA22-5365-4251-9CE3-C730C37F029E}" type="datetime1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5B7A-EB57-4D90-AA17-F6DB2188BD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04584B-4002-4D10-8A9E-1429BF41B574}"/>
              </a:ext>
            </a:extLst>
          </p:cNvPr>
          <p:cNvSpPr/>
          <p:nvPr userDrawn="1"/>
        </p:nvSpPr>
        <p:spPr>
          <a:xfrm>
            <a:off x="152400" y="6444862"/>
            <a:ext cx="2212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 Linear Control Valves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4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2262-603D-454F-86B5-47A5C65DBD5E}" type="datetime1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5B7A-EB57-4D90-AA17-F6DB2188BD5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6104CC-CCAE-4E07-9318-39ACA9812C45}"/>
              </a:ext>
            </a:extLst>
          </p:cNvPr>
          <p:cNvSpPr/>
          <p:nvPr userDrawn="1"/>
        </p:nvSpPr>
        <p:spPr>
          <a:xfrm>
            <a:off x="152400" y="6444862"/>
            <a:ext cx="2212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 Linear Control Valves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9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0DE7-01F2-45D3-AB35-1A5F50C8B829}" type="datetime1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5B7A-EB57-4D90-AA17-F6DB2188BD5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78A92-2155-4128-AA82-37ED2D595882}"/>
              </a:ext>
            </a:extLst>
          </p:cNvPr>
          <p:cNvSpPr/>
          <p:nvPr userDrawn="1"/>
        </p:nvSpPr>
        <p:spPr>
          <a:xfrm>
            <a:off x="152400" y="6444862"/>
            <a:ext cx="2212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 Linear Control Valves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6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6F54B7-0339-4ED5-A3CC-7F32BC313FC7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F7956-5AD4-4E3B-932C-00F397F14C49}" type="datetime1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5B7A-EB57-4D90-AA17-F6DB2188B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7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D709B3-FAC8-451B-A656-2ED798B5B60D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8EBA-FD98-4578-9347-B3EAD54741F4}" type="datetime1">
              <a:rPr lang="en-US" smtClean="0"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98763" y="6432699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A55B7A-EB57-4D90-AA17-F6DB2188BD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91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E880F-0C9D-470B-BEF3-6BF34E758CBC}" type="datetime1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5B7A-EB57-4D90-AA17-F6DB2188B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9247-7B2C-412C-8DCE-D78948AC656D}" type="datetime1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5B7A-EB57-4D90-AA17-F6DB2188B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BB1F2-EBE8-43FE-BC2F-B4F535C84A2E}" type="datetime1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55B7A-EB57-4D90-AA17-F6DB2188BD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554D10-6473-4E1D-9865-B45FFB8334C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569" y="6361529"/>
            <a:ext cx="1701559" cy="3657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D61F30-3E1F-48FF-A565-F8B4E7415962}"/>
              </a:ext>
            </a:extLst>
          </p:cNvPr>
          <p:cNvSpPr/>
          <p:nvPr userDrawn="1"/>
        </p:nvSpPr>
        <p:spPr>
          <a:xfrm>
            <a:off x="152400" y="6444862"/>
            <a:ext cx="25181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Linear Control Valves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4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58.jpeg"/><Relationship Id="rId7" Type="http://schemas.openxmlformats.org/officeDocument/2006/relationships/hyperlink" Target="http://mylittlepencilcase.blogspot.com/2011/09/usa-flag-and-states.htm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11" Type="http://schemas.openxmlformats.org/officeDocument/2006/relationships/hyperlink" Target="https://pixabay.com/en/phone-telephone-communication-148955/" TargetMode="External"/><Relationship Id="rId5" Type="http://schemas.openxmlformats.org/officeDocument/2006/relationships/image" Target="../media/image60.jpe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hyperlink" Target="http://infojustice.org/archives/tag/canada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en/phone-telephone-communication-148955/" TargetMode="Externa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ch365.nl/youtube-ondergaat-metamorfose-inclusief-nieuw-logo/" TargetMode="External"/><Relationship Id="rId13" Type="http://schemas.openxmlformats.org/officeDocument/2006/relationships/hyperlink" Target="https://commons.wikimedia.org/wiki/File:LinkedIn_Logo.svg" TargetMode="External"/><Relationship Id="rId3" Type="http://schemas.openxmlformats.org/officeDocument/2006/relationships/hyperlink" Target="http://www.vrgcontrols.com/" TargetMode="External"/><Relationship Id="rId7" Type="http://schemas.openxmlformats.org/officeDocument/2006/relationships/image" Target="../media/image66.jpeg"/><Relationship Id="rId12" Type="http://schemas.openxmlformats.org/officeDocument/2006/relationships/image" Target="../media/image68.png"/><Relationship Id="rId2" Type="http://schemas.openxmlformats.org/officeDocument/2006/relationships/hyperlink" Target="mailto:MGarvey@VRGControls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RUcSQBwek_Hlo4TXCXVxcw" TargetMode="External"/><Relationship Id="rId11" Type="http://schemas.openxmlformats.org/officeDocument/2006/relationships/hyperlink" Target="http://fhlogo.blogspot.com/2011/03/facebook.html" TargetMode="External"/><Relationship Id="rId5" Type="http://schemas.openxmlformats.org/officeDocument/2006/relationships/image" Target="../media/image65.jpg"/><Relationship Id="rId10" Type="http://schemas.openxmlformats.org/officeDocument/2006/relationships/image" Target="../media/image67.png"/><Relationship Id="rId4" Type="http://schemas.openxmlformats.org/officeDocument/2006/relationships/hyperlink" Target="mailto:Aalvarado@VRGControls.com" TargetMode="External"/><Relationship Id="rId9" Type="http://schemas.openxmlformats.org/officeDocument/2006/relationships/hyperlink" Target="https://www.facebook.com/vrgcontrols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rgcontrols.com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638EF1-9619-4433-A1B7-C04C736D7A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836"/>
            <a:ext cx="7444864" cy="6414164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03DB9D63-0EB0-4F4F-8425-F4B48C37F3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146" y="1004046"/>
            <a:ext cx="2937855" cy="44554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22D6724-3AFD-49CE-86BE-6EAC3D661207}"/>
              </a:ext>
            </a:extLst>
          </p:cNvPr>
          <p:cNvSpPr/>
          <p:nvPr/>
        </p:nvSpPr>
        <p:spPr>
          <a:xfrm>
            <a:off x="7333861" y="6414164"/>
            <a:ext cx="1464906" cy="247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14800" y="2748376"/>
            <a:ext cx="4876799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CV Series Linear</a:t>
            </a:r>
          </a:p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Control Valves</a:t>
            </a:r>
          </a:p>
          <a:p>
            <a:pPr algn="ctr"/>
            <a:r>
              <a:rPr lang="en-US" sz="1050" b="1" dirty="0" err="1">
                <a:latin typeface="Arial" pitchFamily="34" charset="0"/>
                <a:cs typeface="Arial" pitchFamily="34" charset="0"/>
              </a:rPr>
              <a:t>ver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 022421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9A55B7A-EB57-4D90-AA17-F6DB2188BD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57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PRCV &amp; CVET Control Valve Flow Capacity Analysis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BFDE955-4D97-4FF9-95BE-25E46E5AE90A}"/>
              </a:ext>
            </a:extLst>
          </p:cNvPr>
          <p:cNvGraphicFramePr>
            <a:graphicFrameLocks/>
          </p:cNvGraphicFramePr>
          <p:nvPr/>
        </p:nvGraphicFramePr>
        <p:xfrm>
          <a:off x="304800" y="761999"/>
          <a:ext cx="8458200" cy="4600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0" y="5209757"/>
            <a:ext cx="701161" cy="8862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7371" y="5209757"/>
            <a:ext cx="701161" cy="8862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5209757"/>
            <a:ext cx="701161" cy="8862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5209757"/>
            <a:ext cx="701161" cy="886243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1" t="17233" r="27766" b="21257"/>
          <a:stretch>
            <a:fillRect/>
          </a:stretch>
        </p:blipFill>
        <p:spPr bwMode="auto">
          <a:xfrm>
            <a:off x="7786526" y="5466980"/>
            <a:ext cx="859586" cy="62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8994" r="15834" b="19875"/>
          <a:stretch>
            <a:fillRect/>
          </a:stretch>
        </p:blipFill>
        <p:spPr bwMode="auto">
          <a:xfrm>
            <a:off x="6813383" y="5437790"/>
            <a:ext cx="859586" cy="64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3" t="21761" r="16714" b="20753"/>
          <a:stretch>
            <a:fillRect/>
          </a:stretch>
        </p:blipFill>
        <p:spPr bwMode="auto">
          <a:xfrm>
            <a:off x="5898983" y="5402855"/>
            <a:ext cx="859585" cy="63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ASSIEME VALVOLA 16''-600#-Orizzontale(2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6" t="16100" r="14961" b="17564"/>
          <a:stretch>
            <a:fillRect/>
          </a:stretch>
        </p:blipFill>
        <p:spPr bwMode="auto">
          <a:xfrm>
            <a:off x="4853503" y="5362156"/>
            <a:ext cx="931737" cy="67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912312" y="4765088"/>
          <a:ext cx="3733800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val="313058767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323802476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1704238896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4257350937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PFCV-STHP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PRCV-STH2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PRCV-STH1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PRCV-FP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899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358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Linear Control Valve –  CVET Capacity vs. Trim Comparison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934DD20-0178-442D-AC8D-9D8375D716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3419590"/>
              </p:ext>
            </p:extLst>
          </p:nvPr>
        </p:nvGraphicFramePr>
        <p:xfrm>
          <a:off x="571500" y="1143000"/>
          <a:ext cx="8001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171700" y="2057400"/>
            <a:ext cx="30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09900" y="2590800"/>
            <a:ext cx="30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92488" y="3320990"/>
            <a:ext cx="30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19588" y="3760434"/>
            <a:ext cx="30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19700" y="4684827"/>
            <a:ext cx="2971800" cy="307777"/>
          </a:xfrm>
          <a:prstGeom prst="rect">
            <a:avLst/>
          </a:prstGeom>
          <a:solidFill>
            <a:srgbClr val="C0504D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Equal Percent Trim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0700" y="4690400"/>
            <a:ext cx="2928888" cy="307777"/>
          </a:xfrm>
          <a:prstGeom prst="rect">
            <a:avLst/>
          </a:prstGeom>
          <a:solidFill>
            <a:srgbClr val="C0504D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Linear Trim</a:t>
            </a:r>
          </a:p>
        </p:txBody>
      </p:sp>
      <p:pic>
        <p:nvPicPr>
          <p:cNvPr id="11" name="Picture 10" descr="A picture containing hydrant, sitting, small, dark&#10;&#10;Description automatically generated">
            <a:extLst>
              <a:ext uri="{FF2B5EF4-FFF2-40B4-BE49-F238E27FC236}">
                <a16:creationId xmlns:a16="http://schemas.microsoft.com/office/drawing/2014/main" id="{BDEED999-E645-4BE8-BABD-32AFA5EE1C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60"/>
          <a:stretch/>
        </p:blipFill>
        <p:spPr>
          <a:xfrm>
            <a:off x="5645196" y="6435"/>
            <a:ext cx="3498804" cy="42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98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Linear Control Valve –  Typical Noise Attenuation Comparison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761054"/>
              </p:ext>
            </p:extLst>
          </p:nvPr>
        </p:nvGraphicFramePr>
        <p:xfrm>
          <a:off x="685800" y="723900"/>
          <a:ext cx="7474485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0" y="5161157"/>
            <a:ext cx="500894" cy="633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1833" y="4850178"/>
            <a:ext cx="755115" cy="9544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2685" y="4850177"/>
            <a:ext cx="755115" cy="9544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085" y="4858584"/>
            <a:ext cx="755115" cy="9544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485" y="4858584"/>
            <a:ext cx="755115" cy="95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5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Linear Control Valve –  Typical Application Guidelines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685800"/>
          <a:ext cx="8382000" cy="381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386755369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580282170"/>
                    </a:ext>
                  </a:extLst>
                </a:gridCol>
              </a:tblGrid>
              <a:tr h="950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Drop Ratio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Recommended Control Valve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11277"/>
                  </a:ext>
                </a:extLst>
              </a:tr>
              <a:tr h="950000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Ratio &gt; 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Globe Control Valve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3781313"/>
                  </a:ext>
                </a:extLst>
              </a:tr>
              <a:tr h="960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 &gt; </a:t>
                      </a:r>
                      <a:r>
                        <a:rPr lang="el-G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Ratio &gt; 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Globe Control Valve</a:t>
                      </a:r>
                    </a:p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 Pipeline Rotary Control Valve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6173058"/>
                  </a:ext>
                </a:extLst>
              </a:tr>
              <a:tr h="950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 Pipeline Rotary Control Valve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10815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9285D94-7D52-448A-854E-C0B407FB8A7A}"/>
              </a:ext>
            </a:extLst>
          </p:cNvPr>
          <p:cNvSpPr txBox="1"/>
          <p:nvPr/>
        </p:nvSpPr>
        <p:spPr>
          <a:xfrm>
            <a:off x="323353" y="4529823"/>
            <a:ext cx="38216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*For ABOVE GROUND Station Installations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0D8BAE-78F0-4805-8E14-43613915618B}"/>
                  </a:ext>
                </a:extLst>
              </p:cNvPr>
              <p:cNvSpPr txBox="1"/>
              <p:nvPr/>
            </p:nvSpPr>
            <p:spPr>
              <a:xfrm>
                <a:off x="2708541" y="5105400"/>
                <a:ext cx="3726918" cy="905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𝑹𝒂𝒕𝒊𝒐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32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0D8BAE-78F0-4805-8E14-43613915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541" y="5105400"/>
                <a:ext cx="3726918" cy="9055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80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Linear Control Valve –  Min &amp; Max Control Range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B7AD25D-D0DA-4203-BCA4-3675C5EBF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325426"/>
              </p:ext>
            </p:extLst>
          </p:nvPr>
        </p:nvGraphicFramePr>
        <p:xfrm>
          <a:off x="495300" y="762000"/>
          <a:ext cx="8153400" cy="45720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30680">
                  <a:extLst>
                    <a:ext uri="{9D8B030D-6E8A-4147-A177-3AD203B41FA5}">
                      <a16:colId xmlns:a16="http://schemas.microsoft.com/office/drawing/2014/main" val="4215013134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356910940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862311431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766200551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2882865"/>
                    </a:ext>
                  </a:extLst>
                </a:gridCol>
              </a:tblGrid>
              <a:tr h="51596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Valve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 Control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Control**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451399"/>
                  </a:ext>
                </a:extLst>
              </a:tr>
              <a:tr h="5016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PRCV-FP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1.0% Flow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10° Open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 Flow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83° Open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9364944"/>
                  </a:ext>
                </a:extLst>
              </a:tr>
              <a:tr h="51596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PRCV-STH1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0.33% Flow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5° Open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 Flow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83° Open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0602482"/>
                  </a:ext>
                </a:extLst>
              </a:tr>
              <a:tr h="51596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PRCV-STH2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0.33% Flow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7° Open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 Flow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83° Open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4796740"/>
                  </a:ext>
                </a:extLst>
              </a:tr>
              <a:tr h="51596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PRCV-STHP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0.50% Flow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9° Open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 Flow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83° Open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377399"/>
                  </a:ext>
                </a:extLst>
              </a:tr>
              <a:tr h="5016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CV-ET EQ%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≈3.0% Flow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Open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≈79% Flow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 Open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94593950"/>
                  </a:ext>
                </a:extLst>
              </a:tr>
              <a:tr h="5016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CV-ET LINEAR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Flow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Open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 Flow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 Open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9423923"/>
                  </a:ext>
                </a:extLst>
              </a:tr>
              <a:tr h="5016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CV-EZ EQ%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≈2.0% Flow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 Open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≈79% Flow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 Open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3189104"/>
                  </a:ext>
                </a:extLst>
              </a:tr>
              <a:tr h="5016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CV-EZ LINEAR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 Flow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 Open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 Flow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 Open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78995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6A594B2-F3E5-46B7-B001-8337FED99263}"/>
              </a:ext>
            </a:extLst>
          </p:cNvPr>
          <p:cNvSpPr/>
          <p:nvPr/>
        </p:nvSpPr>
        <p:spPr>
          <a:xfrm>
            <a:off x="1624062" y="5421177"/>
            <a:ext cx="5805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1200" b="1" dirty="0"/>
              <a:t>** NOTE THAT CONTROL VALVE CAN PROVIDE ADDITONAL CAPACITY AT HIGHER FLOWS.</a:t>
            </a:r>
          </a:p>
          <a:p>
            <a:pPr lvl="0" algn="ctr">
              <a:defRPr/>
            </a:pPr>
            <a:r>
              <a:rPr lang="en-US" sz="1200" b="1" dirty="0"/>
              <a:t>MAX CONTROL LIMIT PROVIDES FACTOR SAFETY FOR DESIGN CAPACITY</a:t>
            </a:r>
          </a:p>
        </p:txBody>
      </p:sp>
    </p:spTree>
    <p:extLst>
      <p:ext uri="{BB962C8B-B14F-4D97-AF65-F5344CB8AC3E}">
        <p14:creationId xmlns:p14="http://schemas.microsoft.com/office/powerpoint/2010/main" val="3321455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Linear Control Valve –  CVET Full Open Flow Coefficients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CDCC2-78DC-4897-856C-96F2C828D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58" y="762000"/>
            <a:ext cx="8504484" cy="3277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17A43-A768-4133-A484-AC50B7FAB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54438"/>
            <a:ext cx="66389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10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Profile Percent Capacity CVET – Linear vs. Equal Percent Trims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651673-02F7-4AB9-99E6-AD89B8366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44"/>
          <a:stretch/>
        </p:blipFill>
        <p:spPr>
          <a:xfrm>
            <a:off x="1226344" y="800515"/>
            <a:ext cx="698334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86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Profile Percent Capacity CVET – Linear L0 vs. Equal Percent E0 Trim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812E90-34B9-44A8-BD9D-5C27D8583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2000"/>
            <a:ext cx="692045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02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Profile CVET Equal Percent Trims – 6 in Size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77C26-2519-4E7C-834B-35EC0E207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604837"/>
            <a:ext cx="694820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14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Profile CVET Linear Trims – 6 in Size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107037-2CC5-414A-940D-E8145D5AB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6" y="633412"/>
            <a:ext cx="693510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80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 Linear Control Valves – Product Features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05606F-0D43-4642-8880-56D186115363}"/>
              </a:ext>
            </a:extLst>
          </p:cNvPr>
          <p:cNvSpPr/>
          <p:nvPr/>
        </p:nvSpPr>
        <p:spPr>
          <a:xfrm>
            <a:off x="381000" y="762000"/>
            <a:ext cx="58674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Installed Base of Over 1,000 CV Series Control Valves Globally by “VRG Controls”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Over 20 Years Experience with CV Series Control Valves in Natural Gas Transmission Applications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Ideally Suited For Natural Gas Control Applications. 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Can Accommodate Moderate and Severe Service. 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Cage Guided Design Features Trim Options to Address Characterized Flow And Noise Attenuation Per Application. 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 Modular Format Can Accept A Variety Of Actuator And Trim Configurations To Match Your Application Needs.</a:t>
            </a:r>
          </a:p>
        </p:txBody>
      </p:sp>
      <p:pic>
        <p:nvPicPr>
          <p:cNvPr id="5" name="Picture 4" descr="A picture containing hydrant, sitting, dark, front&#10;&#10;Description automatically generated">
            <a:extLst>
              <a:ext uri="{FF2B5EF4-FFF2-40B4-BE49-F238E27FC236}">
                <a16:creationId xmlns:a16="http://schemas.microsoft.com/office/drawing/2014/main" id="{122F5CD8-3588-4DE6-A841-B22E46D736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5" t="-1723" r="39107" b="1723"/>
          <a:stretch/>
        </p:blipFill>
        <p:spPr>
          <a:xfrm>
            <a:off x="5410200" y="-228600"/>
            <a:ext cx="3505200" cy="67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12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Linear Control Valve –  CVEZ Full Open Flow Coefficients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311B36-6715-431E-9DED-7EB84EF32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19" y="685800"/>
            <a:ext cx="771525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1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Profile Percent Capacity – CVEZ Linear vs. Equal Percent Trims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34EC7-DA43-4488-A30C-E6DCF2E172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6963728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4239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7C1EF4E-0242-41F9-A069-9BF0112424A8}"/>
              </a:ext>
            </a:extLst>
          </p:cNvPr>
          <p:cNvSpPr txBox="1"/>
          <p:nvPr/>
        </p:nvSpPr>
        <p:spPr>
          <a:xfrm>
            <a:off x="792031" y="1426153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LD Linear Diaphragm Actuators for High Thrust at Low Supply Pressure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347D560-F78A-4C3F-BEE8-99453D60C1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482" y="598789"/>
            <a:ext cx="3303158" cy="579171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575DBD0-87A7-4AB0-9F9D-E31832FAE21F}"/>
              </a:ext>
            </a:extLst>
          </p:cNvPr>
          <p:cNvSpPr/>
          <p:nvPr/>
        </p:nvSpPr>
        <p:spPr>
          <a:xfrm>
            <a:off x="2372529" y="5832638"/>
            <a:ext cx="14975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CVET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Control Valves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2D45EBE-358B-44C6-84E5-5BFF480AD69B}"/>
              </a:ext>
            </a:extLst>
          </p:cNvPr>
          <p:cNvSpPr/>
          <p:nvPr/>
        </p:nvSpPr>
        <p:spPr>
          <a:xfrm>
            <a:off x="5636640" y="4758025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1FCB3CB-1690-4CA2-97B1-213B38F60DA9}"/>
              </a:ext>
            </a:extLst>
          </p:cNvPr>
          <p:cNvSpPr/>
          <p:nvPr/>
        </p:nvSpPr>
        <p:spPr>
          <a:xfrm>
            <a:off x="3121292" y="4994440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0915DE-8609-4F8C-A343-F7EF88513EE9}"/>
              </a:ext>
            </a:extLst>
          </p:cNvPr>
          <p:cNvSpPr/>
          <p:nvPr/>
        </p:nvSpPr>
        <p:spPr>
          <a:xfrm>
            <a:off x="3381759" y="89173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D0002E-00DB-459C-868B-705B5F23D4D1}"/>
              </a:ext>
            </a:extLst>
          </p:cNvPr>
          <p:cNvSpPr txBox="1"/>
          <p:nvPr/>
        </p:nvSpPr>
        <p:spPr>
          <a:xfrm>
            <a:off x="906028" y="4228939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Full Range of Noise Attenuation Trims w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Equal Percent or Linear Flow Characterization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11062D-1EE0-4E85-9390-970986EF5752}"/>
              </a:ext>
            </a:extLst>
          </p:cNvPr>
          <p:cNvSpPr txBox="1"/>
          <p:nvPr/>
        </p:nvSpPr>
        <p:spPr>
          <a:xfrm>
            <a:off x="533400" y="25521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VRG Control Instrumentation Ideal for Natural Gas Applications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DAD8B8A-96AA-454A-BC39-6BAAC7DFE6B0}"/>
              </a:ext>
            </a:extLst>
          </p:cNvPr>
          <p:cNvSpPr/>
          <p:nvPr/>
        </p:nvSpPr>
        <p:spPr>
          <a:xfrm>
            <a:off x="3191259" y="2214632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2" name="Elbow Connector 43">
            <a:extLst>
              <a:ext uri="{FF2B5EF4-FFF2-40B4-BE49-F238E27FC236}">
                <a16:creationId xmlns:a16="http://schemas.microsoft.com/office/drawing/2014/main" id="{3AFB8E4C-7326-4410-89AA-0D760A6C5791}"/>
              </a:ext>
            </a:extLst>
          </p:cNvPr>
          <p:cNvCxnSpPr>
            <a:cxnSpLocks/>
            <a:stCxn id="42" idx="3"/>
            <a:endCxn id="39" idx="2"/>
          </p:cNvCxnSpPr>
          <p:nvPr/>
        </p:nvCxnSpPr>
        <p:spPr>
          <a:xfrm>
            <a:off x="2430028" y="4659826"/>
            <a:ext cx="691264" cy="52511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3">
            <a:extLst>
              <a:ext uri="{FF2B5EF4-FFF2-40B4-BE49-F238E27FC236}">
                <a16:creationId xmlns:a16="http://schemas.microsoft.com/office/drawing/2014/main" id="{F1222805-1E30-48D4-886A-5E4DA3B3171B}"/>
              </a:ext>
            </a:extLst>
          </p:cNvPr>
          <p:cNvCxnSpPr>
            <a:cxnSpLocks/>
            <a:stCxn id="43" idx="3"/>
            <a:endCxn id="44" idx="2"/>
          </p:cNvCxnSpPr>
          <p:nvPr/>
        </p:nvCxnSpPr>
        <p:spPr>
          <a:xfrm flipV="1">
            <a:off x="2057400" y="2405132"/>
            <a:ext cx="1133859" cy="500911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3">
            <a:extLst>
              <a:ext uri="{FF2B5EF4-FFF2-40B4-BE49-F238E27FC236}">
                <a16:creationId xmlns:a16="http://schemas.microsoft.com/office/drawing/2014/main" id="{F087730B-1838-4E80-A272-36939BAF98BA}"/>
              </a:ext>
            </a:extLst>
          </p:cNvPr>
          <p:cNvCxnSpPr>
            <a:cxnSpLocks/>
            <a:stCxn id="19" idx="3"/>
            <a:endCxn id="40" idx="2"/>
          </p:cNvCxnSpPr>
          <p:nvPr/>
        </p:nvCxnSpPr>
        <p:spPr>
          <a:xfrm flipV="1">
            <a:off x="2316031" y="1082236"/>
            <a:ext cx="1065728" cy="697860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80C4250-D9CD-4871-BDE7-D7CD2A60229C}"/>
              </a:ext>
            </a:extLst>
          </p:cNvPr>
          <p:cNvSpPr txBox="1"/>
          <p:nvPr/>
        </p:nvSpPr>
        <p:spPr>
          <a:xfrm>
            <a:off x="5827139" y="3673120"/>
            <a:ext cx="251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Sizes from 1.0 in to 12 in Bore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150, 300, 600 and 900 ANSI Ratings</a:t>
            </a:r>
          </a:p>
        </p:txBody>
      </p:sp>
      <p:cxnSp>
        <p:nvCxnSpPr>
          <p:cNvPr id="55" name="Elbow Connector 43">
            <a:extLst>
              <a:ext uri="{FF2B5EF4-FFF2-40B4-BE49-F238E27FC236}">
                <a16:creationId xmlns:a16="http://schemas.microsoft.com/office/drawing/2014/main" id="{EC2816F3-18B3-409D-A7FD-7A93CC19B845}"/>
              </a:ext>
            </a:extLst>
          </p:cNvPr>
          <p:cNvCxnSpPr>
            <a:cxnSpLocks/>
            <a:stCxn id="24" idx="6"/>
            <a:endCxn id="54" idx="1"/>
          </p:cNvCxnSpPr>
          <p:nvPr/>
        </p:nvCxnSpPr>
        <p:spPr>
          <a:xfrm flipH="1" flipV="1">
            <a:off x="5827139" y="3873175"/>
            <a:ext cx="190501" cy="1075350"/>
          </a:xfrm>
          <a:prstGeom prst="bentConnector5">
            <a:avLst>
              <a:gd name="adj1" fmla="val -119999"/>
              <a:gd name="adj2" fmla="val 49556"/>
              <a:gd name="adj3" fmla="val 219999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B08FBF79-3920-4F02-A140-B309646F890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 Linear Diaphragm (Spring Return) Actuators</a:t>
            </a:r>
          </a:p>
        </p:txBody>
      </p:sp>
    </p:spTree>
    <p:extLst>
      <p:ext uri="{BB962C8B-B14F-4D97-AF65-F5344CB8AC3E}">
        <p14:creationId xmlns:p14="http://schemas.microsoft.com/office/powerpoint/2010/main" val="1832632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71B26DC-64A7-4056-8C07-A63FE981FFA2}"/>
              </a:ext>
            </a:extLst>
          </p:cNvPr>
          <p:cNvGrpSpPr/>
          <p:nvPr/>
        </p:nvGrpSpPr>
        <p:grpSpPr>
          <a:xfrm>
            <a:off x="5558340" y="1521363"/>
            <a:ext cx="1766328" cy="3923343"/>
            <a:chOff x="1066800" y="1013310"/>
            <a:chExt cx="2494113" cy="5539889"/>
          </a:xfrm>
        </p:grpSpPr>
        <p:pic>
          <p:nvPicPr>
            <p:cNvPr id="25" name="Picture 6" descr="C:\Users\VRG Vontrols\Documents\Instrument File\Pilot Drawings\TL-BV\JPEG\GV1-086F1-D01.jpg">
              <a:extLst>
                <a:ext uri="{FF2B5EF4-FFF2-40B4-BE49-F238E27FC236}">
                  <a16:creationId xmlns:a16="http://schemas.microsoft.com/office/drawing/2014/main" id="{55E5B11E-E1DA-4790-B159-705F03CEB8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0" t="40075" r="34307" b="6362"/>
            <a:stretch/>
          </p:blipFill>
          <p:spPr bwMode="auto">
            <a:xfrm>
              <a:off x="1066800" y="3502652"/>
              <a:ext cx="2494113" cy="305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8447B3C1-5953-45C2-A8D6-D2C0AB9294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DCE6F2"/>
                </a:clrFrom>
                <a:clrTo>
                  <a:srgbClr val="DCE6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999" y="1013310"/>
              <a:ext cx="1255713" cy="3067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6" descr="C:\Users\VRG Vontrols\Documents\Instrument File\Pilot Drawings\TL-BV\JPEG\GV1-086F1-D01.jpg">
              <a:extLst>
                <a:ext uri="{FF2B5EF4-FFF2-40B4-BE49-F238E27FC236}">
                  <a16:creationId xmlns:a16="http://schemas.microsoft.com/office/drawing/2014/main" id="{3AE624E9-BBE1-4690-8A13-CE2425CB6A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20" t="40075" r="48242" b="57234"/>
            <a:stretch/>
          </p:blipFill>
          <p:spPr bwMode="auto">
            <a:xfrm>
              <a:off x="2207176" y="3031169"/>
              <a:ext cx="228600" cy="63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6" descr="C:\Users\VRG Vontrols\Documents\Instrument File\Pilot Drawings\TL-BV\JPEG\GV1-086F1-D01.jpg">
            <a:extLst>
              <a:ext uri="{FF2B5EF4-FFF2-40B4-BE49-F238E27FC236}">
                <a16:creationId xmlns:a16="http://schemas.microsoft.com/office/drawing/2014/main" id="{3C0688FF-34E0-402D-A019-98705B399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5" b="90015" l="35052" r="63660">
                        <a14:foregroundMark x1="44742" y1="9475" x2="53763" y2="12391"/>
                        <a14:foregroundMark x1="53763" y1="12391" x2="54072" y2="23761"/>
                        <a14:foregroundMark x1="54072" y1="23761" x2="46237" y2="27988"/>
                        <a14:foregroundMark x1="46237" y1="27988" x2="45103" y2="16254"/>
                        <a14:foregroundMark x1="45103" y1="16254" x2="45567" y2="14359"/>
                        <a14:foregroundMark x1="45258" y1="10787" x2="54278" y2="10350"/>
                        <a14:foregroundMark x1="56031" y1="14140" x2="55412" y2="21793"/>
                        <a14:foregroundMark x1="36495" y1="65379" x2="36340" y2="88484"/>
                        <a14:foregroundMark x1="36340" y1="88484" x2="44485" y2="84913"/>
                        <a14:foregroundMark x1="44485" y1="84913" x2="52526" y2="88047"/>
                        <a14:foregroundMark x1="52526" y1="88047" x2="60309" y2="84767"/>
                        <a14:foregroundMark x1="60309" y1="84767" x2="63505" y2="73980"/>
                        <a14:foregroundMark x1="63505" y1="73980" x2="63660" y2="65160"/>
                        <a14:foregroundMark x1="51289" y1="56414" x2="51289" y2="56414"/>
                        <a14:foregroundMark x1="54742" y1="56851" x2="54742" y2="56851"/>
                        <a14:foregroundMark x1="45258" y1="55248" x2="45258" y2="55248"/>
                        <a14:foregroundMark x1="43969" y1="55685" x2="43969" y2="55685"/>
                        <a14:foregroundMark x1="42216" y1="55466" x2="42216" y2="55466"/>
                        <a14:foregroundMark x1="57938" y1="57070" x2="57938" y2="57070"/>
                        <a14:foregroundMark x1="63196" y1="90087" x2="63351" y2="86443"/>
                        <a14:foregroundMark x1="44588" y1="89140" x2="50464" y2="89650"/>
                        <a14:foregroundMark x1="35052" y1="69606" x2="36495" y2="85131"/>
                        <a14:foregroundMark x1="35052" y1="70991" x2="35722" y2="86443"/>
                        <a14:foregroundMark x1="45103" y1="9257" x2="45103" y2="9257"/>
                        <a14:foregroundMark x1="53969" y1="27187" x2="53969" y2="27187"/>
                        <a14:foregroundMark x1="54588" y1="8965" x2="54588" y2="8965"/>
                        <a14:foregroundMark x1="44124" y1="16399" x2="44124" y2="16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30" t="6670" r="34307" b="6362"/>
          <a:stretch/>
        </p:blipFill>
        <p:spPr bwMode="auto">
          <a:xfrm>
            <a:off x="1905458" y="1936998"/>
            <a:ext cx="1766328" cy="350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AAE8AB6-68AE-4927-973B-341B2BBE445A}"/>
              </a:ext>
            </a:extLst>
          </p:cNvPr>
          <p:cNvSpPr txBox="1"/>
          <p:nvPr/>
        </p:nvSpPr>
        <p:spPr>
          <a:xfrm>
            <a:off x="197142" y="2495982"/>
            <a:ext cx="1717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Compact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Pressure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LHPA-DA Actuator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150533-92DB-46B8-97BC-167A9029E71B}"/>
              </a:ext>
            </a:extLst>
          </p:cNvPr>
          <p:cNvSpPr/>
          <p:nvPr/>
        </p:nvSpPr>
        <p:spPr>
          <a:xfrm>
            <a:off x="2320572" y="189183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32" name="Elbow Connector 17">
            <a:extLst>
              <a:ext uri="{FF2B5EF4-FFF2-40B4-BE49-F238E27FC236}">
                <a16:creationId xmlns:a16="http://schemas.microsoft.com/office/drawing/2014/main" id="{3082F7A3-E429-456B-BE1B-3A3354607307}"/>
              </a:ext>
            </a:extLst>
          </p:cNvPr>
          <p:cNvCxnSpPr>
            <a:cxnSpLocks/>
            <a:stCxn id="30" idx="3"/>
            <a:endCxn id="31" idx="2"/>
          </p:cNvCxnSpPr>
          <p:nvPr/>
        </p:nvCxnSpPr>
        <p:spPr>
          <a:xfrm flipV="1">
            <a:off x="1914294" y="2082331"/>
            <a:ext cx="406278" cy="690650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31449BD-512E-4FFA-8BE8-AB996250CCE2}"/>
              </a:ext>
            </a:extLst>
          </p:cNvPr>
          <p:cNvSpPr/>
          <p:nvPr/>
        </p:nvSpPr>
        <p:spPr>
          <a:xfrm>
            <a:off x="2351899" y="2743274"/>
            <a:ext cx="841720" cy="1044193"/>
          </a:xfrm>
          <a:prstGeom prst="roundRect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989FF1-3B99-41CD-9448-891E8416E3AF}"/>
              </a:ext>
            </a:extLst>
          </p:cNvPr>
          <p:cNvSpPr txBox="1"/>
          <p:nvPr/>
        </p:nvSpPr>
        <p:spPr>
          <a:xfrm>
            <a:off x="567390" y="3913212"/>
            <a:ext cx="1327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Open Yoke Design</a:t>
            </a:r>
          </a:p>
        </p:txBody>
      </p:sp>
      <p:cxnSp>
        <p:nvCxnSpPr>
          <p:cNvPr id="38" name="Elbow Connector 17">
            <a:extLst>
              <a:ext uri="{FF2B5EF4-FFF2-40B4-BE49-F238E27FC236}">
                <a16:creationId xmlns:a16="http://schemas.microsoft.com/office/drawing/2014/main" id="{78CD7CD7-5F37-4D60-AC2A-126E8D1D9EA7}"/>
              </a:ext>
            </a:extLst>
          </p:cNvPr>
          <p:cNvCxnSpPr>
            <a:cxnSpLocks/>
            <a:stCxn id="37" idx="3"/>
            <a:endCxn id="35" idx="1"/>
          </p:cNvCxnSpPr>
          <p:nvPr/>
        </p:nvCxnSpPr>
        <p:spPr>
          <a:xfrm flipV="1">
            <a:off x="1894724" y="3265371"/>
            <a:ext cx="457175" cy="770952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2B7C6BA-F70C-454A-8349-5CE426E635E1}"/>
              </a:ext>
            </a:extLst>
          </p:cNvPr>
          <p:cNvSpPr txBox="1"/>
          <p:nvPr/>
        </p:nvSpPr>
        <p:spPr>
          <a:xfrm>
            <a:off x="3438799" y="1463778"/>
            <a:ext cx="171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Thrust for Large CVET Control Valves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95B6A4-08B3-4FBC-BD7E-3D67721F508E}"/>
              </a:ext>
            </a:extLst>
          </p:cNvPr>
          <p:cNvSpPr txBox="1"/>
          <p:nvPr/>
        </p:nvSpPr>
        <p:spPr>
          <a:xfrm>
            <a:off x="1995862" y="817500"/>
            <a:ext cx="1585520" cy="553998"/>
          </a:xfrm>
          <a:prstGeom prst="rect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MAOP Allows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Bleed to Pressure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ATM Emissions</a:t>
            </a:r>
          </a:p>
        </p:txBody>
      </p:sp>
      <p:cxnSp>
        <p:nvCxnSpPr>
          <p:cNvPr id="48" name="Elbow Connector 17">
            <a:extLst>
              <a:ext uri="{FF2B5EF4-FFF2-40B4-BE49-F238E27FC236}">
                <a16:creationId xmlns:a16="http://schemas.microsoft.com/office/drawing/2014/main" id="{D60F7030-1895-4AED-98BA-30F28C822ECA}"/>
              </a:ext>
            </a:extLst>
          </p:cNvPr>
          <p:cNvCxnSpPr>
            <a:cxnSpLocks/>
            <a:stCxn id="31" idx="6"/>
            <a:endCxn id="45" idx="2"/>
          </p:cNvCxnSpPr>
          <p:nvPr/>
        </p:nvCxnSpPr>
        <p:spPr>
          <a:xfrm flipV="1">
            <a:off x="2701572" y="1863888"/>
            <a:ext cx="1595803" cy="218443"/>
          </a:xfrm>
          <a:prstGeom prst="bentConnector2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2372A12-6303-44FA-B8A2-DAAEA2FF8207}"/>
              </a:ext>
            </a:extLst>
          </p:cNvPr>
          <p:cNvSpPr txBox="1"/>
          <p:nvPr/>
        </p:nvSpPr>
        <p:spPr>
          <a:xfrm>
            <a:off x="5648743" y="800413"/>
            <a:ext cx="1585520" cy="553998"/>
          </a:xfrm>
          <a:prstGeom prst="rect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MAOP Allows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Bleed to Pressure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ATM Emissions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CEA3E4-79FC-4D3A-9906-CF194B02295B}"/>
              </a:ext>
            </a:extLst>
          </p:cNvPr>
          <p:cNvSpPr txBox="1"/>
          <p:nvPr/>
        </p:nvSpPr>
        <p:spPr>
          <a:xfrm>
            <a:off x="3326535" y="2396410"/>
            <a:ext cx="1717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Compact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Pressure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LHPA-DA Actuator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EBE5C3E-9268-43A1-BB76-3A12C2A186F2}"/>
              </a:ext>
            </a:extLst>
          </p:cNvPr>
          <p:cNvSpPr/>
          <p:nvPr/>
        </p:nvSpPr>
        <p:spPr>
          <a:xfrm>
            <a:off x="5893178" y="1492424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57" name="Elbow Connector 17">
            <a:extLst>
              <a:ext uri="{FF2B5EF4-FFF2-40B4-BE49-F238E27FC236}">
                <a16:creationId xmlns:a16="http://schemas.microsoft.com/office/drawing/2014/main" id="{CBB1989A-257A-4739-B6E0-6C7BD774F64E}"/>
              </a:ext>
            </a:extLst>
          </p:cNvPr>
          <p:cNvCxnSpPr>
            <a:cxnSpLocks/>
            <a:stCxn id="51" idx="3"/>
            <a:endCxn id="52" idx="2"/>
          </p:cNvCxnSpPr>
          <p:nvPr/>
        </p:nvCxnSpPr>
        <p:spPr>
          <a:xfrm flipV="1">
            <a:off x="5043687" y="1682924"/>
            <a:ext cx="849491" cy="99048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A27C7C20-C26E-47D1-B1E3-A7F801A91FFE}"/>
              </a:ext>
            </a:extLst>
          </p:cNvPr>
          <p:cNvSpPr/>
          <p:nvPr/>
        </p:nvSpPr>
        <p:spPr>
          <a:xfrm>
            <a:off x="5261620" y="2743274"/>
            <a:ext cx="2321268" cy="2798769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35EB071-0533-4AFA-A581-4C9269E9DDA4}"/>
              </a:ext>
            </a:extLst>
          </p:cNvPr>
          <p:cNvSpPr/>
          <p:nvPr/>
        </p:nvSpPr>
        <p:spPr>
          <a:xfrm>
            <a:off x="5957041" y="2505130"/>
            <a:ext cx="929109" cy="1282337"/>
          </a:xfrm>
          <a:prstGeom prst="roundRect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927B78D-2B19-42A6-84AF-A01A70254FA4}"/>
              </a:ext>
            </a:extLst>
          </p:cNvPr>
          <p:cNvSpPr txBox="1"/>
          <p:nvPr/>
        </p:nvSpPr>
        <p:spPr>
          <a:xfrm>
            <a:off x="3603040" y="3413853"/>
            <a:ext cx="1523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Closed Yoke Design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Submersible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Ideal for Vaults</a:t>
            </a:r>
          </a:p>
        </p:txBody>
      </p:sp>
      <p:cxnSp>
        <p:nvCxnSpPr>
          <p:cNvPr id="61" name="Elbow Connector 17">
            <a:extLst>
              <a:ext uri="{FF2B5EF4-FFF2-40B4-BE49-F238E27FC236}">
                <a16:creationId xmlns:a16="http://schemas.microsoft.com/office/drawing/2014/main" id="{D4071974-6763-4E9E-BE5C-40F55B2F1252}"/>
              </a:ext>
            </a:extLst>
          </p:cNvPr>
          <p:cNvCxnSpPr>
            <a:cxnSpLocks/>
            <a:stCxn id="60" idx="3"/>
            <a:endCxn id="59" idx="1"/>
          </p:cNvCxnSpPr>
          <p:nvPr/>
        </p:nvCxnSpPr>
        <p:spPr>
          <a:xfrm flipV="1">
            <a:off x="5126686" y="3146299"/>
            <a:ext cx="830355" cy="544553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B506A92-512E-4CFE-A0AB-EA0F9A237778}"/>
              </a:ext>
            </a:extLst>
          </p:cNvPr>
          <p:cNvSpPr txBox="1"/>
          <p:nvPr/>
        </p:nvSpPr>
        <p:spPr>
          <a:xfrm>
            <a:off x="7123374" y="1778056"/>
            <a:ext cx="171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Thrust for Large CVET Control Valves</a:t>
            </a:r>
          </a:p>
        </p:txBody>
      </p:sp>
      <p:cxnSp>
        <p:nvCxnSpPr>
          <p:cNvPr id="64" name="Elbow Connector 17">
            <a:extLst>
              <a:ext uri="{FF2B5EF4-FFF2-40B4-BE49-F238E27FC236}">
                <a16:creationId xmlns:a16="http://schemas.microsoft.com/office/drawing/2014/main" id="{54FA481D-EB9F-4487-AF0B-2C90BEB2A6CE}"/>
              </a:ext>
            </a:extLst>
          </p:cNvPr>
          <p:cNvCxnSpPr>
            <a:cxnSpLocks/>
            <a:stCxn id="52" idx="6"/>
            <a:endCxn id="62" idx="0"/>
          </p:cNvCxnSpPr>
          <p:nvPr/>
        </p:nvCxnSpPr>
        <p:spPr>
          <a:xfrm>
            <a:off x="6274178" y="1682924"/>
            <a:ext cx="1707772" cy="95132"/>
          </a:xfrm>
          <a:prstGeom prst="bentConnector2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F0E3482E-34D5-4B6A-8FA7-F51FC06EC93A}"/>
              </a:ext>
            </a:extLst>
          </p:cNvPr>
          <p:cNvSpPr/>
          <p:nvPr/>
        </p:nvSpPr>
        <p:spPr>
          <a:xfrm>
            <a:off x="1895374" y="5421798"/>
            <a:ext cx="20313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CVET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Control Valves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w LHPA-DA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High Pressure Actuator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(Double Acting, Open Yoke)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FC61A26-0DC5-4149-80D4-CBCF72A6B8CA}"/>
              </a:ext>
            </a:extLst>
          </p:cNvPr>
          <p:cNvSpPr/>
          <p:nvPr/>
        </p:nvSpPr>
        <p:spPr>
          <a:xfrm>
            <a:off x="5405932" y="5575869"/>
            <a:ext cx="20313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CVET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Control Valves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w LHPA-DA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High Pressure Actuator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(Double Acting, Closed Yoke)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3DC8BE5-72EC-4D88-A6DA-407CC2130E2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LHPA-DA Linear High Pressure Actuators (Double Acting)</a:t>
            </a:r>
          </a:p>
        </p:txBody>
      </p:sp>
    </p:spTree>
    <p:extLst>
      <p:ext uri="{BB962C8B-B14F-4D97-AF65-F5344CB8AC3E}">
        <p14:creationId xmlns:p14="http://schemas.microsoft.com/office/powerpoint/2010/main" val="1494551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8EB4D7D-52A7-4B04-8069-48E122B28EDC}"/>
              </a:ext>
            </a:extLst>
          </p:cNvPr>
          <p:cNvGrpSpPr/>
          <p:nvPr/>
        </p:nvGrpSpPr>
        <p:grpSpPr>
          <a:xfrm>
            <a:off x="945428" y="471264"/>
            <a:ext cx="7218375" cy="5946849"/>
            <a:chOff x="759449" y="476568"/>
            <a:chExt cx="7491125" cy="617155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BBEC14-40B5-4FEE-A69A-93E1CBBB5F35}"/>
                </a:ext>
              </a:extLst>
            </p:cNvPr>
            <p:cNvGrpSpPr/>
            <p:nvPr/>
          </p:nvGrpSpPr>
          <p:grpSpPr>
            <a:xfrm>
              <a:off x="3576852" y="501412"/>
              <a:ext cx="1782035" cy="5308332"/>
              <a:chOff x="1874753" y="2743200"/>
              <a:chExt cx="1381360" cy="4114800"/>
            </a:xfrm>
          </p:grpSpPr>
          <p:pic>
            <p:nvPicPr>
              <p:cNvPr id="10" name="Picture 6" descr="C:\Users\VRG Vontrols\Documents\Instrument File\Pilot Drawings\TL-BV\JPEG\GV1-086F1-D01.jpg">
                <a:extLst>
                  <a:ext uri="{FF2B5EF4-FFF2-40B4-BE49-F238E27FC236}">
                    <a16:creationId xmlns:a16="http://schemas.microsoft.com/office/drawing/2014/main" id="{08BFD2EE-8515-44FB-B5F6-8AA5FC163F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30" t="28865" r="34307" b="6362"/>
              <a:stretch/>
            </p:blipFill>
            <p:spPr bwMode="auto">
              <a:xfrm>
                <a:off x="1874753" y="4814888"/>
                <a:ext cx="1381360" cy="2043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009E977-0027-48A8-AF6F-BD2FED6B5DCF}"/>
                  </a:ext>
                </a:extLst>
              </p:cNvPr>
              <p:cNvGrpSpPr/>
              <p:nvPr/>
            </p:nvGrpSpPr>
            <p:grpSpPr>
              <a:xfrm>
                <a:off x="2114548" y="2743200"/>
                <a:ext cx="804791" cy="2100259"/>
                <a:chOff x="3276600" y="2544748"/>
                <a:chExt cx="847988" cy="2212990"/>
              </a:xfrm>
            </p:grpSpPr>
            <p:pic>
              <p:nvPicPr>
                <p:cNvPr id="12" name="Picture 2">
                  <a:extLst>
                    <a:ext uri="{FF2B5EF4-FFF2-40B4-BE49-F238E27FC236}">
                      <a16:creationId xmlns:a16="http://schemas.microsoft.com/office/drawing/2014/main" id="{63BFDA65-0C0D-4727-B012-A89C0CC425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991" r="39771" b="32611"/>
                <a:stretch/>
              </p:blipFill>
              <p:spPr bwMode="auto">
                <a:xfrm>
                  <a:off x="3276600" y="3375330"/>
                  <a:ext cx="805214" cy="13824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" name="Picture 7">
                  <a:extLst>
                    <a:ext uri="{FF2B5EF4-FFF2-40B4-BE49-F238E27FC236}">
                      <a16:creationId xmlns:a16="http://schemas.microsoft.com/office/drawing/2014/main" id="{F6ADD3F5-2361-48E5-B11D-4224DFCF169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868"/>
                <a:stretch/>
              </p:blipFill>
              <p:spPr bwMode="auto">
                <a:xfrm>
                  <a:off x="3377211" y="2544748"/>
                  <a:ext cx="747377" cy="8318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68B082-230B-4F60-A34D-566DA4C4962E}"/>
                </a:ext>
              </a:extLst>
            </p:cNvPr>
            <p:cNvGrpSpPr/>
            <p:nvPr/>
          </p:nvGrpSpPr>
          <p:grpSpPr>
            <a:xfrm>
              <a:off x="6210560" y="476568"/>
              <a:ext cx="1782034" cy="5331217"/>
              <a:chOff x="1143000" y="536312"/>
              <a:chExt cx="2113113" cy="6321688"/>
            </a:xfrm>
          </p:grpSpPr>
          <p:pic>
            <p:nvPicPr>
              <p:cNvPr id="15" name="Picture 6" descr="C:\Users\VRG Vontrols\Documents\Instrument File\Pilot Drawings\TL-BV\JPEG\GV1-086F1-D01.jpg">
                <a:extLst>
                  <a:ext uri="{FF2B5EF4-FFF2-40B4-BE49-F238E27FC236}">
                    <a16:creationId xmlns:a16="http://schemas.microsoft.com/office/drawing/2014/main" id="{3002D959-EAF8-4A07-8C7F-05208D102D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0000" b="90000" l="35771" r="65265">
                            <a14:foregroundMark x1="42048" y1="56379" x2="50884" y2="56638"/>
                            <a14:foregroundMark x1="50884" y1="56638" x2="57831" y2="56121"/>
                            <a14:foregroundMark x1="48812" y1="52500" x2="51249" y2="52500"/>
                            <a14:foregroundMark x1="47227" y1="68190" x2="47227" y2="75517"/>
                            <a14:foregroundMark x1="48812" y1="65000" x2="48812" y2="65000"/>
                            <a14:foregroundMark x1="49848" y1="75345" x2="49848" y2="75345"/>
                            <a14:foregroundMark x1="49116" y1="73103" x2="49116" y2="73103"/>
                            <a14:foregroundMark x1="64046" y1="65000" x2="63742" y2="89828"/>
                            <a14:foregroundMark x1="41682" y1="59828" x2="53138" y2="60603"/>
                            <a14:foregroundMark x1="50335" y1="63017" x2="50335" y2="63017"/>
                            <a14:foregroundMark x1="36990" y1="65259" x2="36807" y2="88793"/>
                            <a14:foregroundMark x1="36319" y1="92759" x2="36746" y2="79741"/>
                            <a14:foregroundMark x1="36746" y1="79741" x2="35771" y2="74052"/>
                            <a14:foregroundMark x1="46740" y1="70603" x2="50335" y2="71121"/>
                            <a14:foregroundMark x1="50030" y1="90000" x2="44302" y2="89310"/>
                            <a14:foregroundMark x1="45521" y1="50000" x2="53687" y2="50517"/>
                            <a14:foregroundMark x1="47959" y1="73103" x2="47959" y2="73103"/>
                            <a14:foregroundMark x1="64778" y1="69397" x2="65265" y2="875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30" t="51235" r="34307" b="6361"/>
              <a:stretch/>
            </p:blipFill>
            <p:spPr bwMode="auto">
              <a:xfrm>
                <a:off x="1143000" y="4811937"/>
                <a:ext cx="2113113" cy="20460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DE76B33-F604-4814-B67A-83822492355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534750" y="536312"/>
                <a:ext cx="1177212" cy="4297680"/>
                <a:chOff x="4444006" y="571072"/>
                <a:chExt cx="1196122" cy="4366715"/>
              </a:xfrm>
            </p:grpSpPr>
            <p:pic>
              <p:nvPicPr>
                <p:cNvPr id="17" name="Picture 7">
                  <a:extLst>
                    <a:ext uri="{FF2B5EF4-FFF2-40B4-BE49-F238E27FC236}">
                      <a16:creationId xmlns:a16="http://schemas.microsoft.com/office/drawing/2014/main" id="{D8C4D4EB-9364-42F7-B54E-FBD5EF758D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6443"/>
                <a:stretch/>
              </p:blipFill>
              <p:spPr bwMode="auto">
                <a:xfrm>
                  <a:off x="4585922" y="571072"/>
                  <a:ext cx="1054206" cy="12790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" name="Picture 8">
                  <a:extLst>
                    <a:ext uri="{FF2B5EF4-FFF2-40B4-BE49-F238E27FC236}">
                      <a16:creationId xmlns:a16="http://schemas.microsoft.com/office/drawing/2014/main" id="{8837D399-D0BA-428E-B868-09DB05E2A8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000"/>
                <a:stretch/>
              </p:blipFill>
              <p:spPr bwMode="auto">
                <a:xfrm>
                  <a:off x="4641002" y="3841271"/>
                  <a:ext cx="944045" cy="10693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" name="Picture 2">
                  <a:extLst>
                    <a:ext uri="{FF2B5EF4-FFF2-40B4-BE49-F238E27FC236}">
                      <a16:creationId xmlns:a16="http://schemas.microsoft.com/office/drawing/2014/main" id="{AFC97C98-1571-478F-A3A4-8C6B8D10A2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991" r="39771" b="28441"/>
                <a:stretch/>
              </p:blipFill>
              <p:spPr bwMode="auto">
                <a:xfrm>
                  <a:off x="4444006" y="1842517"/>
                  <a:ext cx="1135787" cy="21511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" name="Picture 2">
                  <a:extLst>
                    <a:ext uri="{FF2B5EF4-FFF2-40B4-BE49-F238E27FC236}">
                      <a16:creationId xmlns:a16="http://schemas.microsoft.com/office/drawing/2014/main" id="{FDC7DA8D-8AFB-48CC-A5D2-EA62121F08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8746"/>
                <a:stretch/>
              </p:blipFill>
              <p:spPr bwMode="auto">
                <a:xfrm>
                  <a:off x="4657773" y="3798836"/>
                  <a:ext cx="914400" cy="11389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A9C813E-AD53-40B0-9A72-40E898BA8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187" b="88961" l="39777" r="61653">
                          <a14:foregroundMark x1="43266" y1="12293" x2="57278" y2="13021"/>
                          <a14:foregroundMark x1="49900" y1="6187" x2="50100" y2="10958"/>
                          <a14:foregroundMark x1="54104" y1="21229" x2="54104" y2="22119"/>
                          <a14:foregroundMark x1="42522" y1="23332" x2="42322" y2="62313"/>
                          <a14:foregroundMark x1="42522" y1="63647" x2="42522" y2="63647"/>
                          <a14:foregroundMark x1="42522" y1="63971" x2="42522" y2="63971"/>
                          <a14:foregroundMark x1="42408" y1="64537" x2="42408" y2="64537"/>
                          <a14:foregroundMark x1="47155" y1="67246" x2="46325" y2="75940"/>
                          <a14:foregroundMark x1="46325" y1="75940" x2="49528" y2="81803"/>
                          <a14:foregroundMark x1="49528" y1="81803" x2="55762" y2="83583"/>
                          <a14:foregroundMark x1="55762" y1="83583" x2="52960" y2="74363"/>
                          <a14:foregroundMark x1="52960" y1="74363" x2="50643" y2="71088"/>
                          <a14:foregroundMark x1="40635" y1="68864" x2="41150" y2="85847"/>
                          <a14:foregroundMark x1="40320" y1="88961" x2="40435" y2="88071"/>
                          <a14:foregroundMark x1="45896" y1="87909" x2="43895" y2="86130"/>
                          <a14:foregroundMark x1="61481" y1="69915" x2="60766" y2="85321"/>
                          <a14:foregroundMark x1="60766" y1="85321" x2="61681" y2="88071"/>
                          <a14:foregroundMark x1="58736" y1="36878" x2="58736" y2="36878"/>
                          <a14:foregroundMark x1="41779" y1="38213" x2="41264" y2="38213"/>
                          <a14:foregroundMark x1="45382" y1="27618" x2="44095" y2="28831"/>
                          <a14:foregroundMark x1="45582" y1="28063" x2="44953" y2="29397"/>
                          <a14:foregroundMark x1="42522" y1="21836" x2="42522" y2="21836"/>
                          <a14:foregroundMark x1="42637" y1="22847" x2="42637" y2="22847"/>
                          <a14:foregroundMark x1="39777" y1="35382" x2="39777" y2="35382"/>
                          <a14:foregroundMark x1="47898" y1="88678" x2="47898" y2="886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4" t="5001" r="36210" b="8947"/>
            <a:stretch/>
          </p:blipFill>
          <p:spPr>
            <a:xfrm>
              <a:off x="877375" y="1344035"/>
              <a:ext cx="1847804" cy="446375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06FB93-F818-4248-AA29-37B06887FCB0}"/>
                </a:ext>
              </a:extLst>
            </p:cNvPr>
            <p:cNvSpPr/>
            <p:nvPr/>
          </p:nvSpPr>
          <p:spPr>
            <a:xfrm>
              <a:off x="759449" y="5753785"/>
              <a:ext cx="217399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CVET Series</a:t>
              </a:r>
            </a:p>
            <a:p>
              <a:pPr algn="ctr"/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Linear Control Valves</a:t>
              </a:r>
            </a:p>
            <a:p>
              <a:pPr algn="ctr"/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 LD Series Diaphragm Actuator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AF354AA-7A21-4C5C-AC1B-3D0228480DAC}"/>
                </a:ext>
              </a:extLst>
            </p:cNvPr>
            <p:cNvSpPr/>
            <p:nvPr/>
          </p:nvSpPr>
          <p:spPr>
            <a:xfrm>
              <a:off x="3363470" y="5753785"/>
              <a:ext cx="203132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CVET Series</a:t>
              </a:r>
            </a:p>
            <a:p>
              <a:pPr algn="ctr"/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Linear Control Valves</a:t>
              </a:r>
            </a:p>
            <a:p>
              <a:pPr algn="ctr"/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 LHPA-SR Series</a:t>
              </a:r>
            </a:p>
            <a:p>
              <a:pPr algn="ctr"/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Linear High Pressure Actuator</a:t>
              </a:r>
            </a:p>
            <a:p>
              <a:pPr algn="ctr"/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(Spring Return, Open Yoke)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5382E3-7DC4-45B1-9159-5137F8F1E5CC}"/>
                </a:ext>
              </a:extLst>
            </p:cNvPr>
            <p:cNvSpPr/>
            <p:nvPr/>
          </p:nvSpPr>
          <p:spPr>
            <a:xfrm>
              <a:off x="6142493" y="5753785"/>
              <a:ext cx="2108081" cy="8943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CVET Series</a:t>
              </a:r>
            </a:p>
            <a:p>
              <a:pPr algn="ctr"/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Linear Control Valves</a:t>
              </a:r>
            </a:p>
            <a:p>
              <a:pPr algn="ctr"/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 LHPA-SR Series</a:t>
              </a:r>
            </a:p>
            <a:p>
              <a:pPr algn="ctr"/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Linear High Pressure Actuator</a:t>
              </a:r>
            </a:p>
            <a:p>
              <a:pPr algn="ctr"/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(Spring Return, Closed Yoke)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43366CF-F699-4B19-87A8-057366BE5C27}"/>
              </a:ext>
            </a:extLst>
          </p:cNvPr>
          <p:cNvSpPr txBox="1"/>
          <p:nvPr/>
        </p:nvSpPr>
        <p:spPr>
          <a:xfrm>
            <a:off x="321838" y="746396"/>
            <a:ext cx="1247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Thrust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Low Pressure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LD Actuator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4574AF3-946C-43F4-A7DB-CAEF69A7E455}"/>
              </a:ext>
            </a:extLst>
          </p:cNvPr>
          <p:cNvSpPr/>
          <p:nvPr/>
        </p:nvSpPr>
        <p:spPr>
          <a:xfrm>
            <a:off x="2157500" y="137649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32" name="Elbow Connector 17">
            <a:extLst>
              <a:ext uri="{FF2B5EF4-FFF2-40B4-BE49-F238E27FC236}">
                <a16:creationId xmlns:a16="http://schemas.microsoft.com/office/drawing/2014/main" id="{F2A3AEAE-476D-48EA-82EC-FA8C5AE0DB88}"/>
              </a:ext>
            </a:extLst>
          </p:cNvPr>
          <p:cNvCxnSpPr>
            <a:cxnSpLocks/>
            <a:stCxn id="30" idx="3"/>
            <a:endCxn id="31" idx="0"/>
          </p:cNvCxnSpPr>
          <p:nvPr/>
        </p:nvCxnSpPr>
        <p:spPr>
          <a:xfrm>
            <a:off x="1569017" y="1023395"/>
            <a:ext cx="778983" cy="353101"/>
          </a:xfrm>
          <a:prstGeom prst="bentConnector2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C80E210-974A-4132-8C23-AC278CE5BD89}"/>
              </a:ext>
            </a:extLst>
          </p:cNvPr>
          <p:cNvSpPr txBox="1"/>
          <p:nvPr/>
        </p:nvSpPr>
        <p:spPr>
          <a:xfrm>
            <a:off x="1967301" y="2097620"/>
            <a:ext cx="1717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Compact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Pressure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LHPA-SR Actuator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F4BF5FB-A3D7-4C40-BA09-B19103AA486A}"/>
              </a:ext>
            </a:extLst>
          </p:cNvPr>
          <p:cNvSpPr/>
          <p:nvPr/>
        </p:nvSpPr>
        <p:spPr>
          <a:xfrm>
            <a:off x="3907873" y="1145568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36" name="Elbow Connector 17">
            <a:extLst>
              <a:ext uri="{FF2B5EF4-FFF2-40B4-BE49-F238E27FC236}">
                <a16:creationId xmlns:a16="http://schemas.microsoft.com/office/drawing/2014/main" id="{3350BFDB-22AC-498B-8D93-88B122B5BCF1}"/>
              </a:ext>
            </a:extLst>
          </p:cNvPr>
          <p:cNvCxnSpPr>
            <a:cxnSpLocks/>
            <a:stCxn id="33" idx="3"/>
            <a:endCxn id="35" idx="2"/>
          </p:cNvCxnSpPr>
          <p:nvPr/>
        </p:nvCxnSpPr>
        <p:spPr>
          <a:xfrm flipV="1">
            <a:off x="3684453" y="1336068"/>
            <a:ext cx="223420" cy="1038551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0CDBFA3-488A-4D59-8D5F-3B9468C57258}"/>
              </a:ext>
            </a:extLst>
          </p:cNvPr>
          <p:cNvSpPr/>
          <p:nvPr/>
        </p:nvSpPr>
        <p:spPr>
          <a:xfrm>
            <a:off x="4077641" y="2968220"/>
            <a:ext cx="841720" cy="1044193"/>
          </a:xfrm>
          <a:prstGeom prst="roundRect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634CD1-EC72-4A3D-8EE9-2D2626D88570}"/>
              </a:ext>
            </a:extLst>
          </p:cNvPr>
          <p:cNvSpPr txBox="1"/>
          <p:nvPr/>
        </p:nvSpPr>
        <p:spPr>
          <a:xfrm>
            <a:off x="2480594" y="3548613"/>
            <a:ext cx="1327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Open Yoke Design</a:t>
            </a:r>
          </a:p>
        </p:txBody>
      </p:sp>
      <p:cxnSp>
        <p:nvCxnSpPr>
          <p:cNvPr id="49" name="Elbow Connector 17">
            <a:extLst>
              <a:ext uri="{FF2B5EF4-FFF2-40B4-BE49-F238E27FC236}">
                <a16:creationId xmlns:a16="http://schemas.microsoft.com/office/drawing/2014/main" id="{99DFB038-13D0-4FF8-A357-4D956FCD3B5A}"/>
              </a:ext>
            </a:extLst>
          </p:cNvPr>
          <p:cNvCxnSpPr>
            <a:cxnSpLocks/>
            <a:stCxn id="48" idx="3"/>
            <a:endCxn id="47" idx="1"/>
          </p:cNvCxnSpPr>
          <p:nvPr/>
        </p:nvCxnSpPr>
        <p:spPr>
          <a:xfrm flipV="1">
            <a:off x="3807928" y="3490317"/>
            <a:ext cx="269713" cy="181407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8E3695C-F140-498F-801D-01AB72505D98}"/>
              </a:ext>
            </a:extLst>
          </p:cNvPr>
          <p:cNvSpPr txBox="1"/>
          <p:nvPr/>
        </p:nvSpPr>
        <p:spPr>
          <a:xfrm>
            <a:off x="4612180" y="1895493"/>
            <a:ext cx="1717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Compact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Pressure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LHPA-SR Actuator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C23D905-EF89-4B01-847D-E5D105CCF5C0}"/>
              </a:ext>
            </a:extLst>
          </p:cNvPr>
          <p:cNvSpPr/>
          <p:nvPr/>
        </p:nvSpPr>
        <p:spPr>
          <a:xfrm>
            <a:off x="6552752" y="94344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61" name="Elbow Connector 17">
            <a:extLst>
              <a:ext uri="{FF2B5EF4-FFF2-40B4-BE49-F238E27FC236}">
                <a16:creationId xmlns:a16="http://schemas.microsoft.com/office/drawing/2014/main" id="{F2824229-E1F0-41D7-80A3-5A297489FB6E}"/>
              </a:ext>
            </a:extLst>
          </p:cNvPr>
          <p:cNvCxnSpPr>
            <a:cxnSpLocks/>
            <a:stCxn id="59" idx="3"/>
            <a:endCxn id="60" idx="2"/>
          </p:cNvCxnSpPr>
          <p:nvPr/>
        </p:nvCxnSpPr>
        <p:spPr>
          <a:xfrm flipV="1">
            <a:off x="6329332" y="1133941"/>
            <a:ext cx="223420" cy="1038551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C87E48E5-0B96-482F-B639-812D2592D042}"/>
              </a:ext>
            </a:extLst>
          </p:cNvPr>
          <p:cNvSpPr/>
          <p:nvPr/>
        </p:nvSpPr>
        <p:spPr>
          <a:xfrm>
            <a:off x="5877304" y="2811127"/>
            <a:ext cx="2321268" cy="2798769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A50BAAE-0EBD-4DBF-BCFC-1D0434FD69F6}"/>
              </a:ext>
            </a:extLst>
          </p:cNvPr>
          <p:cNvSpPr/>
          <p:nvPr/>
        </p:nvSpPr>
        <p:spPr>
          <a:xfrm>
            <a:off x="6629908" y="2986084"/>
            <a:ext cx="841720" cy="1044193"/>
          </a:xfrm>
          <a:prstGeom prst="roundRect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F5E89B-B4F8-4FE0-9BC3-BDACCA93E4D9}"/>
              </a:ext>
            </a:extLst>
          </p:cNvPr>
          <p:cNvSpPr txBox="1"/>
          <p:nvPr/>
        </p:nvSpPr>
        <p:spPr>
          <a:xfrm>
            <a:off x="4793008" y="3028890"/>
            <a:ext cx="1523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Closed Yoke Design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Submersible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Ideal for Vaults</a:t>
            </a:r>
          </a:p>
        </p:txBody>
      </p:sp>
      <p:cxnSp>
        <p:nvCxnSpPr>
          <p:cNvPr id="56" name="Elbow Connector 17">
            <a:extLst>
              <a:ext uri="{FF2B5EF4-FFF2-40B4-BE49-F238E27FC236}">
                <a16:creationId xmlns:a16="http://schemas.microsoft.com/office/drawing/2014/main" id="{56DCC88C-A589-46BD-82BF-B43062AC84AF}"/>
              </a:ext>
            </a:extLst>
          </p:cNvPr>
          <p:cNvCxnSpPr>
            <a:cxnSpLocks/>
            <a:stCxn id="55" idx="3"/>
            <a:endCxn id="54" idx="1"/>
          </p:cNvCxnSpPr>
          <p:nvPr/>
        </p:nvCxnSpPr>
        <p:spPr>
          <a:xfrm>
            <a:off x="6316654" y="3305889"/>
            <a:ext cx="313254" cy="202292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C6F76CF-65CF-4208-A07A-90EB59076A92}"/>
              </a:ext>
            </a:extLst>
          </p:cNvPr>
          <p:cNvSpPr txBox="1"/>
          <p:nvPr/>
        </p:nvSpPr>
        <p:spPr>
          <a:xfrm>
            <a:off x="7546610" y="747887"/>
            <a:ext cx="171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Thrust for Large CVET Control Valves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6B5A9E3-D6F8-4CCA-B949-AEBC287FC66E}"/>
              </a:ext>
            </a:extLst>
          </p:cNvPr>
          <p:cNvSpPr txBox="1"/>
          <p:nvPr/>
        </p:nvSpPr>
        <p:spPr>
          <a:xfrm>
            <a:off x="5026100" y="717515"/>
            <a:ext cx="171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Thrust for Large CVET Control Valves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3AA67B-E8E5-431F-81A5-82754223E267}"/>
              </a:ext>
            </a:extLst>
          </p:cNvPr>
          <p:cNvSpPr txBox="1"/>
          <p:nvPr/>
        </p:nvSpPr>
        <p:spPr>
          <a:xfrm>
            <a:off x="7271120" y="1815737"/>
            <a:ext cx="1585520" cy="553998"/>
          </a:xfrm>
          <a:prstGeom prst="rect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MAOP Allows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Bleed to Pressure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ATM Emissions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A607235-2E4B-45BB-BC3B-CE6C48E6FCD6}"/>
              </a:ext>
            </a:extLst>
          </p:cNvPr>
          <p:cNvSpPr txBox="1"/>
          <p:nvPr/>
        </p:nvSpPr>
        <p:spPr>
          <a:xfrm>
            <a:off x="2538500" y="503664"/>
            <a:ext cx="1585520" cy="553998"/>
          </a:xfrm>
          <a:prstGeom prst="rect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MAOP Allows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Bleed to Pressure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ATM Emissions</a:t>
            </a:r>
          </a:p>
        </p:txBody>
      </p:sp>
      <p:cxnSp>
        <p:nvCxnSpPr>
          <p:cNvPr id="68" name="Elbow Connector 17">
            <a:extLst>
              <a:ext uri="{FF2B5EF4-FFF2-40B4-BE49-F238E27FC236}">
                <a16:creationId xmlns:a16="http://schemas.microsoft.com/office/drawing/2014/main" id="{46D233DC-A79F-42E2-9E65-2B1AD5AE2DCD}"/>
              </a:ext>
            </a:extLst>
          </p:cNvPr>
          <p:cNvCxnSpPr>
            <a:cxnSpLocks/>
            <a:stCxn id="60" idx="6"/>
            <a:endCxn id="64" idx="2"/>
          </p:cNvCxnSpPr>
          <p:nvPr/>
        </p:nvCxnSpPr>
        <p:spPr>
          <a:xfrm>
            <a:off x="6933752" y="1133941"/>
            <a:ext cx="1471434" cy="14056"/>
          </a:xfrm>
          <a:prstGeom prst="bentConnector4">
            <a:avLst>
              <a:gd name="adj1" fmla="val 20825"/>
              <a:gd name="adj2" fmla="val 1726352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17">
            <a:extLst>
              <a:ext uri="{FF2B5EF4-FFF2-40B4-BE49-F238E27FC236}">
                <a16:creationId xmlns:a16="http://schemas.microsoft.com/office/drawing/2014/main" id="{188E4317-C6A3-49B8-BF73-C635FF359AA9}"/>
              </a:ext>
            </a:extLst>
          </p:cNvPr>
          <p:cNvCxnSpPr>
            <a:cxnSpLocks/>
            <a:stCxn id="35" idx="6"/>
            <a:endCxn id="65" idx="2"/>
          </p:cNvCxnSpPr>
          <p:nvPr/>
        </p:nvCxnSpPr>
        <p:spPr>
          <a:xfrm flipV="1">
            <a:off x="4288873" y="1117625"/>
            <a:ext cx="1595803" cy="218443"/>
          </a:xfrm>
          <a:prstGeom prst="bentConnector2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extLst>
              <a:ext uri="{FF2B5EF4-FFF2-40B4-BE49-F238E27FC236}">
                <a16:creationId xmlns:a16="http://schemas.microsoft.com/office/drawing/2014/main" id="{0868BDB3-0D4C-4EB9-82CE-79191855512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LHPA-SR Linear High Pressure Actuators (Spring Return)</a:t>
            </a:r>
          </a:p>
        </p:txBody>
      </p:sp>
    </p:spTree>
    <p:extLst>
      <p:ext uri="{BB962C8B-B14F-4D97-AF65-F5344CB8AC3E}">
        <p14:creationId xmlns:p14="http://schemas.microsoft.com/office/powerpoint/2010/main" val="1129360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E3DC8BE5-72EC-4D88-A6DA-407CC2130E2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in Bore CV-ET Control Valve “Line Up” w Actuator Options</a:t>
            </a:r>
          </a:p>
        </p:txBody>
      </p:sp>
      <p:pic>
        <p:nvPicPr>
          <p:cNvPr id="34" name="Picture 33" descr="A picture containing hydrant, sitting, small, dark&#10;&#10;Description automatically generated">
            <a:extLst>
              <a:ext uri="{FF2B5EF4-FFF2-40B4-BE49-F238E27FC236}">
                <a16:creationId xmlns:a16="http://schemas.microsoft.com/office/drawing/2014/main" id="{69110C0C-F295-4298-BF8D-C415FFFBD8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2" r="34208"/>
          <a:stretch/>
        </p:blipFill>
        <p:spPr>
          <a:xfrm>
            <a:off x="229400" y="1033667"/>
            <a:ext cx="2212777" cy="4833390"/>
          </a:xfrm>
          <a:prstGeom prst="rect">
            <a:avLst/>
          </a:prstGeom>
        </p:spPr>
      </p:pic>
      <p:pic>
        <p:nvPicPr>
          <p:cNvPr id="36" name="Picture 35" descr="A picture containing hydrant, object, sitting, table&#10;&#10;Description automatically generated">
            <a:extLst>
              <a:ext uri="{FF2B5EF4-FFF2-40B4-BE49-F238E27FC236}">
                <a16:creationId xmlns:a16="http://schemas.microsoft.com/office/drawing/2014/main" id="{327E7474-9CCF-4AF0-9B76-1B52494EE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49" y="1405662"/>
            <a:ext cx="5695496" cy="4556397"/>
          </a:xfrm>
          <a:prstGeom prst="rect">
            <a:avLst/>
          </a:prstGeom>
        </p:spPr>
      </p:pic>
      <p:pic>
        <p:nvPicPr>
          <p:cNvPr id="39" name="Picture 38" descr="A picture containing hydrant, sitting, table, small&#10;&#10;Description automatically generated">
            <a:extLst>
              <a:ext uri="{FF2B5EF4-FFF2-40B4-BE49-F238E27FC236}">
                <a16:creationId xmlns:a16="http://schemas.microsoft.com/office/drawing/2014/main" id="{2EAD6986-10EE-4C66-9675-2A7A36C919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08"/>
          <a:stretch/>
        </p:blipFill>
        <p:spPr>
          <a:xfrm>
            <a:off x="4169967" y="1261909"/>
            <a:ext cx="2654470" cy="4657781"/>
          </a:xfrm>
          <a:prstGeom prst="rect">
            <a:avLst/>
          </a:prstGeom>
        </p:spPr>
      </p:pic>
      <p:pic>
        <p:nvPicPr>
          <p:cNvPr id="40" name="Picture 39" descr="A picture containing hydrant, sitting, table, standing&#10;&#10;Description automatically generated">
            <a:extLst>
              <a:ext uri="{FF2B5EF4-FFF2-40B4-BE49-F238E27FC236}">
                <a16:creationId xmlns:a16="http://schemas.microsoft.com/office/drawing/2014/main" id="{C57A63B8-572D-4E80-9F08-A2555B8E49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32"/>
          <a:stretch/>
        </p:blipFill>
        <p:spPr>
          <a:xfrm>
            <a:off x="6216386" y="1122565"/>
            <a:ext cx="2654470" cy="4797125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8D537B70-A919-4ECB-9F2F-5024FE395221}"/>
              </a:ext>
            </a:extLst>
          </p:cNvPr>
          <p:cNvSpPr txBox="1">
            <a:spLocks/>
          </p:cNvSpPr>
          <p:nvPr/>
        </p:nvSpPr>
        <p:spPr>
          <a:xfrm>
            <a:off x="5312369" y="5083968"/>
            <a:ext cx="140646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rgbClr val="C70017"/>
                </a:solidFill>
              </a:rPr>
              <a:t>LHPA-SR STO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D7558627-AC78-4027-9517-E85A51FABC4D}"/>
              </a:ext>
            </a:extLst>
          </p:cNvPr>
          <p:cNvSpPr txBox="1">
            <a:spLocks/>
          </p:cNvSpPr>
          <p:nvPr/>
        </p:nvSpPr>
        <p:spPr>
          <a:xfrm>
            <a:off x="5312369" y="4957219"/>
            <a:ext cx="140646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AA-2710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0996D50-B31E-4E27-8826-8F2B5BCB6E72}"/>
              </a:ext>
            </a:extLst>
          </p:cNvPr>
          <p:cNvSpPr txBox="1">
            <a:spLocks/>
          </p:cNvSpPr>
          <p:nvPr/>
        </p:nvSpPr>
        <p:spPr>
          <a:xfrm>
            <a:off x="3209988" y="5083968"/>
            <a:ext cx="140646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rgbClr val="C70017"/>
                </a:solidFill>
              </a:rPr>
              <a:t>LHPA-DA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2C726C1C-BE2A-437D-A341-E8B6C7F70956}"/>
              </a:ext>
            </a:extLst>
          </p:cNvPr>
          <p:cNvSpPr txBox="1">
            <a:spLocks/>
          </p:cNvSpPr>
          <p:nvPr/>
        </p:nvSpPr>
        <p:spPr>
          <a:xfrm>
            <a:off x="3209988" y="4957219"/>
            <a:ext cx="140646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AA-1500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2637E92-E531-4A7B-B994-7DF7D004928C}"/>
              </a:ext>
            </a:extLst>
          </p:cNvPr>
          <p:cNvSpPr txBox="1">
            <a:spLocks/>
          </p:cNvSpPr>
          <p:nvPr/>
        </p:nvSpPr>
        <p:spPr>
          <a:xfrm>
            <a:off x="7366650" y="5072926"/>
            <a:ext cx="140646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rgbClr val="C70017"/>
                </a:solidFill>
              </a:rPr>
              <a:t>LHPA-CY-DA-IND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029A89A-2C97-41C7-9F56-333ED05A7065}"/>
              </a:ext>
            </a:extLst>
          </p:cNvPr>
          <p:cNvSpPr txBox="1">
            <a:spLocks/>
          </p:cNvSpPr>
          <p:nvPr/>
        </p:nvSpPr>
        <p:spPr>
          <a:xfrm>
            <a:off x="7366650" y="4946177"/>
            <a:ext cx="140646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AA-1700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5CC80899-6B66-45B9-B94A-E59D5C4600BC}"/>
              </a:ext>
            </a:extLst>
          </p:cNvPr>
          <p:cNvSpPr txBox="1">
            <a:spLocks/>
          </p:cNvSpPr>
          <p:nvPr/>
        </p:nvSpPr>
        <p:spPr>
          <a:xfrm>
            <a:off x="2048423" y="3647229"/>
            <a:ext cx="140646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rgbClr val="C70017"/>
                </a:solidFill>
              </a:rPr>
              <a:t>8”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CA39049D-9CE5-4A0D-97BC-348498FB36F1}"/>
              </a:ext>
            </a:extLst>
          </p:cNvPr>
          <p:cNvSpPr txBox="1">
            <a:spLocks/>
          </p:cNvSpPr>
          <p:nvPr/>
        </p:nvSpPr>
        <p:spPr>
          <a:xfrm>
            <a:off x="4258566" y="3647229"/>
            <a:ext cx="140646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rgbClr val="C70017"/>
                </a:solidFill>
              </a:rPr>
              <a:t>8”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CA32D45A-FAC3-400C-B004-07E5A05761D8}"/>
              </a:ext>
            </a:extLst>
          </p:cNvPr>
          <p:cNvSpPr txBox="1">
            <a:spLocks/>
          </p:cNvSpPr>
          <p:nvPr/>
        </p:nvSpPr>
        <p:spPr>
          <a:xfrm>
            <a:off x="8662559" y="3632299"/>
            <a:ext cx="140646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rgbClr val="C70017"/>
                </a:solidFill>
              </a:rPr>
              <a:t>8”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44A47CC1-185D-42FA-A83A-0A9C120CCFDF}"/>
              </a:ext>
            </a:extLst>
          </p:cNvPr>
          <p:cNvSpPr txBox="1">
            <a:spLocks/>
          </p:cNvSpPr>
          <p:nvPr/>
        </p:nvSpPr>
        <p:spPr>
          <a:xfrm>
            <a:off x="619867" y="5072926"/>
            <a:ext cx="189420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cap="all" dirty="0">
                <a:solidFill>
                  <a:srgbClr val="C70017"/>
                </a:solidFill>
              </a:rPr>
              <a:t>diaphragm globe valve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804BDB4B-C541-479B-9374-D746D8734076}"/>
              </a:ext>
            </a:extLst>
          </p:cNvPr>
          <p:cNvSpPr txBox="1">
            <a:spLocks/>
          </p:cNvSpPr>
          <p:nvPr/>
        </p:nvSpPr>
        <p:spPr>
          <a:xfrm>
            <a:off x="6348884" y="3647229"/>
            <a:ext cx="140646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rgbClr val="C70017"/>
                </a:solidFill>
              </a:rPr>
              <a:t>8”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1424902-BEDD-41A9-8CC6-D047D179D7BF}"/>
              </a:ext>
            </a:extLst>
          </p:cNvPr>
          <p:cNvSpPr txBox="1">
            <a:spLocks/>
          </p:cNvSpPr>
          <p:nvPr/>
        </p:nvSpPr>
        <p:spPr>
          <a:xfrm>
            <a:off x="619866" y="5268667"/>
            <a:ext cx="189420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rgbClr val="C70017"/>
                </a:solidFill>
              </a:rPr>
              <a:t>8” GV1-086FI-A01</a:t>
            </a:r>
          </a:p>
        </p:txBody>
      </p:sp>
    </p:spTree>
    <p:extLst>
      <p:ext uri="{BB962C8B-B14F-4D97-AF65-F5344CB8AC3E}">
        <p14:creationId xmlns:p14="http://schemas.microsoft.com/office/powerpoint/2010/main" val="2545327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E3DC8BE5-72EC-4D88-A6DA-407CC2130E2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in Bore CV-ET Control Valve “Valve Regulator”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975A6FF-CABE-494A-9BC0-D62480FD31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3865454"/>
              </p:ext>
            </p:extLst>
          </p:nvPr>
        </p:nvGraphicFramePr>
        <p:xfrm>
          <a:off x="5244077" y="1070225"/>
          <a:ext cx="2483577" cy="4831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621160" imgH="5099040" progId="">
                  <p:embed/>
                </p:oleObj>
              </mc:Choice>
              <mc:Fallback>
                <p:oleObj r:id="rId2" imgW="2621160" imgH="5099040" progId="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4331353C-5C2A-43DA-9FA9-970550965F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44077" y="1070225"/>
                        <a:ext cx="2483577" cy="4831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A picture containing cup, sitting, dark, small&#10;&#10;Description automatically generated">
            <a:extLst>
              <a:ext uri="{FF2B5EF4-FFF2-40B4-BE49-F238E27FC236}">
                <a16:creationId xmlns:a16="http://schemas.microsoft.com/office/drawing/2014/main" id="{761AB248-083F-4D5C-84E9-6E55F52ABB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/>
          <a:stretch/>
        </p:blipFill>
        <p:spPr>
          <a:xfrm>
            <a:off x="685800" y="380994"/>
            <a:ext cx="5674685" cy="609601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D00FE15-F922-48A4-ADC4-6A8C2D734DE4}"/>
              </a:ext>
            </a:extLst>
          </p:cNvPr>
          <p:cNvSpPr txBox="1">
            <a:spLocks/>
          </p:cNvSpPr>
          <p:nvPr/>
        </p:nvSpPr>
        <p:spPr>
          <a:xfrm>
            <a:off x="1607803" y="5498067"/>
            <a:ext cx="140646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rgbClr val="C70017"/>
                </a:solidFill>
              </a:rPr>
              <a:t>LHPA-CY-DA-IND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3918D21-F30E-4369-A16E-686C4A0C666C}"/>
              </a:ext>
            </a:extLst>
          </p:cNvPr>
          <p:cNvSpPr txBox="1">
            <a:spLocks/>
          </p:cNvSpPr>
          <p:nvPr/>
        </p:nvSpPr>
        <p:spPr>
          <a:xfrm>
            <a:off x="1607803" y="5371318"/>
            <a:ext cx="140646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AA-1700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49D6691-8B6A-4CD4-A958-95BFAC98C143}"/>
              </a:ext>
            </a:extLst>
          </p:cNvPr>
          <p:cNvSpPr txBox="1">
            <a:spLocks/>
          </p:cNvSpPr>
          <p:nvPr/>
        </p:nvSpPr>
        <p:spPr>
          <a:xfrm>
            <a:off x="3014268" y="3429000"/>
            <a:ext cx="1801397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rgbClr val="C70017"/>
                </a:solidFill>
              </a:rPr>
              <a:t>12” GV1-1283FI</a:t>
            </a:r>
          </a:p>
          <a:p>
            <a:r>
              <a:rPr lang="en-US" sz="1000" dirty="0">
                <a:solidFill>
                  <a:srgbClr val="C70017"/>
                </a:solidFill>
              </a:rPr>
              <a:t>5” STROKE – FULL OPEN</a:t>
            </a:r>
          </a:p>
          <a:p>
            <a:endParaRPr lang="en-US" sz="1000" dirty="0">
              <a:solidFill>
                <a:srgbClr val="C70017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DF88FE0-9926-4853-B9A9-C7FC297151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570" y="4471112"/>
            <a:ext cx="2813310" cy="80467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65000"/>
              </a:schemeClr>
            </a:outerShdw>
          </a:effec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34C7DB5C-162B-4EB6-9715-BE7130CB95D0}"/>
              </a:ext>
            </a:extLst>
          </p:cNvPr>
          <p:cNvSpPr txBox="1">
            <a:spLocks/>
          </p:cNvSpPr>
          <p:nvPr/>
        </p:nvSpPr>
        <p:spPr>
          <a:xfrm>
            <a:off x="7191490" y="3229738"/>
            <a:ext cx="1801397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rgbClr val="C70017"/>
                </a:solidFill>
              </a:rPr>
              <a:t>CLOSED</a:t>
            </a:r>
          </a:p>
          <a:p>
            <a:endParaRPr lang="en-US" sz="1000" dirty="0">
              <a:solidFill>
                <a:srgbClr val="C70017"/>
              </a:solidFill>
            </a:endParaRPr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5B71C1E6-F21A-4946-9D93-E365AA39A0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02" y="4883115"/>
            <a:ext cx="2008636" cy="441961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53000"/>
              </a:schemeClr>
            </a:outerShdw>
          </a:effec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EC045FC-ACF2-4F03-9C50-D2EFCA71B889}"/>
              </a:ext>
            </a:extLst>
          </p:cNvPr>
          <p:cNvCxnSpPr>
            <a:cxnSpLocks/>
          </p:cNvCxnSpPr>
          <p:nvPr/>
        </p:nvCxnSpPr>
        <p:spPr>
          <a:xfrm flipV="1">
            <a:off x="2788066" y="3173006"/>
            <a:ext cx="0" cy="7071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9CB805-C987-418E-85F7-C4A4EA15DF66}"/>
              </a:ext>
            </a:extLst>
          </p:cNvPr>
          <p:cNvCxnSpPr>
            <a:cxnSpLocks/>
          </p:cNvCxnSpPr>
          <p:nvPr/>
        </p:nvCxnSpPr>
        <p:spPr>
          <a:xfrm>
            <a:off x="7042446" y="3555430"/>
            <a:ext cx="0" cy="6232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5FB6F332-D954-4E46-92CB-19DF806AF176}"/>
              </a:ext>
            </a:extLst>
          </p:cNvPr>
          <p:cNvSpPr txBox="1">
            <a:spLocks/>
          </p:cNvSpPr>
          <p:nvPr/>
        </p:nvSpPr>
        <p:spPr>
          <a:xfrm>
            <a:off x="5382433" y="5498067"/>
            <a:ext cx="140646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rgbClr val="C70017"/>
                </a:solidFill>
              </a:rPr>
              <a:t>LHPA-CY-DA-IND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CE2402C-AAA9-47D7-A5BA-AEB54029BF33}"/>
              </a:ext>
            </a:extLst>
          </p:cNvPr>
          <p:cNvSpPr txBox="1">
            <a:spLocks/>
          </p:cNvSpPr>
          <p:nvPr/>
        </p:nvSpPr>
        <p:spPr>
          <a:xfrm>
            <a:off x="5382433" y="5371318"/>
            <a:ext cx="1406465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AA-1700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F71B844-88DD-4ED5-A9E0-828F5DC7DF6F}"/>
              </a:ext>
            </a:extLst>
          </p:cNvPr>
          <p:cNvSpPr txBox="1">
            <a:spLocks/>
          </p:cNvSpPr>
          <p:nvPr/>
        </p:nvSpPr>
        <p:spPr>
          <a:xfrm>
            <a:off x="3804983" y="4777618"/>
            <a:ext cx="1801397" cy="593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dirty="0">
                <a:solidFill>
                  <a:srgbClr val="C70017"/>
                </a:solidFill>
              </a:rPr>
              <a:t>FLOW</a:t>
            </a:r>
          </a:p>
          <a:p>
            <a:endParaRPr lang="en-US" sz="1000" dirty="0">
              <a:solidFill>
                <a:srgbClr val="C700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84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Documented Hydrotesting Testing on All CV Series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01788D-4F14-492B-A87E-00F7B9051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" y="950976"/>
            <a:ext cx="3856196" cy="4992624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A05E78-7693-4968-9462-D5235980DC70}"/>
              </a:ext>
            </a:extLst>
          </p:cNvPr>
          <p:cNvSpPr txBox="1"/>
          <p:nvPr/>
        </p:nvSpPr>
        <p:spPr>
          <a:xfrm>
            <a:off x="5410200" y="19812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Hydrostatic Shell Test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Per ASME B16.34-2009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138CE-1803-4608-8C1B-63C4860B4FE5}"/>
              </a:ext>
            </a:extLst>
          </p:cNvPr>
          <p:cNvSpPr txBox="1"/>
          <p:nvPr/>
        </p:nvSpPr>
        <p:spPr>
          <a:xfrm>
            <a:off x="5486400" y="38862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Hydrostatic Seat Test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Per FCI 70-2-2—2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ASME B16.34-2009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83E82D-8FFA-4E0D-8362-425036FB1FB6}"/>
              </a:ext>
            </a:extLst>
          </p:cNvPr>
          <p:cNvCxnSpPr/>
          <p:nvPr/>
        </p:nvCxnSpPr>
        <p:spPr>
          <a:xfrm flipH="1">
            <a:off x="3505200" y="2212032"/>
            <a:ext cx="2286000" cy="230833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82DF54-16DE-4396-BF15-26621EF6BEE9}"/>
              </a:ext>
            </a:extLst>
          </p:cNvPr>
          <p:cNvCxnSpPr/>
          <p:nvPr/>
        </p:nvCxnSpPr>
        <p:spPr>
          <a:xfrm flipH="1">
            <a:off x="3563815" y="4209365"/>
            <a:ext cx="2286000" cy="230833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535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Documented Materials and Testing on All CV Series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0F97953-6883-46B1-B61C-683286E1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7" y="1289538"/>
            <a:ext cx="2825052" cy="3657600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63C7183-1C43-44A5-AF4D-B4D4E898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2825052" cy="3657600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7598E7A-DFAA-4FCC-89EF-50A00473B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47" y="1295400"/>
            <a:ext cx="2825052" cy="3657600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523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5B7A-EB57-4D90-AA17-F6DB2188BD5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562600"/>
            <a:ext cx="845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Flow Control Valve &amp; Monitor Overpressure Protection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APEX CT Power Plant Fuel Gas Feed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Southwest Gas Corp. – Las Vegas, NV USA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35508"/>
            <a:ext cx="6553200" cy="4914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41126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Linear Control Valves – Application 1</a:t>
            </a:r>
          </a:p>
        </p:txBody>
      </p:sp>
    </p:spTree>
    <p:extLst>
      <p:ext uri="{BB962C8B-B14F-4D97-AF65-F5344CB8AC3E}">
        <p14:creationId xmlns:p14="http://schemas.microsoft.com/office/powerpoint/2010/main" val="53782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2824D4-FDF2-47FD-8D94-ECD76A0C6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5B7A-EB57-4D90-AA17-F6DB2188BD5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4FCF89-416C-4667-A8F8-D50B65E659AC}"/>
              </a:ext>
            </a:extLst>
          </p:cNvPr>
          <p:cNvSpPr/>
          <p:nvPr/>
        </p:nvSpPr>
        <p:spPr>
          <a:xfrm>
            <a:off x="900004" y="5637398"/>
            <a:ext cx="162897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VMO Series</a:t>
            </a:r>
          </a:p>
          <a:p>
            <a:pPr algn="ctr"/>
            <a:r>
              <a:rPr lang="en-US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Valve Manual Override</a:t>
            </a:r>
            <a:endParaRPr lang="en-US" sz="105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2026D-B56D-44E3-BC4E-DD4128910621}"/>
              </a:ext>
            </a:extLst>
          </p:cNvPr>
          <p:cNvSpPr/>
          <p:nvPr/>
        </p:nvSpPr>
        <p:spPr>
          <a:xfrm>
            <a:off x="3994195" y="5637398"/>
            <a:ext cx="154401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VPC Series</a:t>
            </a:r>
          </a:p>
          <a:p>
            <a:pPr algn="ctr"/>
            <a:r>
              <a:rPr lang="en-US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Valve Pilot Controller</a:t>
            </a:r>
            <a:endParaRPr lang="en-US" sz="1050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FC456D-49C5-478D-A76F-0B2293ECAA8A}"/>
              </a:ext>
            </a:extLst>
          </p:cNvPr>
          <p:cNvSpPr/>
          <p:nvPr/>
        </p:nvSpPr>
        <p:spPr>
          <a:xfrm>
            <a:off x="6615679" y="5607760"/>
            <a:ext cx="192071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RCVC Series</a:t>
            </a:r>
          </a:p>
          <a:p>
            <a:pPr algn="ctr"/>
            <a:r>
              <a:rPr lang="en-US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Red Circle Valve Controller</a:t>
            </a:r>
            <a:endParaRPr lang="en-US" sz="105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B865F5-5CE8-4893-BFA2-2DED059EE30E}"/>
              </a:ext>
            </a:extLst>
          </p:cNvPr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Paired with Patented VRG Control Solutions for Natural Gas Industry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D5545B-D85D-4191-B281-34D1ADB84D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6" r="33267"/>
          <a:stretch/>
        </p:blipFill>
        <p:spPr>
          <a:xfrm>
            <a:off x="3185194" y="152400"/>
            <a:ext cx="3411545" cy="5771211"/>
          </a:xfrm>
          <a:prstGeom prst="rect">
            <a:avLst/>
          </a:prstGeom>
        </p:spPr>
      </p:pic>
      <p:pic>
        <p:nvPicPr>
          <p:cNvPr id="13" name="Picture 12" descr="A close up of a device&#10;&#10;Description automatically generated">
            <a:extLst>
              <a:ext uri="{FF2B5EF4-FFF2-40B4-BE49-F238E27FC236}">
                <a16:creationId xmlns:a16="http://schemas.microsoft.com/office/drawing/2014/main" id="{7064CFA7-68F1-4C5C-9952-6B5B688AA5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9" r="32308"/>
          <a:stretch/>
        </p:blipFill>
        <p:spPr>
          <a:xfrm>
            <a:off x="6268293" y="672508"/>
            <a:ext cx="2700515" cy="5143001"/>
          </a:xfrm>
          <a:prstGeom prst="rect">
            <a:avLst/>
          </a:prstGeom>
        </p:spPr>
      </p:pic>
      <p:pic>
        <p:nvPicPr>
          <p:cNvPr id="15" name="Picture 14" descr="A close up of a device&#10;&#10;Description automatically generated">
            <a:extLst>
              <a:ext uri="{FF2B5EF4-FFF2-40B4-BE49-F238E27FC236}">
                <a16:creationId xmlns:a16="http://schemas.microsoft.com/office/drawing/2014/main" id="{A0DC501C-79FC-4939-9BF8-646704B663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7" t="15294" r="14011" b="15294"/>
          <a:stretch/>
        </p:blipFill>
        <p:spPr>
          <a:xfrm>
            <a:off x="125532" y="2819400"/>
            <a:ext cx="3284276" cy="246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4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5B7A-EB57-4D90-AA17-F6DB2188BD5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5626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CVET Series Control Valves Prepare for Shipment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VRG Controls Factory – Lake Zurich, IL USA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244" y="42831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Linear Control Valves – Application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56456"/>
            <a:ext cx="3714750" cy="495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53744"/>
            <a:ext cx="3718819" cy="49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73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5B7A-EB57-4D90-AA17-F6DB2188BD5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5626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CVET Series Control Valves Prepare for Shipment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VRG Controls Factory – Lake Zurich, IL USA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9768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Linear Control Valves – Application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01369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10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9AF852-D15B-44DC-806D-D1C9AE5ACC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37" y="762000"/>
            <a:ext cx="6461760" cy="4846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54F0CF-5690-41E2-A93B-6CE1110B8ED9}"/>
              </a:ext>
            </a:extLst>
          </p:cNvPr>
          <p:cNvSpPr txBox="1"/>
          <p:nvPr/>
        </p:nvSpPr>
        <p:spPr>
          <a:xfrm>
            <a:off x="514137" y="57150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Louisville Gas &amp; Electric (LG&amp;E)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CVET Globe Control Valves with VPC Valve Pilot Controllers w/ VMO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1D0FD-BBD5-4C34-9C26-59BD5FC7F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4737462"/>
            <a:ext cx="1524000" cy="870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Linear Control Valves – Application 4</a:t>
            </a:r>
          </a:p>
        </p:txBody>
      </p:sp>
    </p:spTree>
    <p:extLst>
      <p:ext uri="{BB962C8B-B14F-4D97-AF65-F5344CB8AC3E}">
        <p14:creationId xmlns:p14="http://schemas.microsoft.com/office/powerpoint/2010/main" val="2297343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Subassemblies Manufactured by CVS Controls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484B8-8412-4702-A93A-392C1E10CFB9}"/>
              </a:ext>
            </a:extLst>
          </p:cNvPr>
          <p:cNvSpPr txBox="1"/>
          <p:nvPr/>
        </p:nvSpPr>
        <p:spPr>
          <a:xfrm>
            <a:off x="116388" y="685800"/>
            <a:ext cx="544621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CVS Controls manufactures VRG’s CV Series Control Valves per design specifications jointly developed over 20 years.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CV Series are specifically optimized by VRG for use in Natural Gas Transmission applications.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CVS is headquartered in Edmonton, Alberta CANADA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CVS US Operations is headquartered in Houston, Texas USA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CVS Controls Provides Joint Support for: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Secondary Parts Inventory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Secondary Spare Parts Dispatch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Secondary Field Services and Support</a:t>
            </a:r>
          </a:p>
        </p:txBody>
      </p:sp>
      <p:pic>
        <p:nvPicPr>
          <p:cNvPr id="1026" name="Picture 2" descr="Image result for cvs controls">
            <a:extLst>
              <a:ext uri="{FF2B5EF4-FFF2-40B4-BE49-F238E27FC236}">
                <a16:creationId xmlns:a16="http://schemas.microsoft.com/office/drawing/2014/main" id="{6B4218C7-2580-49F3-BE1B-6795E8245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85800"/>
            <a:ext cx="2362200" cy="135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161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Subassemblies Manufactured by CVS Controls</a:t>
            </a:r>
          </a:p>
        </p:txBody>
      </p:sp>
      <p:pic>
        <p:nvPicPr>
          <p:cNvPr id="1026" name="Picture 2" descr="Image result for cvs controls">
            <a:extLst>
              <a:ext uri="{FF2B5EF4-FFF2-40B4-BE49-F238E27FC236}">
                <a16:creationId xmlns:a16="http://schemas.microsoft.com/office/drawing/2014/main" id="{6B4218C7-2580-49F3-BE1B-6795E8245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7917"/>
            <a:ext cx="1661269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7CFE19-4854-4942-8920-6ED2E160F916}"/>
              </a:ext>
            </a:extLst>
          </p:cNvPr>
          <p:cNvSpPr/>
          <p:nvPr/>
        </p:nvSpPr>
        <p:spPr>
          <a:xfrm>
            <a:off x="2667001" y="685800"/>
            <a:ext cx="182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IS0 9001:2015</a:t>
            </a:r>
          </a:p>
          <a:p>
            <a:r>
              <a:rPr lang="en-US" sz="1200" dirty="0"/>
              <a:t>CVS Controls Ltd. is an ISO registered 9000:2015 Canadian</a:t>
            </a:r>
          </a:p>
          <a:p>
            <a:r>
              <a:rPr lang="en-US" sz="1200" dirty="0"/>
              <a:t>manufacturing facility.</a:t>
            </a:r>
          </a:p>
          <a:p>
            <a:endParaRPr lang="en-US" sz="1200" dirty="0"/>
          </a:p>
          <a:p>
            <a:r>
              <a:rPr lang="en-US" sz="1200" dirty="0"/>
              <a:t>Registered Certificate Number SAI/QMI 0123989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4FB51C-F92B-4820-9811-DC310210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02" y="685800"/>
            <a:ext cx="127739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351E20-EE1F-4C66-90D7-DF40DD2018C6}"/>
              </a:ext>
            </a:extLst>
          </p:cNvPr>
          <p:cNvSpPr/>
          <p:nvPr/>
        </p:nvSpPr>
        <p:spPr>
          <a:xfrm>
            <a:off x="2644139" y="3335935"/>
            <a:ext cx="22326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ABSA</a:t>
            </a:r>
          </a:p>
          <a:p>
            <a:r>
              <a:rPr lang="en-US" sz="1200" dirty="0"/>
              <a:t>ABSA, the pressure equipment safety authority, is authorized by the Alberta Government for the administration and delivery of safety programs related to boilers, pressure vessels and pressure piping systems in Alberta.</a:t>
            </a:r>
          </a:p>
        </p:txBody>
      </p:sp>
      <p:pic>
        <p:nvPicPr>
          <p:cNvPr id="3074" name="Picture 2" descr="Image result for absa certification">
            <a:extLst>
              <a:ext uri="{FF2B5EF4-FFF2-40B4-BE49-F238E27FC236}">
                <a16:creationId xmlns:a16="http://schemas.microsoft.com/office/drawing/2014/main" id="{2910A7BF-C22A-4807-8E65-1BF607C42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5" r="21208" b="6589"/>
          <a:stretch/>
        </p:blipFill>
        <p:spPr bwMode="auto">
          <a:xfrm>
            <a:off x="390002" y="3639217"/>
            <a:ext cx="2057400" cy="11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2">
            <a:extLst>
              <a:ext uri="{FF2B5EF4-FFF2-40B4-BE49-F238E27FC236}">
                <a16:creationId xmlns:a16="http://schemas.microsoft.com/office/drawing/2014/main" id="{21D150C1-4C58-4091-BCF4-91B403D2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11931"/>
            <a:ext cx="1752600" cy="61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5366E7-0B35-4476-B4AC-949BA8B8BAB9}"/>
              </a:ext>
            </a:extLst>
          </p:cNvPr>
          <p:cNvSpPr/>
          <p:nvPr/>
        </p:nvSpPr>
        <p:spPr>
          <a:xfrm>
            <a:off x="5862612" y="1676400"/>
            <a:ext cx="2654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HOUSTON USA Operations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Delta Valves and Controls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2843 Westside Drive Unit 17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Pasadena, TX 77502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CD1DCC-6F17-4DA8-AAD7-4DDAFD9FCC74}"/>
              </a:ext>
            </a:extLst>
          </p:cNvPr>
          <p:cNvSpPr/>
          <p:nvPr/>
        </p:nvSpPr>
        <p:spPr>
          <a:xfrm>
            <a:off x="5862612" y="4012205"/>
            <a:ext cx="31289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EDMONTON CANADA Operations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CVS Controls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3900–101 Street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Edmonton, Alberta, Canada T6E 0A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CCF216E-33B0-49CD-A76E-993C5471BB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90605" y="1011931"/>
            <a:ext cx="548176" cy="365760"/>
          </a:xfrm>
          <a:prstGeom prst="rect">
            <a:avLst/>
          </a:prstGeom>
        </p:spPr>
      </p:pic>
      <p:pic>
        <p:nvPicPr>
          <p:cNvPr id="13" name="Picture 12" descr="A close up of a flag&#10;&#10;Description automatically generated">
            <a:extLst>
              <a:ext uri="{FF2B5EF4-FFF2-40B4-BE49-F238E27FC236}">
                <a16:creationId xmlns:a16="http://schemas.microsoft.com/office/drawing/2014/main" id="{23C458BF-F60F-475A-9FEB-DCA6F5F14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098933" y="3087051"/>
            <a:ext cx="731520" cy="36576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F040BF0-E7BF-4155-98F3-9121A8E4182D}"/>
              </a:ext>
            </a:extLst>
          </p:cNvPr>
          <p:cNvGrpSpPr/>
          <p:nvPr/>
        </p:nvGrpSpPr>
        <p:grpSpPr>
          <a:xfrm>
            <a:off x="4879848" y="5181600"/>
            <a:ext cx="3270421" cy="926931"/>
            <a:chOff x="5233175" y="4870521"/>
            <a:chExt cx="3270421" cy="92693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6FB209-A10B-4E5A-A0CE-4B6AEC127DAC}"/>
                </a:ext>
              </a:extLst>
            </p:cNvPr>
            <p:cNvSpPr/>
            <p:nvPr/>
          </p:nvSpPr>
          <p:spPr>
            <a:xfrm>
              <a:off x="6056135" y="4870521"/>
              <a:ext cx="244746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HOUR</a:t>
              </a:r>
            </a:p>
            <a:p>
              <a:pPr marL="0" lvl="1"/>
              <a:r>
                <a:rPr lang="en-US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PARTS AVAILABILITY</a:t>
              </a:r>
            </a:p>
            <a:p>
              <a:pPr marL="0" lvl="1"/>
              <a:r>
                <a:rPr lang="en-US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CAPABLE</a:t>
              </a:r>
            </a:p>
          </p:txBody>
        </p:sp>
        <p:pic>
          <p:nvPicPr>
            <p:cNvPr id="21" name="Picture 20" descr="A picture containing clock, drawing&#10;&#10;Description automatically generated">
              <a:extLst>
                <a:ext uri="{FF2B5EF4-FFF2-40B4-BE49-F238E27FC236}">
                  <a16:creationId xmlns:a16="http://schemas.microsoft.com/office/drawing/2014/main" id="{B6FB56B9-72CB-4176-B677-C0137447E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5233175" y="4959252"/>
              <a:ext cx="838200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134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Control Valve Packages Provided by VRG Controls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484B8-8412-4702-A93A-392C1E10CFB9}"/>
              </a:ext>
            </a:extLst>
          </p:cNvPr>
          <p:cNvSpPr txBox="1"/>
          <p:nvPr/>
        </p:nvSpPr>
        <p:spPr>
          <a:xfrm>
            <a:off x="116388" y="685800"/>
            <a:ext cx="544621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VRG Controls Provides Complete CV Series Control Valve Solutions Paired with VRG Control Instrumentation and Accessories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CV Series are specifically optimized by VRG for use in Natural Gas Transmission applications.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VRG is headquartered in Chicago, Illinois USA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VRG Sales Representatives Are Broadcast Across USA for Regional Support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VRG Houston, Texas USA Office Provides Engineering and Application Support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VRG Provides Primary Support for: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Primary Parts Inventory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Primary Spare Parts Dispatch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Primary Field Services and Support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B0A2C06-9684-498B-B970-341E6E7BB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151" y="679860"/>
            <a:ext cx="1188146" cy="1801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EAAAD-78A0-4C81-BDFC-9A7BF15762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0836" y="2758427"/>
            <a:ext cx="3706776" cy="18019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F6B198-18BC-41DA-90BB-6FBCC7674A7E}"/>
              </a:ext>
            </a:extLst>
          </p:cNvPr>
          <p:cNvGrpSpPr/>
          <p:nvPr/>
        </p:nvGrpSpPr>
        <p:grpSpPr>
          <a:xfrm>
            <a:off x="5562600" y="4836993"/>
            <a:ext cx="3270421" cy="926931"/>
            <a:chOff x="5233175" y="4870521"/>
            <a:chExt cx="3270421" cy="9269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A1E514-2B78-4EBE-8BF2-E2B8C627168F}"/>
                </a:ext>
              </a:extLst>
            </p:cNvPr>
            <p:cNvSpPr/>
            <p:nvPr/>
          </p:nvSpPr>
          <p:spPr>
            <a:xfrm>
              <a:off x="6056135" y="4870521"/>
              <a:ext cx="244746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HOUR</a:t>
              </a:r>
            </a:p>
            <a:p>
              <a:pPr marL="0" lvl="1"/>
              <a:r>
                <a:rPr lang="en-US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PARTS AVAILABILITY</a:t>
              </a:r>
            </a:p>
            <a:p>
              <a:pPr marL="0" lvl="1"/>
              <a:r>
                <a:rPr lang="en-US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CAPABLE</a:t>
              </a:r>
            </a:p>
          </p:txBody>
        </p:sp>
        <p:pic>
          <p:nvPicPr>
            <p:cNvPr id="8" name="Picture 7" descr="A picture containing clock, drawing&#10;&#10;Description automatically generated">
              <a:extLst>
                <a:ext uri="{FF2B5EF4-FFF2-40B4-BE49-F238E27FC236}">
                  <a16:creationId xmlns:a16="http://schemas.microsoft.com/office/drawing/2014/main" id="{C265A3F4-97FA-4668-A51E-BB5C65DC9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5233175" y="4959252"/>
              <a:ext cx="838200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8417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3794832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453190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6C97801-9E92-4991-9A04-C66A8207B914}"/>
              </a:ext>
            </a:extLst>
          </p:cNvPr>
          <p:cNvSpPr txBox="1"/>
          <p:nvPr/>
        </p:nvSpPr>
        <p:spPr>
          <a:xfrm>
            <a:off x="304800" y="659011"/>
            <a:ext cx="511101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CHICAGO Headquarters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VRG Controls, LLC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1199 Flex Court, Unit B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Lake Zurich, Illinois 60047 USA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Toll-Free: +844-FLOW-VRG (USA &amp; CANADA)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Sales@VRGControls.com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www.VRGControls.com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HOUSTON Regional Offices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VRG Controls, LLC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720 Rusk, Suite 304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Houston, Texas 77002 USA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Mobile: 713.440.9494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Office: 346.353.6802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Toll Free: 844-FLOW-VRG (USA &amp; CANADA)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Aalvarado@VRGControls.com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</a:p>
        </p:txBody>
      </p:sp>
      <p:pic>
        <p:nvPicPr>
          <p:cNvPr id="18" name="Picture 17" descr="abs-anab-iso-9001-2015">
            <a:extLst>
              <a:ext uri="{FF2B5EF4-FFF2-40B4-BE49-F238E27FC236}">
                <a16:creationId xmlns:a16="http://schemas.microsoft.com/office/drawing/2014/main" id="{FDE71279-54E7-4657-99B1-3686D265988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38200"/>
            <a:ext cx="1690256" cy="91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hlinkClick r:id="rId6"/>
            <a:extLst>
              <a:ext uri="{FF2B5EF4-FFF2-40B4-BE49-F238E27FC236}">
                <a16:creationId xmlns:a16="http://schemas.microsoft.com/office/drawing/2014/main" id="{3DDDBBC6-DDD3-4A88-B6D7-F9E764D5B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22035" b="26182"/>
          <a:stretch/>
        </p:blipFill>
        <p:spPr>
          <a:xfrm>
            <a:off x="6172200" y="4061099"/>
            <a:ext cx="1828800" cy="453212"/>
          </a:xfrm>
          <a:prstGeom prst="rect">
            <a:avLst/>
          </a:prstGeom>
        </p:spPr>
      </p:pic>
      <p:pic>
        <p:nvPicPr>
          <p:cNvPr id="20" name="Picture 19">
            <a:hlinkClick r:id="rId9"/>
            <a:extLst>
              <a:ext uri="{FF2B5EF4-FFF2-40B4-BE49-F238E27FC236}">
                <a16:creationId xmlns:a16="http://schemas.microsoft.com/office/drawing/2014/main" id="{E42B7F80-23CA-4037-891B-3740BF0D95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172200" y="3134563"/>
            <a:ext cx="1828800" cy="588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C429BA-7D60-4B21-A86C-224068FF72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172200" y="4851974"/>
            <a:ext cx="1828800" cy="49577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154FAB0-6DAA-4432-8833-BAB2E48F1DEC}"/>
              </a:ext>
            </a:extLst>
          </p:cNvPr>
          <p:cNvSpPr/>
          <p:nvPr/>
        </p:nvSpPr>
        <p:spPr>
          <a:xfrm>
            <a:off x="6172200" y="2596400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Follow Us: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1AF3733-C550-4C62-AD51-8B69615C6093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3999" cy="44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Contact 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5ACAED-99EE-4336-A2E1-61C5E222FD95}"/>
              </a:ext>
            </a:extLst>
          </p:cNvPr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VRG Controls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92B069-39F0-4B42-9128-880E32C25EA6}"/>
              </a:ext>
            </a:extLst>
          </p:cNvPr>
          <p:cNvSpPr/>
          <p:nvPr/>
        </p:nvSpPr>
        <p:spPr>
          <a:xfrm>
            <a:off x="7010400" y="659011"/>
            <a:ext cx="1828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IS0 9001:2015</a:t>
            </a:r>
          </a:p>
          <a:p>
            <a:r>
              <a:rPr lang="en-US" sz="1200" dirty="0"/>
              <a:t>VRG Controls Ltd. is an ISO registered 9000:2015 US</a:t>
            </a:r>
          </a:p>
          <a:p>
            <a:r>
              <a:rPr lang="en-US" sz="1200" dirty="0"/>
              <a:t>manufacturing facility.</a:t>
            </a:r>
          </a:p>
          <a:p>
            <a:endParaRPr lang="en-US" sz="1200" dirty="0"/>
          </a:p>
          <a:p>
            <a:r>
              <a:rPr lang="en-US" sz="1200" dirty="0"/>
              <a:t>Registered Certificate Number ABS QE 56549</a:t>
            </a:r>
          </a:p>
        </p:txBody>
      </p:sp>
    </p:spTree>
    <p:extLst>
      <p:ext uri="{BB962C8B-B14F-4D97-AF65-F5344CB8AC3E}">
        <p14:creationId xmlns:p14="http://schemas.microsoft.com/office/powerpoint/2010/main" val="198266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685800"/>
            <a:ext cx="63697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Flexible Design Control Valve for Moderate to Small Flow Volumes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Interchangeable Trims for Characterization and Effective Noise Attenuation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Key Applications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Low to Moderate Flow Rates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More Aggressive Pressure Drop Ratio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Power Plant Fuel Gas Feed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“Trim” Type Control Runs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Natural Gas Transmission Pipelines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Natural Gas LDC Gate Stations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5" y="55602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 Linear Control Valves – Product Features</a:t>
            </a:r>
          </a:p>
        </p:txBody>
      </p:sp>
      <p:pic>
        <p:nvPicPr>
          <p:cNvPr id="9" name="Picture 8" descr="A picture containing hydrant, sitting, dark, front&#10;&#10;Description automatically generated">
            <a:extLst>
              <a:ext uri="{FF2B5EF4-FFF2-40B4-BE49-F238E27FC236}">
                <a16:creationId xmlns:a16="http://schemas.microsoft.com/office/drawing/2014/main" id="{15EEDC1D-3797-4232-BF2B-86032EAD9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5" t="-1723" r="39107" b="1723"/>
          <a:stretch/>
        </p:blipFill>
        <p:spPr>
          <a:xfrm>
            <a:off x="5410200" y="-228600"/>
            <a:ext cx="3505200" cy="67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11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 Linear Control Valves – Product Features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BDA6E6-08EC-43AB-9775-7DF823C13D33}"/>
              </a:ext>
            </a:extLst>
          </p:cNvPr>
          <p:cNvSpPr/>
          <p:nvPr/>
        </p:nvSpPr>
        <p:spPr>
          <a:xfrm>
            <a:off x="457200" y="571500"/>
            <a:ext cx="62484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Top-entry Design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Equal Percentage Characterized Trims Available for Max Range-Ability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High Performance Trims Options Available for Aggressive Applications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Multi-Stage Noise Attenuating Trim Available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Low Temp Carbon Steel and NACE Trim Standard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Soft Seat Class VI Shut Off Available For All Trims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High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to Size Ratio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Streamlined Flow Path To Optimize Capacity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Wide Range Of Material Options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Backed Up By VRG Controls Sizing &amp; Selection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5CDACA-E199-4293-8135-00F6EB188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1" r="24360"/>
          <a:stretch/>
        </p:blipFill>
        <p:spPr>
          <a:xfrm>
            <a:off x="5704361" y="-30480"/>
            <a:ext cx="3332395" cy="65164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256CC8-2CBA-4105-932F-899AA6D24278}"/>
              </a:ext>
            </a:extLst>
          </p:cNvPr>
          <p:cNvCxnSpPr/>
          <p:nvPr/>
        </p:nvCxnSpPr>
        <p:spPr>
          <a:xfrm>
            <a:off x="7808371" y="4202518"/>
            <a:ext cx="0" cy="64549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4FC8CA-1628-4276-A450-9DB3A75DE0A4}"/>
              </a:ext>
            </a:extLst>
          </p:cNvPr>
          <p:cNvCxnSpPr>
            <a:cxnSpLocks/>
          </p:cNvCxnSpPr>
          <p:nvPr/>
        </p:nvCxnSpPr>
        <p:spPr>
          <a:xfrm>
            <a:off x="6074776" y="4472610"/>
            <a:ext cx="653143" cy="19594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142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 Linear Control Valves – Specifications Overview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9EC1806-7567-4FBB-8EF3-D0E28213E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094566"/>
              </p:ext>
            </p:extLst>
          </p:nvPr>
        </p:nvGraphicFramePr>
        <p:xfrm>
          <a:off x="167894" y="600796"/>
          <a:ext cx="6842506" cy="515021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430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1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5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in to 12 in Nominal Bore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Styles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Reduced Bore &amp; Oversized Connections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/ Temperature 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ASME 150, 300, 600, 900*</a:t>
                      </a:r>
                      <a:endParaRPr lang="en-US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Shell</a:t>
                      </a:r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Hydrostatic Shell Test Per ASME B16.34-2009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Seat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Hydrostatic Seat Test Per FCI 70-2-2—2 ASME B16.34-2009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Weld End,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RTJ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 Trim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Port, Reduced Port, Low Recovery, Multi-Stage, Hi Duty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Linear,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Equal Percentage, Quick Opening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-50° F to + 360°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618435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</a:t>
                      </a:r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Materials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Steel (NACE MRO175)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LCC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(Low Temp Carbon Steel)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Shutoff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IV, Class V, Class VI Designs Available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&amp; Diaphragm,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Spring &amp; Piston, DA Piston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Gland Packing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Live Loaded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Zero Emissions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VRG Epoxy Primer CL21 83021, SP-10 (WHITE)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Sizing &amp; Selection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Proprietary VRG Station Design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7" name="Picture 6" descr="A picture containing hydrant, sitting, small, dark&#10;&#10;Description automatically generated">
            <a:extLst>
              <a:ext uri="{FF2B5EF4-FFF2-40B4-BE49-F238E27FC236}">
                <a16:creationId xmlns:a16="http://schemas.microsoft.com/office/drawing/2014/main" id="{3B4B89BC-F187-45C2-89A8-364971DE81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60"/>
          <a:stretch/>
        </p:blipFill>
        <p:spPr>
          <a:xfrm>
            <a:off x="4068702" y="304800"/>
            <a:ext cx="5075298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72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618BD78-F879-4C75-9DDF-AD92DCE0D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35519"/>
              </p:ext>
            </p:extLst>
          </p:nvPr>
        </p:nvGraphicFramePr>
        <p:xfrm>
          <a:off x="228600" y="1673999"/>
          <a:ext cx="8698829" cy="465060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36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111">
                  <a:extLst>
                    <a:ext uri="{9D8B030D-6E8A-4147-A177-3AD203B41FA5}">
                      <a16:colId xmlns:a16="http://schemas.microsoft.com/office/drawing/2014/main" val="3708321106"/>
                    </a:ext>
                  </a:extLst>
                </a:gridCol>
                <a:gridCol w="1428672">
                  <a:extLst>
                    <a:ext uri="{9D8B030D-6E8A-4147-A177-3AD203B41FA5}">
                      <a16:colId xmlns:a16="http://schemas.microsoft.com/office/drawing/2014/main" val="2618139312"/>
                    </a:ext>
                  </a:extLst>
                </a:gridCol>
                <a:gridCol w="1428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9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 Trim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CVEZ</a:t>
                      </a:r>
                    </a:p>
                  </a:txBody>
                  <a:tcPr marL="51481" marR="5148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CVET</a:t>
                      </a:r>
                    </a:p>
                  </a:txBody>
                  <a:tcPr marL="51481" marR="5148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CVET –</a:t>
                      </a:r>
                      <a:r>
                        <a:rPr lang="en-US" sz="10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LEVEL I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CVET –</a:t>
                      </a:r>
                      <a:r>
                        <a:rPr lang="en-US" sz="10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LEVEL II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CVET –</a:t>
                      </a:r>
                      <a:r>
                        <a:rPr lang="en-US" sz="10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LEVEL III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9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 Range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in to 4 in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in to 12 in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in to 12 in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in to 12 in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in to 16 in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Standard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ASME B16.5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ASME B16.34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ASME B16.5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ASME B16.34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ASME B16.5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ASME B16.34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ASME B16.5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ASME B16.34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ASME B16.5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ASME B16.34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9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ANSI Range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900 ANSI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900 ANSI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900 ANSI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900 ANSI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900 ANSI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9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 Connections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RTJ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RTJ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RTJ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RTJ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RTJ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9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 Type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Unbalanced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Balanced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Balanced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Balanced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Balanced</a:t>
                      </a: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52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Performance Trim Technology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Plug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Linear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Equal Percent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Linear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Equal Percent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Drilled Hole</a:t>
                      </a:r>
                      <a:r>
                        <a:rPr lang="en-US" sz="10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Noise Trim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Linear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Equal Percent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Drilled Hole</a:t>
                      </a:r>
                      <a:r>
                        <a:rPr lang="en-US" sz="10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Noise Trim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Linear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Equal Percent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Drilled Hole</a:t>
                      </a:r>
                      <a:r>
                        <a:rPr lang="en-US" sz="10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Noise Trim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Linear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Equal Percent</a:t>
                      </a: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9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Capacity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Moderate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Restricted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Restricted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9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Noise Attenuation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10-15 dBA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15-20 dBA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dBA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4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Range-Ability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50:1 – EQ%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33:1 – EQ%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20:1 - LIN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33:1 – EQ%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10:1 - LIN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33:1 – EQ%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10:1 - LIN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33:1 – EQ%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10:1 - LIN</a:t>
                      </a: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3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Shutoff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IV– STD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 - OPT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IV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VI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IV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VI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IV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VI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IV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VI</a:t>
                      </a: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898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Seats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Steel - STD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Stellite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OPT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Steel – OPT (IV)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Stellite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OPT (V)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 Seat – STD (VI)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Steel – OPT (IV)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Stellite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OPT (V)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 Seat – STD (VI)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Steel – OPT (IV)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Stellite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OPT (V)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 Seat – STD (VI)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Steel – OPT (IV)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Stellite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OPT (V)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 Seat – STD (VI)</a:t>
                      </a: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2A75909-BD21-4923-877E-138BF8FDE4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745" y="881622"/>
            <a:ext cx="573014" cy="724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E64712-51F6-48E5-83BC-D862477BAB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493" y="525867"/>
            <a:ext cx="863839" cy="1091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81EA19-48B4-4415-B14B-36A92F8913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201" y="525866"/>
            <a:ext cx="863839" cy="1091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660BD2-EB93-4D27-B739-63B7FBA72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6814" y="535484"/>
            <a:ext cx="863839" cy="10918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D55F4D-284F-44AA-80B5-8B25043B8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567" y="535484"/>
            <a:ext cx="863839" cy="109186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FC8B3D-6102-4CF2-BE69-990F7808694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 Linear Control Valves – Product Overview</a:t>
            </a:r>
          </a:p>
        </p:txBody>
      </p:sp>
    </p:spTree>
    <p:extLst>
      <p:ext uri="{BB962C8B-B14F-4D97-AF65-F5344CB8AC3E}">
        <p14:creationId xmlns:p14="http://schemas.microsoft.com/office/powerpoint/2010/main" val="4086994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49DADF-2C56-4C1D-B396-7A9D845207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700786"/>
              </p:ext>
            </p:extLst>
          </p:nvPr>
        </p:nvGraphicFramePr>
        <p:xfrm>
          <a:off x="418700" y="990600"/>
          <a:ext cx="8306599" cy="399193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64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0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0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0359">
                  <a:extLst>
                    <a:ext uri="{9D8B030D-6E8A-4147-A177-3AD203B41FA5}">
                      <a16:colId xmlns:a16="http://schemas.microsoft.com/office/drawing/2014/main" val="662858454"/>
                    </a:ext>
                  </a:extLst>
                </a:gridCol>
                <a:gridCol w="1450359">
                  <a:extLst>
                    <a:ext uri="{9D8B030D-6E8A-4147-A177-3AD203B41FA5}">
                      <a16:colId xmlns:a16="http://schemas.microsoft.com/office/drawing/2014/main" val="4164477108"/>
                    </a:ext>
                  </a:extLst>
                </a:gridCol>
              </a:tblGrid>
              <a:tr h="4417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 Size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CVEZ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CVET E0 &amp; L0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CVET E1 &amp; L1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CVET E2 &amp; L2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CVET E3 &amp; L3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in</a:t>
                      </a: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37885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1.5 in</a:t>
                      </a: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502150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in</a:t>
                      </a:r>
                      <a:r>
                        <a:rPr lang="en-US" sz="1100" b="1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1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in</a:t>
                      </a:r>
                      <a:r>
                        <a:rPr lang="en-US" sz="1100" b="1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1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7201986-DDF8-49D2-BA3B-2B886B15213A}"/>
              </a:ext>
            </a:extLst>
          </p:cNvPr>
          <p:cNvSpPr txBox="1"/>
          <p:nvPr/>
        </p:nvSpPr>
        <p:spPr>
          <a:xfrm>
            <a:off x="418700" y="5019948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050" b="1" i="1" dirty="0"/>
              <a:t>Notes: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050" b="1" i="1" dirty="0"/>
              <a:t>2 in to 8 in  Size CVET are “ET” Type Body Configuration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050" b="1" i="1" dirty="0"/>
              <a:t>10 in and 12 in Size CVET are “EWT” Type Body Configuration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050" b="1" i="1" dirty="0"/>
              <a:t>Standard ANSI Pressure Ratings: 300, 600, 900 ANSI, Other ANSI RATINGS AVAILABLE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5A7BA3-98A4-4B0A-BE05-94F6974860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Series Linear Control Valve –  Available Size Range</a:t>
            </a:r>
          </a:p>
        </p:txBody>
      </p:sp>
    </p:spTree>
    <p:extLst>
      <p:ext uri="{BB962C8B-B14F-4D97-AF65-F5344CB8AC3E}">
        <p14:creationId xmlns:p14="http://schemas.microsoft.com/office/powerpoint/2010/main" val="112559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5DB14-9F2C-4103-91D4-44E045052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133600"/>
            <a:ext cx="5361076" cy="354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481ADA-65A8-4CAB-8C8E-CCEA6B9A331C}"/>
              </a:ext>
            </a:extLst>
          </p:cNvPr>
          <p:cNvSpPr txBox="1"/>
          <p:nvPr/>
        </p:nvSpPr>
        <p:spPr>
          <a:xfrm>
            <a:off x="121920" y="632626"/>
            <a:ext cx="342037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Download at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www.vrgcontrols.com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Size &amp; Select CVEZ &amp; CVET Globe Valves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Design ABOVE and BELOW GROUND Stations, including piping and monitors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Analyze Control Valve Performance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Calculate Predicted Noise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Save as DATA file or print to PDF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4C4C8B-0853-422C-A1E1-BC66003D7B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VRGSize Station Design and Control Valve Sizing Program</a:t>
            </a:r>
          </a:p>
        </p:txBody>
      </p:sp>
    </p:spTree>
    <p:extLst>
      <p:ext uri="{BB962C8B-B14F-4D97-AF65-F5344CB8AC3E}">
        <p14:creationId xmlns:p14="http://schemas.microsoft.com/office/powerpoint/2010/main" val="2540625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BD1270CEEB1F4DA1DA0F7456899640" ma:contentTypeVersion="17" ma:contentTypeDescription="Create a new document." ma:contentTypeScope="" ma:versionID="2cc8010b9ed8752d177a3a4303154fd5">
  <xsd:schema xmlns:xsd="http://www.w3.org/2001/XMLSchema" xmlns:xs="http://www.w3.org/2001/XMLSchema" xmlns:p="http://schemas.microsoft.com/office/2006/metadata/properties" xmlns:ns2="594ccc29-8b8d-4e88-a335-ae3dcc58542c" xmlns:ns3="cd76c63a-6689-420e-93f7-204fe579ce79" targetNamespace="http://schemas.microsoft.com/office/2006/metadata/properties" ma:root="true" ma:fieldsID="ea99e30f1731ccd01c05a99619dd4ea2" ns2:_="" ns3:_="">
    <xsd:import namespace="594ccc29-8b8d-4e88-a335-ae3dcc58542c"/>
    <xsd:import namespace="cd76c63a-6689-420e-93f7-204fe579ce79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4ccc29-8b8d-4e88-a335-ae3dcc58542c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6c63a-6689-420e-93f7-204fe579ce7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SecurityGroups xmlns="594ccc29-8b8d-4e88-a335-ae3dcc58542c" xsi:nil="true"/>
    <MigrationWizIdPermissionLevels xmlns="594ccc29-8b8d-4e88-a335-ae3dcc58542c" xsi:nil="true"/>
    <MigrationWizId xmlns="594ccc29-8b8d-4e88-a335-ae3dcc58542c" xsi:nil="true"/>
    <MigrationWizIdPermissions xmlns="594ccc29-8b8d-4e88-a335-ae3dcc58542c" xsi:nil="true"/>
    <MigrationWizIdDocumentLibraryPermissions xmlns="594ccc29-8b8d-4e88-a335-ae3dcc58542c" xsi:nil="true"/>
  </documentManagement>
</p:properties>
</file>

<file path=customXml/itemProps1.xml><?xml version="1.0" encoding="utf-8"?>
<ds:datastoreItem xmlns:ds="http://schemas.openxmlformats.org/officeDocument/2006/customXml" ds:itemID="{C1B87507-F3F2-43AE-83EE-CA4A475E0E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4ccc29-8b8d-4e88-a335-ae3dcc58542c"/>
    <ds:schemaRef ds:uri="cd76c63a-6689-420e-93f7-204fe579ce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FF5462-9FBC-4CBE-82C5-CD6AA2F8D7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1A49CA-1209-4B7F-A3D3-06BAFD28B75A}">
  <ds:schemaRefs>
    <ds:schemaRef ds:uri="http://schemas.microsoft.com/office/2006/metadata/properties"/>
    <ds:schemaRef ds:uri="594ccc29-8b8d-4e88-a335-ae3dcc58542c"/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cd76c63a-6689-420e-93f7-204fe579ce7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13309</TotalTime>
  <Words>2201</Words>
  <Application>Microsoft Office PowerPoint</Application>
  <PresentationFormat>On-screen Show (4:3)</PresentationFormat>
  <Paragraphs>534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CV Series Linear Control Valves – Application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VRG Vontrols</dc:creator>
  <cp:lastModifiedBy>Michael Garvey</cp:lastModifiedBy>
  <cp:revision>322</cp:revision>
  <cp:lastPrinted>2018-12-04T14:14:43Z</cp:lastPrinted>
  <dcterms:created xsi:type="dcterms:W3CDTF">2013-09-15T04:15:29Z</dcterms:created>
  <dcterms:modified xsi:type="dcterms:W3CDTF">2021-02-25T02:06:26Z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0x01010010BD1270CEEB1F4DA1DA0F7456899640</vt:lpwstr>
  </property>
  <property fmtid="{D5CDD505-2E9C-101B-9397-08002B2CF9AE}" pid="3" name="AuthorIds_UIVersion_2048">
    <vt:lpwstr>18</vt:lpwstr>
  </property>
</Properties>
</file>