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587" r:id="rId6"/>
    <p:sldId id="589" r:id="rId7"/>
    <p:sldId id="592" r:id="rId8"/>
    <p:sldId id="591" r:id="rId9"/>
    <p:sldId id="590" r:id="rId10"/>
    <p:sldId id="588" r:id="rId11"/>
    <p:sldId id="580" r:id="rId12"/>
    <p:sldId id="581" r:id="rId13"/>
    <p:sldId id="594" r:id="rId14"/>
    <p:sldId id="593" r:id="rId15"/>
    <p:sldId id="536" r:id="rId16"/>
    <p:sldId id="582" r:id="rId17"/>
    <p:sldId id="595" r:id="rId18"/>
    <p:sldId id="596" r:id="rId19"/>
    <p:sldId id="584" r:id="rId20"/>
    <p:sldId id="583" r:id="rId21"/>
    <p:sldId id="585" r:id="rId22"/>
    <p:sldId id="586" r:id="rId23"/>
    <p:sldId id="509" r:id="rId24"/>
  </p:sldIdLst>
  <p:sldSz cx="9144000" cy="6858000" type="screen4x3"/>
  <p:notesSz cx="7315200" cy="96012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C000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31DB8E47-F1EA-4F60-8D7C-A02A7587681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131BDCD6-9859-490F-823E-80AACC8D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B6286-EA44-4B47-BCF4-6EA54FD859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6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C6EF-A1C9-4CBA-ACF6-D0D83AB1BE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3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A147-3D8D-433D-81D6-AF3847A169D5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7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1B0FB-3674-475B-811C-B162FD29A5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E0698-112A-469D-9D2C-550B0EE83F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4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560FE-D0EC-4DD7-A1B8-8D8DE76AF9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9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073B6E-934A-4D93-A3CF-89A1758AFD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6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6F54B7-0339-4ED5-A3CC-7F32BC313FC7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151E58-D5E4-492B-A5E0-41A627B323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8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D709B3-FAC8-451B-A656-2ED798B5B60D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75E52C-F3EE-4391-A926-6268CA660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8763" y="6432699"/>
            <a:ext cx="21336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A55B7A-EB57-4D90-AA17-F6DB2188B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1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CA5-73FA-43AE-B451-58AF851A2830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3EA8-B095-4384-AC8C-61F05CBB80FE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4F7F2-6687-4F64-A351-64FB6DABE4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55B7A-EB57-4D90-AA17-F6DB2188BD5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554D10-6473-4E1D-9865-B45FFB8334C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569" y="6361529"/>
            <a:ext cx="170155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4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hyperlink" Target="http://mylittlepencilcase.blogspot.com/2011/09/usa-flag-and-states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hyperlink" Target="https://pixabay.com/en/europe-flag-countries-eu-151606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fa.wikipedia.org/wiki/%D9%86%D8%B4%D8%A7%D9%86_%D8%B3%DB%8C%E2%80%8C%D8%A7%DB%8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UcSQBwek_Hlo4TXCXVxcw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europe-flag-countries-eu-151606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en.m.wikipedia.org/wiki/File:Maple_Leaf.sv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rgcontrols/" TargetMode="External"/><Relationship Id="rId3" Type="http://schemas.openxmlformats.org/officeDocument/2006/relationships/hyperlink" Target="http://www.vrgcontrols.com/" TargetMode="External"/><Relationship Id="rId7" Type="http://schemas.openxmlformats.org/officeDocument/2006/relationships/hyperlink" Target="https://www.tech365.nl/youtube-ondergaat-metamorfose-inclusief-nieuw-logo/" TargetMode="External"/><Relationship Id="rId12" Type="http://schemas.openxmlformats.org/officeDocument/2006/relationships/hyperlink" Target="https://commons.wikimedia.org/wiki/File:LinkedIn_Logo.svg" TargetMode="External"/><Relationship Id="rId2" Type="http://schemas.openxmlformats.org/officeDocument/2006/relationships/hyperlink" Target="mailto:MGarvey@VRGControls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39.png"/><Relationship Id="rId5" Type="http://schemas.openxmlformats.org/officeDocument/2006/relationships/hyperlink" Target="https://www.youtube.com/channel/UCRUcSQBwek_Hlo4TXCXVxcw" TargetMode="External"/><Relationship Id="rId10" Type="http://schemas.openxmlformats.org/officeDocument/2006/relationships/hyperlink" Target="http://fhlogo.blogspot.com/2011/03/facebook.html" TargetMode="External"/><Relationship Id="rId4" Type="http://schemas.openxmlformats.org/officeDocument/2006/relationships/image" Target="../media/image36.jp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kyline-houston-dusk-downtown-559295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hediagonal.com/tag/politics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ylittlepencilcase.blogspot.com/2011/09/usa-flag-and-states.html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europe-flag-countries-eu-151606/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fa.wikipedia.org/wiki/%D9%86%D8%B4%D8%A7%D9%86_%D8%B3%DB%8C%E2%80%8C%D8%A7%DB%8C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ylittlepencilcase.blogspot.com/2011/09/usa-flag-and-states.html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16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europe-flag-countries-eu-151606/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fa.wikipedia.org/wiki/%D9%86%D8%B4%D8%A7%D9%86_%D8%B3%DB%8C%E2%80%8C%D8%A7%DB%8C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9638EF1-9619-4433-A1B7-C04C736D7A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836"/>
            <a:ext cx="7444864" cy="6414164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03DB9D63-0EB0-4F4F-8425-F4B48C37F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146" y="1004046"/>
            <a:ext cx="2937855" cy="44554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2D6724-3AFD-49CE-86BE-6EAC3D661207}"/>
              </a:ext>
            </a:extLst>
          </p:cNvPr>
          <p:cNvSpPr/>
          <p:nvPr/>
        </p:nvSpPr>
        <p:spPr>
          <a:xfrm>
            <a:off x="7333861" y="6414164"/>
            <a:ext cx="1464906" cy="247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1917047"/>
            <a:ext cx="4876799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VRG Controls </a:t>
            </a:r>
          </a:p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PRCV Pipeline Rotary Control Valves for Liquids Applications</a:t>
            </a:r>
          </a:p>
          <a:p>
            <a:pPr algn="ctr"/>
            <a:r>
              <a:rPr lang="en-US" sz="1050" b="1" dirty="0">
                <a:latin typeface="Arial" pitchFamily="34" charset="0"/>
                <a:cs typeface="Arial" pitchFamily="34" charset="0"/>
              </a:rPr>
              <a:t>Ver 032921</a:t>
            </a:r>
          </a:p>
        </p:txBody>
      </p:sp>
    </p:spTree>
    <p:extLst>
      <p:ext uri="{BB962C8B-B14F-4D97-AF65-F5344CB8AC3E}">
        <p14:creationId xmlns:p14="http://schemas.microsoft.com/office/powerpoint/2010/main" val="390515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PRCV Pipeline Rotary Control Valves – Liquid Trim Overview – 3 of 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409797"/>
              </p:ext>
            </p:extLst>
          </p:nvPr>
        </p:nvGraphicFramePr>
        <p:xfrm>
          <a:off x="228600" y="543246"/>
          <a:ext cx="4453538" cy="611108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2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PRCV Series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PRCV-VP2L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Bore Size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in to 24 in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Trim Tech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Upstream Drilled Ball Diffuser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Multi-Stage Convex Parallel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Bent Plate Diffusers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Relieved Ball Body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Labyrinth Multistage Diffuser**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Bidirectional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YES**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4058310175"/>
                  </a:ext>
                </a:extLst>
              </a:tr>
              <a:tr h="329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Relative Capacity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 Capacity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Cavitation Index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Cavitation Mitigation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2171397537"/>
                  </a:ext>
                </a:extLst>
              </a:tr>
              <a:tr h="329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Range-Ability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350:1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Shutoff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FCI 70-2 Class V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Seats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1X Upstream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Metal Seats Std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Double Piston Effect (DPE)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2815F-EAB9-46F3-91F6-69216C5D73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4" t="16224" r="13076" b="18306"/>
          <a:stretch/>
        </p:blipFill>
        <p:spPr bwMode="auto">
          <a:xfrm>
            <a:off x="2787084" y="552390"/>
            <a:ext cx="1739760" cy="1700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1">
            <a:extLst>
              <a:ext uri="{FF2B5EF4-FFF2-40B4-BE49-F238E27FC236}">
                <a16:creationId xmlns:a16="http://schemas.microsoft.com/office/drawing/2014/main" id="{3F69D525-FAA2-409D-8897-891F762A1A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FEEFF"/>
              </a:clrFrom>
              <a:clrTo>
                <a:srgbClr val="DFE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3898" y="537588"/>
            <a:ext cx="1751328" cy="1715586"/>
          </a:xfrm>
          <a:prstGeom prst="rect">
            <a:avLst/>
          </a:prstGeom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54AEF2E-B19C-47C3-A1B2-C99BDAB5972E}"/>
              </a:ext>
            </a:extLst>
          </p:cNvPr>
          <p:cNvGrpSpPr/>
          <p:nvPr/>
        </p:nvGrpSpPr>
        <p:grpSpPr>
          <a:xfrm>
            <a:off x="531020" y="792673"/>
            <a:ext cx="1448990" cy="1340927"/>
            <a:chOff x="531020" y="792673"/>
            <a:chExt cx="1448990" cy="134092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9408381-568F-402A-B4A5-FDA3E0D41F53}"/>
                </a:ext>
              </a:extLst>
            </p:cNvPr>
            <p:cNvGrpSpPr/>
            <p:nvPr/>
          </p:nvGrpSpPr>
          <p:grpSpPr>
            <a:xfrm>
              <a:off x="531020" y="792673"/>
              <a:ext cx="1448990" cy="705623"/>
              <a:chOff x="529559" y="1064203"/>
              <a:chExt cx="1448990" cy="70562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0CCFE0F-5529-4E2F-9E15-014566FC41FE}"/>
                  </a:ext>
                </a:extLst>
              </p:cNvPr>
              <p:cNvGrpSpPr/>
              <p:nvPr/>
            </p:nvGrpSpPr>
            <p:grpSpPr>
              <a:xfrm>
                <a:off x="570953" y="1064203"/>
                <a:ext cx="1407596" cy="457200"/>
                <a:chOff x="296427" y="1064203"/>
                <a:chExt cx="1407596" cy="457200"/>
              </a:xfrm>
            </p:grpSpPr>
            <p:pic>
              <p:nvPicPr>
                <p:cNvPr id="15" name="Picture 14" descr="A picture containing flower, plant&#10;&#10;Description automatically generated">
                  <a:extLst>
                    <a:ext uri="{FF2B5EF4-FFF2-40B4-BE49-F238E27FC236}">
                      <a16:creationId xmlns:a16="http://schemas.microsoft.com/office/drawing/2014/main" id="{72A01744-5E68-494A-BD6E-0C306FA651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223" y="1064203"/>
                  <a:ext cx="685800" cy="457200"/>
                </a:xfrm>
                <a:prstGeom prst="rect">
                  <a:avLst/>
                </a:prstGeom>
              </p:spPr>
            </p:pic>
            <p:pic>
              <p:nvPicPr>
                <p:cNvPr id="16" name="Picture 15" descr="Background pattern&#10;&#10;Description automatically generated">
                  <a:extLst>
                    <a:ext uri="{FF2B5EF4-FFF2-40B4-BE49-F238E27FC236}">
                      <a16:creationId xmlns:a16="http://schemas.microsoft.com/office/drawing/2014/main" id="{D84886C0-2942-4477-B0AF-622ACBDE05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6427" y="1064203"/>
                  <a:ext cx="685220" cy="457200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DE9110-6408-40C4-B88A-EE6F34545B0D}"/>
                  </a:ext>
                </a:extLst>
              </p:cNvPr>
              <p:cNvSpPr txBox="1"/>
              <p:nvPr/>
            </p:nvSpPr>
            <p:spPr>
              <a:xfrm>
                <a:off x="529559" y="1523605"/>
                <a:ext cx="12073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rgbClr val="C00000"/>
                    </a:solidFill>
                  </a:rPr>
                  <a:t>EU / USA CONTENT</a:t>
                </a:r>
              </a:p>
            </p:txBody>
          </p:sp>
        </p:grpSp>
        <p:pic>
          <p:nvPicPr>
            <p:cNvPr id="12" name="Picture 1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B313FEF-E040-4F65-9B49-C356F5AEB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875421" y="1535430"/>
              <a:ext cx="837578" cy="59817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BE3524F-A1E5-4F5C-A877-D4AF86F3BFBF}"/>
              </a:ext>
            </a:extLst>
          </p:cNvPr>
          <p:cNvSpPr txBox="1"/>
          <p:nvPr/>
        </p:nvSpPr>
        <p:spPr>
          <a:xfrm>
            <a:off x="4560372" y="2387563"/>
            <a:ext cx="2278380" cy="612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Optional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Labyrinth Multistage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Diffuser</a:t>
            </a:r>
          </a:p>
        </p:txBody>
      </p:sp>
    </p:spTree>
    <p:extLst>
      <p:ext uri="{BB962C8B-B14F-4D97-AF65-F5344CB8AC3E}">
        <p14:creationId xmlns:p14="http://schemas.microsoft.com/office/powerpoint/2010/main" val="212552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3D8274-CD9D-4898-99E3-21A1A4F9A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4917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VRG Controls – Pipeline Rotary Control Valves – Liquid Trim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106" y="46896"/>
            <a:ext cx="8553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CFD Predictive Analysis Capabilities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3A779-542F-41AA-A583-14F5E698BA0F}"/>
              </a:ext>
            </a:extLst>
          </p:cNvPr>
          <p:cNvPicPr/>
          <p:nvPr/>
        </p:nvPicPr>
        <p:blipFill rotWithShape="1">
          <a:blip r:embed="rId2"/>
          <a:srcRect l="21529" t="20371" r="3704" b="8848"/>
          <a:stretch/>
        </p:blipFill>
        <p:spPr>
          <a:xfrm>
            <a:off x="139553" y="1175266"/>
            <a:ext cx="8864894" cy="47206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24C0E9-2E40-466E-BA37-53F95F3B09EB}"/>
              </a:ext>
            </a:extLst>
          </p:cNvPr>
          <p:cNvSpPr/>
          <p:nvPr/>
        </p:nvSpPr>
        <p:spPr>
          <a:xfrm>
            <a:off x="3505200" y="805934"/>
            <a:ext cx="181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VELOSITY, FT/SEC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E4BAE-C35C-40C8-8238-602CCEFA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5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ValpSize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PRCV Control Valve Sizing Program (Gas &amp; Liquids)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DA57B-2F36-47BA-873D-E944A0CE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561901" cy="40879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8360EB-D406-46CE-85A1-75EB018434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21819" r="19774" b="24041"/>
          <a:stretch/>
        </p:blipFill>
        <p:spPr bwMode="auto">
          <a:xfrm>
            <a:off x="3780429" y="4471416"/>
            <a:ext cx="1713776" cy="1700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F1427C-8BBE-475C-AEA6-3C56357320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3" t="16364" r="13241" b="17754"/>
          <a:stretch/>
        </p:blipFill>
        <p:spPr bwMode="auto">
          <a:xfrm>
            <a:off x="1556031" y="4471416"/>
            <a:ext cx="1707871" cy="1700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B9490A-6A90-42D2-BF66-76C249021F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4" t="16224" r="13076" b="18306"/>
          <a:stretch/>
        </p:blipFill>
        <p:spPr bwMode="auto">
          <a:xfrm>
            <a:off x="6010732" y="4471416"/>
            <a:ext cx="1739760" cy="1700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469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Performance Data – Cv, Fl, 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3E5F9-6B50-49BE-A371-023793BA5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71" y="643551"/>
            <a:ext cx="7214657" cy="5570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B188F7-6F03-42F1-A6D8-3064DE629DA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3" t="35386" r="33493" b="35521"/>
          <a:stretch/>
        </p:blipFill>
        <p:spPr bwMode="auto">
          <a:xfrm>
            <a:off x="242998" y="5181600"/>
            <a:ext cx="1443345" cy="1436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729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DCF7D8-02C4-4D01-9658-8D2549644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71" y="660654"/>
            <a:ext cx="7233140" cy="5568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Performance Data – Cv, Fl, 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C72998-9841-4522-B814-EDC4F5521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3" t="16364" r="13241" b="17754"/>
          <a:stretch/>
        </p:blipFill>
        <p:spPr bwMode="auto">
          <a:xfrm>
            <a:off x="92253" y="5097040"/>
            <a:ext cx="1707871" cy="1700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513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Actuators – Pneumatic Modulating – VRG Controls RHPA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A picture containing hydrant, sitting, street, fire&#10;&#10;Description automatically generated">
            <a:extLst>
              <a:ext uri="{FF2B5EF4-FFF2-40B4-BE49-F238E27FC236}">
                <a16:creationId xmlns:a16="http://schemas.microsoft.com/office/drawing/2014/main" id="{31FF851B-A07B-4250-95BA-1150E0E787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2" r="19569"/>
          <a:stretch/>
        </p:blipFill>
        <p:spPr>
          <a:xfrm>
            <a:off x="1066798" y="518547"/>
            <a:ext cx="3581402" cy="56995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295FC5-BCA8-4061-8EB3-839B872C76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5783" r="13593" b="10347"/>
          <a:stretch/>
        </p:blipFill>
        <p:spPr>
          <a:xfrm>
            <a:off x="4587240" y="1098370"/>
            <a:ext cx="4038598" cy="44682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1A696F-4478-477A-82C6-227C65023268}"/>
              </a:ext>
            </a:extLst>
          </p:cNvPr>
          <p:cNvSpPr txBox="1"/>
          <p:nvPr/>
        </p:nvSpPr>
        <p:spPr>
          <a:xfrm>
            <a:off x="1416559" y="6063367"/>
            <a:ext cx="288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RHPA-SR Spring Return Type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72CA2-0DC2-4A55-86B4-E82BD0FB9281}"/>
              </a:ext>
            </a:extLst>
          </p:cNvPr>
          <p:cNvSpPr txBox="1"/>
          <p:nvPr/>
        </p:nvSpPr>
        <p:spPr>
          <a:xfrm>
            <a:off x="5344675" y="5566606"/>
            <a:ext cx="296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RHPA-DA Double Acting Type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80A912F-54D8-4EDE-9D6F-0EFD0AFB5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98370"/>
            <a:ext cx="1325946" cy="20388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41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Actuators – Electric Modulating -  Rotork IQM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2B9A1-1C1B-4BE6-B770-C21C4DA11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66" r="1073"/>
          <a:stretch/>
        </p:blipFill>
        <p:spPr>
          <a:xfrm>
            <a:off x="435014" y="662557"/>
            <a:ext cx="3977831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F48C89-F5E4-4C06-9391-7A6FDBA09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4" r="873"/>
          <a:stretch/>
        </p:blipFill>
        <p:spPr>
          <a:xfrm>
            <a:off x="4648200" y="662557"/>
            <a:ext cx="3955645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3793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512B6F-57C6-43B1-9654-85060A1FC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1" y="662557"/>
            <a:ext cx="3979293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54323-AB98-446C-A3C5-7F8C0D0D0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14" y="667512"/>
            <a:ext cx="3990710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Actuators – Electro-Hydraulic Modulating – Rotork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Skilmatic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6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VRG Controls YouTube – PRCV Video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F9C1FA-8BF2-4EE8-B14D-1A609DB98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" y="609600"/>
            <a:ext cx="8811768" cy="444753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18C306-9D33-4260-822D-F0E82D7C4BF0}"/>
              </a:ext>
            </a:extLst>
          </p:cNvPr>
          <p:cNvSpPr txBox="1"/>
          <p:nvPr/>
        </p:nvSpPr>
        <p:spPr>
          <a:xfrm>
            <a:off x="2258183" y="5263540"/>
            <a:ext cx="4640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hlinkClick r:id="rId3"/>
              </a:rPr>
              <a:t>https://www.youtube.com/channel/UCRUcSQBwek_Hlo4TXCXVxcw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8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VRG Controls – Company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 descr="VA-0925-1 FULL 3">
            <a:extLst>
              <a:ext uri="{FF2B5EF4-FFF2-40B4-BE49-F238E27FC236}">
                <a16:creationId xmlns:a16="http://schemas.microsoft.com/office/drawing/2014/main" id="{DE9E6CEF-3508-4E0B-A4F8-110C6DF7FB82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r="14992"/>
          <a:stretch/>
        </p:blipFill>
        <p:spPr>
          <a:xfrm>
            <a:off x="4273657" y="209389"/>
            <a:ext cx="4737370" cy="5828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4292AF-FC44-4852-B2AA-7BFB2622C9CD}"/>
              </a:ext>
            </a:extLst>
          </p:cNvPr>
          <p:cNvSpPr txBox="1"/>
          <p:nvPr/>
        </p:nvSpPr>
        <p:spPr>
          <a:xfrm>
            <a:off x="136021" y="699379"/>
            <a:ext cx="45041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Control Valves for Control of Natural Gas &amp; Liquids Pipelines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Precision Control Instrumentation with Reduced Emissions (Natural Gas)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Complete Solutions Rather Than Commodity Products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Experience Application Support During Design Phase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Unparalleled Technical Support Day or Night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ISO 9001:2015 Registered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CRN Registered – All Provinces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 / PED Compliant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F22554D-0226-4467-859B-9DBB88A937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38600" y="5800344"/>
            <a:ext cx="365126" cy="365126"/>
          </a:xfrm>
          <a:prstGeom prst="rect">
            <a:avLst/>
          </a:prstGeom>
        </p:spPr>
      </p:pic>
      <p:pic>
        <p:nvPicPr>
          <p:cNvPr id="10" name="Picture 9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63EE62D-71B7-4871-A90D-45F8307423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19400" y="6461256"/>
            <a:ext cx="379810" cy="2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85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B4BF5F2-1B42-4E72-AC51-43CD01574EAA}"/>
              </a:ext>
            </a:extLst>
          </p:cNvPr>
          <p:cNvGrpSpPr/>
          <p:nvPr/>
        </p:nvGrpSpPr>
        <p:grpSpPr>
          <a:xfrm>
            <a:off x="335181" y="894284"/>
            <a:ext cx="7667638" cy="4062651"/>
            <a:chOff x="335181" y="894284"/>
            <a:chExt cx="7667638" cy="406265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C97801-9E92-4991-9A04-C66A8207B914}"/>
                </a:ext>
              </a:extLst>
            </p:cNvPr>
            <p:cNvSpPr txBox="1"/>
            <p:nvPr/>
          </p:nvSpPr>
          <p:spPr>
            <a:xfrm>
              <a:off x="335181" y="894284"/>
              <a:ext cx="5111015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VRG Controls, LLC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Toll-Free: +844-FLOW-VRG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e-Mail: </a:t>
              </a:r>
              <a:r>
                <a:rPr lang="en-US" sz="1600" b="1" u="sng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Sales@VRGControls.com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b="1" u="sng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www.VRGControls.com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VRG Controls, LLC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1199 Flex Court, Unit B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Lake Zurich, Illinois 60047 USA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VRG Controls, LLC</a:t>
              </a:r>
            </a:p>
            <a:p>
              <a:r>
                <a:rPr lang="en-US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Solutions for Natural Gas!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  <p:pic>
          <p:nvPicPr>
            <p:cNvPr id="18" name="Picture 17" descr="abs-anab-iso-9001-2015">
              <a:extLst>
                <a:ext uri="{FF2B5EF4-FFF2-40B4-BE49-F238E27FC236}">
                  <a16:creationId xmlns:a16="http://schemas.microsoft.com/office/drawing/2014/main" id="{FDE71279-54E7-4657-99B1-3686D265988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79" y="3383279"/>
              <a:ext cx="1238250" cy="66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>
              <a:hlinkClick r:id="rId5"/>
              <a:extLst>
                <a:ext uri="{FF2B5EF4-FFF2-40B4-BE49-F238E27FC236}">
                  <a16:creationId xmlns:a16="http://schemas.microsoft.com/office/drawing/2014/main" id="{3DDDBBC6-DDD3-4A88-B6D7-F9E764D5B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t="22035" b="26182"/>
            <a:stretch/>
          </p:blipFill>
          <p:spPr>
            <a:xfrm>
              <a:off x="6174019" y="2763378"/>
              <a:ext cx="1828800" cy="453212"/>
            </a:xfrm>
            <a:prstGeom prst="rect">
              <a:avLst/>
            </a:prstGeom>
          </p:spPr>
        </p:pic>
        <p:pic>
          <p:nvPicPr>
            <p:cNvPr id="20" name="Picture 19">
              <a:hlinkClick r:id="rId8"/>
              <a:extLst>
                <a:ext uri="{FF2B5EF4-FFF2-40B4-BE49-F238E27FC236}">
                  <a16:creationId xmlns:a16="http://schemas.microsoft.com/office/drawing/2014/main" id="{E42B7F80-23CA-4037-891B-3740BF0D9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174019" y="1836842"/>
              <a:ext cx="1828800" cy="58887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2C429BA-7D60-4B21-A86C-224068FF7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174019" y="3554253"/>
              <a:ext cx="1828800" cy="49577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154FAB0-6DAA-4432-8833-BAB2E48F1DEC}"/>
                </a:ext>
              </a:extLst>
            </p:cNvPr>
            <p:cNvSpPr/>
            <p:nvPr/>
          </p:nvSpPr>
          <p:spPr>
            <a:xfrm>
              <a:off x="6174019" y="1298679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Follow Us: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01AF3733-C550-4C62-AD51-8B69615C609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3999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Contact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53980-DF4E-4786-9133-2E8A69F1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6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VRG Controls – Primary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82C8A-FEE1-4275-9C7C-370F9C2CB0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5656"/>
            <a:ext cx="9144000" cy="444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02E63D-48FB-4D36-89E6-C2CFB6CE3EA3}"/>
              </a:ext>
            </a:extLst>
          </p:cNvPr>
          <p:cNvSpPr/>
          <p:nvPr/>
        </p:nvSpPr>
        <p:spPr>
          <a:xfrm>
            <a:off x="109912" y="5199113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Lake Zurich, Illinois USA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2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VRG Controls – Inventory &amp; Staging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91E6C3-8239-491F-832B-4A05846D44B9}"/>
              </a:ext>
            </a:extLst>
          </p:cNvPr>
          <p:cNvSpPr/>
          <p:nvPr/>
        </p:nvSpPr>
        <p:spPr>
          <a:xfrm>
            <a:off x="109912" y="5237938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Lake Zurich, Illinois USA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744169-34EA-47A5-8FB9-E42C1E541F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840"/>
            <a:ext cx="9144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5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VRG Controls – Experienced Management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2CBCE-BEF4-44CF-AF59-CECBF395C7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7402"/>
            <a:ext cx="9144000" cy="444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91E6C3-8239-491F-832B-4A05846D44B9}"/>
              </a:ext>
            </a:extLst>
          </p:cNvPr>
          <p:cNvSpPr/>
          <p:nvPr/>
        </p:nvSpPr>
        <p:spPr>
          <a:xfrm>
            <a:off x="109912" y="5237938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Lake Zurich, Illinois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3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VRG Controls – Houston, Texas Support Offices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A view of a city with tall buildings in the background&#10;&#10;Description automatically generated">
            <a:extLst>
              <a:ext uri="{FF2B5EF4-FFF2-40B4-BE49-F238E27FC236}">
                <a16:creationId xmlns:a16="http://schemas.microsoft.com/office/drawing/2014/main" id="{B0C183EB-DC02-430E-A8AD-2D12FEFF6D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4667"/>
          <a:stretch/>
        </p:blipFill>
        <p:spPr>
          <a:xfrm>
            <a:off x="2849499" y="533400"/>
            <a:ext cx="6218301" cy="5700699"/>
          </a:xfrm>
          <a:prstGeom prst="rect">
            <a:avLst/>
          </a:prstGeom>
        </p:spPr>
      </p:pic>
      <p:pic>
        <p:nvPicPr>
          <p:cNvPr id="6" name="Picture 5" descr="A close up of a flag&#10;&#10;Description automatically generated">
            <a:extLst>
              <a:ext uri="{FF2B5EF4-FFF2-40B4-BE49-F238E27FC236}">
                <a16:creationId xmlns:a16="http://schemas.microsoft.com/office/drawing/2014/main" id="{B7778053-A591-4943-84FB-A6529CEB0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7631" y="757137"/>
            <a:ext cx="3108960" cy="2073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F9ACC1-714D-455C-B7E8-202D4004EB79}"/>
              </a:ext>
            </a:extLst>
          </p:cNvPr>
          <p:cNvSpPr/>
          <p:nvPr/>
        </p:nvSpPr>
        <p:spPr>
          <a:xfrm>
            <a:off x="2971800" y="6273361"/>
            <a:ext cx="2437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Houston, Texas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VRG Controls – We Control Pipelines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A close up of an engine&#10;&#10;Description automatically generated">
            <a:extLst>
              <a:ext uri="{FF2B5EF4-FFF2-40B4-BE49-F238E27FC236}">
                <a16:creationId xmlns:a16="http://schemas.microsoft.com/office/drawing/2014/main" id="{59C11EF5-391F-4291-8706-981CDD118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1274"/>
          <a:stretch/>
        </p:blipFill>
        <p:spPr>
          <a:xfrm>
            <a:off x="0" y="587289"/>
            <a:ext cx="9144000" cy="568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9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PRCV Pipeline Rotary Control Valves – Liquid Trim Overview – 1 of 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06082"/>
              </p:ext>
            </p:extLst>
          </p:nvPr>
        </p:nvGraphicFramePr>
        <p:xfrm>
          <a:off x="228600" y="543248"/>
          <a:ext cx="8717844" cy="557324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2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1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PRCV Series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PRCV-VP0T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PRCV-STH1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PRCV-VP1C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Bore Size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in to 42 in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in to 24 in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in to 6 in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Trim Tech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 Port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Upstream Var Diffuser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Upstream Fixed Diffuser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Multi-Staged Drilled Ball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Bidirectional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YES**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YES**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4058310175"/>
                  </a:ext>
                </a:extLst>
              </a:tr>
              <a:tr h="343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Relative Capacity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Capacity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Capacity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Capacity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Cavitation Index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Cavitation Mitigation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2171397537"/>
                  </a:ext>
                </a:extLst>
              </a:tr>
              <a:tr h="343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Range-Ability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75:1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300:1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300:1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Shutoff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 A (ISO 5208)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Bubble Tight (soft seats)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FCI 70-2 Class V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FCI 70-2 Class V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6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Seats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2X Soft Seats STD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 or DPE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2X Soft Seats STD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 or DPE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1X Upstream </a:t>
                      </a:r>
                      <a:b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Metal Seats Std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Double Piston Effect (DPE)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E8D71C-BD67-42C1-A779-34C6B64B8B2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t="15945" r="13240" b="18312"/>
          <a:stretch/>
        </p:blipFill>
        <p:spPr bwMode="auto">
          <a:xfrm>
            <a:off x="2659499" y="543246"/>
            <a:ext cx="1680210" cy="16732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9C4E1-FC51-4BC8-A3E2-BDA8581F16E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3" t="16085" r="13241" b="18314"/>
          <a:stretch/>
        </p:blipFill>
        <p:spPr bwMode="auto">
          <a:xfrm>
            <a:off x="4769145" y="536562"/>
            <a:ext cx="1687182" cy="16732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1BC785-314E-4F7C-8046-31D18BD4DF5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3" t="35386" r="33493" b="35521"/>
          <a:stretch/>
        </p:blipFill>
        <p:spPr bwMode="auto">
          <a:xfrm>
            <a:off x="7315200" y="954872"/>
            <a:ext cx="1260738" cy="12549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52A4555-AC9A-47E3-9249-1D653FB886CC}"/>
              </a:ext>
            </a:extLst>
          </p:cNvPr>
          <p:cNvGrpSpPr/>
          <p:nvPr/>
        </p:nvGrpSpPr>
        <p:grpSpPr>
          <a:xfrm>
            <a:off x="531020" y="792673"/>
            <a:ext cx="1448990" cy="1340927"/>
            <a:chOff x="531020" y="792673"/>
            <a:chExt cx="1448990" cy="13409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8957EC-03CA-4A68-B3D8-7F2A418ECE6B}"/>
                </a:ext>
              </a:extLst>
            </p:cNvPr>
            <p:cNvGrpSpPr/>
            <p:nvPr/>
          </p:nvGrpSpPr>
          <p:grpSpPr>
            <a:xfrm>
              <a:off x="531020" y="792673"/>
              <a:ext cx="1448990" cy="705623"/>
              <a:chOff x="529559" y="1064203"/>
              <a:chExt cx="1448990" cy="70562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CFC86B3-4353-4421-B1B1-EB83D60F3C1B}"/>
                  </a:ext>
                </a:extLst>
              </p:cNvPr>
              <p:cNvGrpSpPr/>
              <p:nvPr/>
            </p:nvGrpSpPr>
            <p:grpSpPr>
              <a:xfrm>
                <a:off x="570953" y="1064203"/>
                <a:ext cx="1407596" cy="457200"/>
                <a:chOff x="296427" y="1064203"/>
                <a:chExt cx="1407596" cy="457200"/>
              </a:xfrm>
            </p:grpSpPr>
            <p:pic>
              <p:nvPicPr>
                <p:cNvPr id="9" name="Picture 8" descr="A picture containing flower, plant&#10;&#10;Description automatically generated">
                  <a:extLst>
                    <a:ext uri="{FF2B5EF4-FFF2-40B4-BE49-F238E27FC236}">
                      <a16:creationId xmlns:a16="http://schemas.microsoft.com/office/drawing/2014/main" id="{F01CA355-A999-491E-B6D2-312BBAB68D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223" y="1064203"/>
                  <a:ext cx="685800" cy="457200"/>
                </a:xfrm>
                <a:prstGeom prst="rect">
                  <a:avLst/>
                </a:prstGeom>
              </p:spPr>
            </p:pic>
            <p:pic>
              <p:nvPicPr>
                <p:cNvPr id="11" name="Picture 10" descr="Background pattern&#10;&#10;Description automatically generated">
                  <a:extLst>
                    <a:ext uri="{FF2B5EF4-FFF2-40B4-BE49-F238E27FC236}">
                      <a16:creationId xmlns:a16="http://schemas.microsoft.com/office/drawing/2014/main" id="{B49809BB-F1A3-4C08-8BEA-80324DE2B8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6427" y="1064203"/>
                  <a:ext cx="685220" cy="457200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F981AD-7804-40B1-9C8F-C101B9363FDF}"/>
                  </a:ext>
                </a:extLst>
              </p:cNvPr>
              <p:cNvSpPr txBox="1"/>
              <p:nvPr/>
            </p:nvSpPr>
            <p:spPr>
              <a:xfrm>
                <a:off x="529559" y="1523605"/>
                <a:ext cx="12073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rgbClr val="C00000"/>
                    </a:solidFill>
                  </a:rPr>
                  <a:t>EU / USA CONTENT</a:t>
                </a:r>
              </a:p>
            </p:txBody>
          </p:sp>
        </p:grpSp>
        <p:pic>
          <p:nvPicPr>
            <p:cNvPr id="20" name="Picture 1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68C6B3F-4A04-461E-AEE8-3AC2EE60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875421" y="1535430"/>
              <a:ext cx="837578" cy="598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31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4DFB89-D085-478E-B938-46884B4889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21819" r="19774" b="24041"/>
          <a:stretch/>
        </p:blipFill>
        <p:spPr bwMode="auto">
          <a:xfrm>
            <a:off x="4742551" y="522789"/>
            <a:ext cx="1713776" cy="1700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F4DA20-2A48-4F02-8D82-054117A595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3" t="16364" r="13241" b="17754"/>
          <a:stretch/>
        </p:blipFill>
        <p:spPr bwMode="auto">
          <a:xfrm>
            <a:off x="2640982" y="558486"/>
            <a:ext cx="1707871" cy="1700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244" y="3386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PRCV Pipeline Rotary Control Valves – Liquid Trim Overview – 2 of 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285064"/>
              </p:ext>
            </p:extLst>
          </p:nvPr>
        </p:nvGraphicFramePr>
        <p:xfrm>
          <a:off x="228600" y="543247"/>
          <a:ext cx="8717844" cy="572585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2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4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PRCV Series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PRCV-VP1AL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PRCV-VP1B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PRCV-VP2L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Bore Size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in to 24 in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in to 24 in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in to 24 in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Trim Tech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Multi-Stage Convex Parallel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Bent Plate Diffusers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Multi-Stage Parallel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 Diffusers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Upstream Drilled Ball Diffuser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Multi-Stage Convex Parallel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Bent Plate Diffusers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Bidirectional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YES**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YES**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YES**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4058310175"/>
                  </a:ext>
                </a:extLst>
              </a:tr>
              <a:tr h="344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Relative Capacity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Capacity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Capacity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Capacity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Cavitation Index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Cavitation Mitigation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2171397537"/>
                  </a:ext>
                </a:extLst>
              </a:tr>
              <a:tr h="344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Range-Ability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200:1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200:1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400:1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Shutoff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FCI 70-2 Class V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FCI 70-2 Class V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FCI 70-2 Class V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8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Seats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1X Upstream </a:t>
                      </a:r>
                      <a:b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Metal Seats Std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Double Piston Effect (DPE)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2X Metal Seats Std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Double Piston Effect (DPE)</a:t>
                      </a:r>
                    </a:p>
                  </a:txBody>
                  <a:tcPr marL="51481" marR="514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1X Upstream </a:t>
                      </a:r>
                      <a:b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Metal Seats Std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Double Piston Effect (DPE)</a:t>
                      </a:r>
                    </a:p>
                  </a:txBody>
                  <a:tcPr marL="51481" marR="5148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7AC-927A-4540-9553-CA7D722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B7A-EB57-4D90-AA17-F6DB2188BD5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E6F09C-3356-48B9-A7E8-4D4DE3FA77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3" t="15805" r="12298" b="17327"/>
          <a:stretch/>
        </p:blipFill>
        <p:spPr bwMode="auto">
          <a:xfrm>
            <a:off x="7113399" y="537150"/>
            <a:ext cx="1704327" cy="1700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FDF72BC-1AA7-421B-9D1C-FCB835257BB3}"/>
              </a:ext>
            </a:extLst>
          </p:cNvPr>
          <p:cNvGrpSpPr/>
          <p:nvPr/>
        </p:nvGrpSpPr>
        <p:grpSpPr>
          <a:xfrm>
            <a:off x="531020" y="792673"/>
            <a:ext cx="1448990" cy="1340927"/>
            <a:chOff x="531020" y="792673"/>
            <a:chExt cx="1448990" cy="13409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997E1A-3EFA-4C37-B5E3-5CDA8E2032E7}"/>
                </a:ext>
              </a:extLst>
            </p:cNvPr>
            <p:cNvGrpSpPr/>
            <p:nvPr/>
          </p:nvGrpSpPr>
          <p:grpSpPr>
            <a:xfrm>
              <a:off x="531020" y="792673"/>
              <a:ext cx="1448990" cy="705623"/>
              <a:chOff x="529559" y="1064203"/>
              <a:chExt cx="1448990" cy="70562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E5B50B5-F9CE-404F-B151-81ADF7A63247}"/>
                  </a:ext>
                </a:extLst>
              </p:cNvPr>
              <p:cNvGrpSpPr/>
              <p:nvPr/>
            </p:nvGrpSpPr>
            <p:grpSpPr>
              <a:xfrm>
                <a:off x="570953" y="1064203"/>
                <a:ext cx="1407596" cy="457200"/>
                <a:chOff x="296427" y="1064203"/>
                <a:chExt cx="1407596" cy="457200"/>
              </a:xfrm>
            </p:grpSpPr>
            <p:pic>
              <p:nvPicPr>
                <p:cNvPr id="17" name="Picture 16" descr="A picture containing flower, plant&#10;&#10;Description automatically generated">
                  <a:extLst>
                    <a:ext uri="{FF2B5EF4-FFF2-40B4-BE49-F238E27FC236}">
                      <a16:creationId xmlns:a16="http://schemas.microsoft.com/office/drawing/2014/main" id="{7F8CDA9C-C09B-4C78-968C-147BCAF30D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223" y="1064203"/>
                  <a:ext cx="685800" cy="457200"/>
                </a:xfrm>
                <a:prstGeom prst="rect">
                  <a:avLst/>
                </a:prstGeom>
              </p:spPr>
            </p:pic>
            <p:pic>
              <p:nvPicPr>
                <p:cNvPr id="18" name="Picture 17" descr="Background pattern&#10;&#10;Description automatically generated">
                  <a:extLst>
                    <a:ext uri="{FF2B5EF4-FFF2-40B4-BE49-F238E27FC236}">
                      <a16:creationId xmlns:a16="http://schemas.microsoft.com/office/drawing/2014/main" id="{9F49762A-E12C-4B5C-90CC-85915EDF29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6427" y="1064203"/>
                  <a:ext cx="685220" cy="457200"/>
                </a:xfrm>
                <a:prstGeom prst="rect">
                  <a:avLst/>
                </a:prstGeom>
              </p:spPr>
            </p:pic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45D838-64F7-40D2-8A97-52B7ECA8E050}"/>
                  </a:ext>
                </a:extLst>
              </p:cNvPr>
              <p:cNvSpPr txBox="1"/>
              <p:nvPr/>
            </p:nvSpPr>
            <p:spPr>
              <a:xfrm>
                <a:off x="529559" y="1523605"/>
                <a:ext cx="12073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rgbClr val="C00000"/>
                    </a:solidFill>
                  </a:rPr>
                  <a:t>EU / USA CONTENT</a:t>
                </a:r>
              </a:p>
            </p:txBody>
          </p:sp>
        </p:grpSp>
        <p:pic>
          <p:nvPicPr>
            <p:cNvPr id="14" name="Picture 1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25F489B-DD14-493A-95C2-3C5EBFED5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875421" y="1535430"/>
              <a:ext cx="837578" cy="598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934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594ccc29-8b8d-4e88-a335-ae3dcc58542c" xsi:nil="true"/>
    <MigrationWizIdPermissionLevels xmlns="594ccc29-8b8d-4e88-a335-ae3dcc58542c" xsi:nil="true"/>
    <MigrationWizId xmlns="594ccc29-8b8d-4e88-a335-ae3dcc58542c" xsi:nil="true"/>
    <MigrationWizIdPermissions xmlns="594ccc29-8b8d-4e88-a335-ae3dcc58542c" xsi:nil="true"/>
    <MigrationWizIdDocumentLibraryPermissions xmlns="594ccc29-8b8d-4e88-a335-ae3dcc58542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BD1270CEEB1F4DA1DA0F7456899640" ma:contentTypeVersion="17" ma:contentTypeDescription="Create a new document." ma:contentTypeScope="" ma:versionID="2cc8010b9ed8752d177a3a4303154fd5">
  <xsd:schema xmlns:xsd="http://www.w3.org/2001/XMLSchema" xmlns:xs="http://www.w3.org/2001/XMLSchema" xmlns:p="http://schemas.microsoft.com/office/2006/metadata/properties" xmlns:ns2="594ccc29-8b8d-4e88-a335-ae3dcc58542c" xmlns:ns3="cd76c63a-6689-420e-93f7-204fe579ce79" targetNamespace="http://schemas.microsoft.com/office/2006/metadata/properties" ma:root="true" ma:fieldsID="ea99e30f1731ccd01c05a99619dd4ea2" ns2:_="" ns3:_="">
    <xsd:import namespace="594ccc29-8b8d-4e88-a335-ae3dcc58542c"/>
    <xsd:import namespace="cd76c63a-6689-420e-93f7-204fe579ce79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ccc29-8b8d-4e88-a335-ae3dcc58542c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6c63a-6689-420e-93f7-204fe579ce7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FF5462-9FBC-4CBE-82C5-CD6AA2F8D7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1A49CA-1209-4B7F-A3D3-06BAFD28B75A}">
  <ds:schemaRefs>
    <ds:schemaRef ds:uri="http://schemas.microsoft.com/office/2006/metadata/properties"/>
    <ds:schemaRef ds:uri="cd76c63a-6689-420e-93f7-204fe579ce79"/>
    <ds:schemaRef ds:uri="http://purl.org/dc/dcmitype/"/>
    <ds:schemaRef ds:uri="http://purl.org/dc/elements/1.1/"/>
    <ds:schemaRef ds:uri="594ccc29-8b8d-4e88-a335-ae3dcc58542c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7349BC9-6023-4FE9-A511-3D4F20DA79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ccc29-8b8d-4e88-a335-ae3dcc58542c"/>
    <ds:schemaRef ds:uri="cd76c63a-6689-420e-93f7-204fe579ce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20271</TotalTime>
  <Words>651</Words>
  <Application>Microsoft Office PowerPoint</Application>
  <PresentationFormat>On-screen Show (4:3)</PresentationFormat>
  <Paragraphs>200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VRG Vontrols</dc:creator>
  <cp:lastModifiedBy>Michael Garvey</cp:lastModifiedBy>
  <cp:revision>475</cp:revision>
  <cp:lastPrinted>2021-03-30T19:16:20Z</cp:lastPrinted>
  <dcterms:created xsi:type="dcterms:W3CDTF">2013-09-15T04:15:29Z</dcterms:created>
  <dcterms:modified xsi:type="dcterms:W3CDTF">2021-03-30T19:21:27Z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0x01010010BD1270CEEB1F4DA1DA0F7456899640</vt:lpwstr>
  </property>
  <property fmtid="{D5CDD505-2E9C-101B-9397-08002B2CF9AE}" pid="3" name="AuthorIds_UIVersion_2048">
    <vt:lpwstr>18</vt:lpwstr>
  </property>
</Properties>
</file>