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sldIdLst>
    <p:sldId id="264" r:id="rId5"/>
    <p:sldId id="331" r:id="rId6"/>
    <p:sldId id="350" r:id="rId7"/>
    <p:sldId id="351" r:id="rId8"/>
    <p:sldId id="352" r:id="rId9"/>
    <p:sldId id="354" r:id="rId10"/>
    <p:sldId id="355" r:id="rId11"/>
    <p:sldId id="383" r:id="rId12"/>
    <p:sldId id="384" r:id="rId13"/>
    <p:sldId id="393" r:id="rId14"/>
    <p:sldId id="394" r:id="rId15"/>
    <p:sldId id="395" r:id="rId16"/>
    <p:sldId id="396" r:id="rId17"/>
    <p:sldId id="359" r:id="rId18"/>
    <p:sldId id="382" r:id="rId19"/>
    <p:sldId id="397" r:id="rId20"/>
    <p:sldId id="414" r:id="rId21"/>
    <p:sldId id="424" r:id="rId22"/>
    <p:sldId id="417" r:id="rId23"/>
    <p:sldId id="416" r:id="rId24"/>
    <p:sldId id="418" r:id="rId25"/>
    <p:sldId id="336" r:id="rId26"/>
    <p:sldId id="398" r:id="rId27"/>
    <p:sldId id="426" r:id="rId28"/>
    <p:sldId id="427" r:id="rId29"/>
    <p:sldId id="399" r:id="rId30"/>
    <p:sldId id="353" r:id="rId31"/>
    <p:sldId id="421" r:id="rId32"/>
    <p:sldId id="358" r:id="rId33"/>
    <p:sldId id="422" r:id="rId34"/>
    <p:sldId id="356" r:id="rId35"/>
    <p:sldId id="357" r:id="rId36"/>
    <p:sldId id="423" r:id="rId37"/>
    <p:sldId id="428" r:id="rId38"/>
    <p:sldId id="425" r:id="rId39"/>
    <p:sldId id="404" r:id="rId40"/>
    <p:sldId id="405" r:id="rId41"/>
    <p:sldId id="413" r:id="rId42"/>
    <p:sldId id="407" r:id="rId43"/>
    <p:sldId id="406" r:id="rId44"/>
    <p:sldId id="412" r:id="rId45"/>
    <p:sldId id="411" r:id="rId46"/>
    <p:sldId id="408" r:id="rId47"/>
    <p:sldId id="313" r:id="rId4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9D9D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6357" autoAdjust="0"/>
  </p:normalViewPr>
  <p:slideViewPr>
    <p:cSldViewPr snapToGrid="0">
      <p:cViewPr varScale="1">
        <p:scale>
          <a:sx n="127" d="100"/>
          <a:sy n="127" d="100"/>
        </p:scale>
        <p:origin x="612" y="138"/>
      </p:cViewPr>
      <p:guideLst/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022844B4-D1DC-48F5-9DAA-9220A65B32D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C1446BA-BC07-4852-89B0-DB0F66DD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2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4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9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2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8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1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0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3545EC7-8249-4CA6-9305-CA2BE634B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E990C-20B2-4D5B-85B8-888937F3DE8E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1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CB10B-A439-4857-B36D-9A3B9ED74DE2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74383-BA7B-4B1E-A72C-2970D8C10553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ACDD5-9287-4424-82E8-C5B0459FCE42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3EBAC-4ADC-45C7-B12D-C0A456269768}"/>
              </a:ext>
            </a:extLst>
          </p:cNvPr>
          <p:cNvSpPr txBox="1">
            <a:spLocks/>
          </p:cNvSpPr>
          <p:nvPr userDrawn="1"/>
        </p:nvSpPr>
        <p:spPr>
          <a:xfrm>
            <a:off x="-1" y="0"/>
            <a:ext cx="9143999" cy="44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2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E68DA4E-A0D3-416E-9E6C-9696EB9DE5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AEEAA-33D1-43BD-9B9D-77E0B5AE8692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4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D36FA05-45E3-4095-9BAB-FD1B8BAF24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9E2F33-4609-4928-AC44-7191BF7C4395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2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24121-E111-4DB9-85F9-CE9E96168B48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2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D430C91F-34C5-4D00-B43C-28E74FA43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69065"/>
            <a:ext cx="2057400" cy="365125"/>
          </a:xfrm>
        </p:spPr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6003C-7BDD-4036-9503-F141C116AA25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444500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F8769-DDEF-4A9E-9606-2DFFA02D74CB}"/>
              </a:ext>
            </a:extLst>
          </p:cNvPr>
          <p:cNvSpPr/>
          <p:nvPr userDrawn="1"/>
        </p:nvSpPr>
        <p:spPr>
          <a:xfrm>
            <a:off x="89050" y="6413128"/>
            <a:ext cx="3086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VRG Controls Product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6FAC4-CA77-41AA-8461-73792383A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569" y="6361529"/>
            <a:ext cx="170155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7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157E829-2DD4-4726-8B52-7718C9FADA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4A702-6540-421D-8490-163E023E6FF0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3703A5-F0DD-4B50-BC70-ADB058C64653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F5673B-A66B-4296-A28E-407713620EF8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13822-420E-4F85-8C96-89973FCF4E6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C5742-C4D0-40A1-AB22-6F7F0A59A9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D1B28-8AC4-48AA-8ED9-E4246426E660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051" y="87337"/>
            <a:ext cx="8958979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85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courses.lumenlearning.com/atd-sac-librarystudies/chapter/copyright-and-intellectual-property-toolkit-other-types-of-i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hyperlink" Target="https://courses.lumenlearning.com/atd-sac-librarystudies/chapter/copyright-and-intellectual-property-toolkit-other-types-of-ip/" TargetMode="Externa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www.travelfield.org/aboutus-startup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rgcontrols/" TargetMode="External"/><Relationship Id="rId3" Type="http://schemas.openxmlformats.org/officeDocument/2006/relationships/hyperlink" Target="http://www.vrgcontrols.com/" TargetMode="External"/><Relationship Id="rId7" Type="http://schemas.openxmlformats.org/officeDocument/2006/relationships/hyperlink" Target="https://www.tech365.nl/youtube-ondergaat-metamorfose-inclusief-nieuw-logo/" TargetMode="External"/><Relationship Id="rId12" Type="http://schemas.openxmlformats.org/officeDocument/2006/relationships/hyperlink" Target="https://commons.wikimedia.org/wiki/File:LinkedIn_Logo.svg" TargetMode="External"/><Relationship Id="rId2" Type="http://schemas.openxmlformats.org/officeDocument/2006/relationships/hyperlink" Target="mailto:MGarvey@VRGControls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g"/><Relationship Id="rId11" Type="http://schemas.openxmlformats.org/officeDocument/2006/relationships/image" Target="../media/image66.png"/><Relationship Id="rId5" Type="http://schemas.openxmlformats.org/officeDocument/2006/relationships/hyperlink" Target="https://www.youtube.com/channel/UCRUcSQBwek_Hlo4TXCXVxcw" TargetMode="External"/><Relationship Id="rId10" Type="http://schemas.openxmlformats.org/officeDocument/2006/relationships/hyperlink" Target="http://fhlogo.blogspot.com/2011/03/facebook.html" TargetMode="External"/><Relationship Id="rId4" Type="http://schemas.openxmlformats.org/officeDocument/2006/relationships/image" Target="../media/image63.jp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avelfield.org/aboutus-startup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ravelfield.org/aboutus-startup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CD6B3-08BA-4B99-BC17-1A3C3554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469"/>
            <a:ext cx="7444864" cy="641416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A5A8E29-AE16-4756-9AA9-9F9E36150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46" y="1004046"/>
            <a:ext cx="2937855" cy="445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6D558-FAEA-449F-B7D6-BD398431F524}"/>
              </a:ext>
            </a:extLst>
          </p:cNvPr>
          <p:cNvSpPr txBox="1"/>
          <p:nvPr/>
        </p:nvSpPr>
        <p:spPr>
          <a:xfrm>
            <a:off x="4267200" y="1801252"/>
            <a:ext cx="4876799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VRG Controls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Emissions Reduction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Solutions</a:t>
            </a:r>
          </a:p>
          <a:p>
            <a:pPr algn="ctr"/>
            <a:r>
              <a:rPr lang="en-US" sz="1050" b="1" dirty="0">
                <a:latin typeface="Arial" pitchFamily="34" charset="0"/>
                <a:cs typeface="Arial" pitchFamily="34" charset="0"/>
              </a:rPr>
              <a:t>05/24/22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55995-B84B-4E57-8AA2-2FDDEB5DF447}"/>
              </a:ext>
            </a:extLst>
          </p:cNvPr>
          <p:cNvSpPr/>
          <p:nvPr/>
        </p:nvSpPr>
        <p:spPr>
          <a:xfrm>
            <a:off x="7333861" y="6414164"/>
            <a:ext cx="1464906" cy="24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BAB1B16-9157-46AF-AAC4-9FD759D5B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28146" y="5079657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1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#3 – VPC-SA-BV + ATM Ex + LD Actuator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B4FCA-92DC-411B-8A1B-C598DB6E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400076"/>
            <a:ext cx="8229600" cy="4057847"/>
          </a:xfrm>
          <a:prstGeom prst="rect">
            <a:avLst/>
          </a:prstGeom>
        </p:spPr>
      </p:pic>
      <p:pic>
        <p:nvPicPr>
          <p:cNvPr id="9" name="Picture 8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FAF5A810-ADB6-4C66-9584-4FB8B4D34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7552" y="673548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8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#4 – VPC-SA-BV + ATM Ex + LD Actuator + Remote Set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424B9-ADC5-4ABC-A3F7-ED65D28C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118874"/>
            <a:ext cx="8229600" cy="4620251"/>
          </a:xfrm>
          <a:prstGeom prst="rect">
            <a:avLst/>
          </a:prstGeom>
        </p:spPr>
      </p:pic>
      <p:pic>
        <p:nvPicPr>
          <p:cNvPr id="9" name="Picture 8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6ED20746-F6DD-40C9-8CE1-67B36D6FB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96" y="603267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#5 – VPC-SA-BV + ATM Ex – RHPA-SR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E76A8-71C3-4A66-97EA-BE7426BC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314647"/>
            <a:ext cx="8229600" cy="4228705"/>
          </a:xfrm>
          <a:prstGeom prst="rect">
            <a:avLst/>
          </a:prstGeom>
        </p:spPr>
      </p:pic>
      <p:pic>
        <p:nvPicPr>
          <p:cNvPr id="9" name="Picture 8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70465CAA-059E-4C2F-8944-16D562AF6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96" y="603267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6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#6 – VPC-SA-BV + ATM Ex – RHPA-SR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28C1C-46F1-4790-ABA5-96F9F512E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973838"/>
            <a:ext cx="8229600" cy="4705538"/>
          </a:xfrm>
          <a:prstGeom prst="rect">
            <a:avLst/>
          </a:prstGeom>
        </p:spPr>
      </p:pic>
      <p:pic>
        <p:nvPicPr>
          <p:cNvPr id="9" name="Picture 8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933956FF-0B7E-430C-BBB7-234016C85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47387" y="5419178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E62BFC7-C59B-E722-C5C5-5295A7CC0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4" r="30989"/>
          <a:stretch/>
        </p:blipFill>
        <p:spPr>
          <a:xfrm>
            <a:off x="2837454" y="-17350"/>
            <a:ext cx="3850091" cy="6892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RCVC Red Circle Valve Controller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A9D10F-14A0-4830-B08A-3C891E65CBCE}"/>
              </a:ext>
            </a:extLst>
          </p:cNvPr>
          <p:cNvSpPr/>
          <p:nvPr/>
        </p:nvSpPr>
        <p:spPr>
          <a:xfrm>
            <a:off x="3048000" y="34167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148DBF-5A65-4689-89CC-700BC2DDC9A5}"/>
              </a:ext>
            </a:extLst>
          </p:cNvPr>
          <p:cNvSpPr/>
          <p:nvPr/>
        </p:nvSpPr>
        <p:spPr>
          <a:xfrm>
            <a:off x="5539740" y="52455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15523C-EEC4-4E18-9A45-55D9F4F7F842}"/>
              </a:ext>
            </a:extLst>
          </p:cNvPr>
          <p:cNvSpPr/>
          <p:nvPr/>
        </p:nvSpPr>
        <p:spPr>
          <a:xfrm>
            <a:off x="3505200" y="18165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B1E90F-1A64-4AD8-8F13-6F7B7FE7B874}"/>
              </a:ext>
            </a:extLst>
          </p:cNvPr>
          <p:cNvSpPr/>
          <p:nvPr/>
        </p:nvSpPr>
        <p:spPr>
          <a:xfrm>
            <a:off x="5373414" y="10545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353DE-C916-4EED-BB94-04E8C2073585}"/>
              </a:ext>
            </a:extLst>
          </p:cNvPr>
          <p:cNvSpPr txBox="1"/>
          <p:nvPr/>
        </p:nvSpPr>
        <p:spPr>
          <a:xfrm>
            <a:off x="684337" y="685800"/>
            <a:ext cx="2173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 Resolution Color TFT Programmable Display with Intuitive and Easy Read Menu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81F1F-A362-4ABE-B539-068DE6FAF37C}"/>
              </a:ext>
            </a:extLst>
          </p:cNvPr>
          <p:cNvSpPr txBox="1"/>
          <p:nvPr/>
        </p:nvSpPr>
        <p:spPr>
          <a:xfrm>
            <a:off x="324000" y="38906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Class 1, Div. 1 Ex Proof Terminal Strip Housing Provides Generous Room for Easy Wire Termination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B6708-FEA4-4248-9327-3F3DB500BB58}"/>
              </a:ext>
            </a:extLst>
          </p:cNvPr>
          <p:cNvSpPr txBox="1"/>
          <p:nvPr/>
        </p:nvSpPr>
        <p:spPr>
          <a:xfrm>
            <a:off x="6516413" y="814866"/>
            <a:ext cx="2322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Rotary Control Switch Provides Non-Invasive Menu Navigation and Setup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48DB0-684F-4BF5-BAFC-602334E94066}"/>
              </a:ext>
            </a:extLst>
          </p:cNvPr>
          <p:cNvSpPr txBox="1"/>
          <p:nvPr/>
        </p:nvSpPr>
        <p:spPr>
          <a:xfrm>
            <a:off x="7040880" y="4417829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RCVC Electrical Ports and Mounting Brackets Provide Flexible Configuration.  100% Compatible with Existing Becker/GE DNGP &amp; EFP Enclosures for Easy Retrofit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C6CA5EA-2485-464E-BF76-97C286D32D67}"/>
              </a:ext>
            </a:extLst>
          </p:cNvPr>
          <p:cNvCxnSpPr>
            <a:stCxn id="10" idx="3"/>
            <a:endCxn id="8" idx="2"/>
          </p:cNvCxnSpPr>
          <p:nvPr/>
        </p:nvCxnSpPr>
        <p:spPr>
          <a:xfrm>
            <a:off x="2857650" y="962799"/>
            <a:ext cx="647550" cy="1082311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C19B67D-D593-4D78-A646-308C80FEEE8B}"/>
              </a:ext>
            </a:extLst>
          </p:cNvPr>
          <p:cNvCxnSpPr>
            <a:stCxn id="11" idx="3"/>
            <a:endCxn id="6" idx="2"/>
          </p:cNvCxnSpPr>
          <p:nvPr/>
        </p:nvCxnSpPr>
        <p:spPr>
          <a:xfrm flipV="1">
            <a:off x="2076600" y="3645310"/>
            <a:ext cx="971400" cy="599233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4C3F545-4170-4947-A6E7-379EC2A8A830}"/>
              </a:ext>
            </a:extLst>
          </p:cNvPr>
          <p:cNvCxnSpPr>
            <a:stCxn id="9" idx="6"/>
            <a:endCxn id="12" idx="1"/>
          </p:cNvCxnSpPr>
          <p:nvPr/>
        </p:nvCxnSpPr>
        <p:spPr>
          <a:xfrm flipV="1">
            <a:off x="5830614" y="1091865"/>
            <a:ext cx="685799" cy="191245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C00E80C-B292-4656-B026-1673967BA820}"/>
              </a:ext>
            </a:extLst>
          </p:cNvPr>
          <p:cNvCxnSpPr>
            <a:stCxn id="7" idx="6"/>
            <a:endCxn id="13" idx="1"/>
          </p:cNvCxnSpPr>
          <p:nvPr/>
        </p:nvCxnSpPr>
        <p:spPr>
          <a:xfrm flipV="1">
            <a:off x="5996940" y="4925661"/>
            <a:ext cx="1043940" cy="548449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391F306-1756-43FD-95F5-D3A918179ADF}"/>
              </a:ext>
            </a:extLst>
          </p:cNvPr>
          <p:cNvSpPr/>
          <p:nvPr/>
        </p:nvSpPr>
        <p:spPr>
          <a:xfrm>
            <a:off x="3048000" y="4883746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7FE34-D41E-49F4-97A8-46413A8369F3}"/>
              </a:ext>
            </a:extLst>
          </p:cNvPr>
          <p:cNvSpPr txBox="1"/>
          <p:nvPr/>
        </p:nvSpPr>
        <p:spPr>
          <a:xfrm>
            <a:off x="190500" y="2244954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HART Protocol Communication Standard.  Wireless Bluetooth Capable for Easy Configuration and Evaluation.  Bluetooth May Be Disabled as Desired.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BB2D788-F478-4BCD-822C-5980DC2F31F9}"/>
              </a:ext>
            </a:extLst>
          </p:cNvPr>
          <p:cNvCxnSpPr>
            <a:stCxn id="8" idx="4"/>
            <a:endCxn id="19" idx="3"/>
          </p:cNvCxnSpPr>
          <p:nvPr/>
        </p:nvCxnSpPr>
        <p:spPr>
          <a:xfrm rot="5400000">
            <a:off x="2713212" y="1732198"/>
            <a:ext cx="479076" cy="1562100"/>
          </a:xfrm>
          <a:prstGeom prst="bentConnector2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59D390D-2605-4604-9631-814D68020C5F}"/>
              </a:ext>
            </a:extLst>
          </p:cNvPr>
          <p:cNvSpPr/>
          <p:nvPr/>
        </p:nvSpPr>
        <p:spPr>
          <a:xfrm>
            <a:off x="4629807" y="2186204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8C1157-CE27-4AE4-9EF5-3B3899116B36}"/>
              </a:ext>
            </a:extLst>
          </p:cNvPr>
          <p:cNvSpPr txBox="1"/>
          <p:nvPr/>
        </p:nvSpPr>
        <p:spPr>
          <a:xfrm>
            <a:off x="6553200" y="1728855"/>
            <a:ext cx="2322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4-20 mA Analog Command Signal Input OR ±24 VDC Discrete Pulse Positioning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9C4F18E-C727-4819-9D95-657546FC9C43}"/>
              </a:ext>
            </a:extLst>
          </p:cNvPr>
          <p:cNvCxnSpPr>
            <a:stCxn id="21" idx="6"/>
            <a:endCxn id="22" idx="1"/>
          </p:cNvCxnSpPr>
          <p:nvPr/>
        </p:nvCxnSpPr>
        <p:spPr>
          <a:xfrm flipV="1">
            <a:off x="5087007" y="2005854"/>
            <a:ext cx="1466193" cy="408950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F99C69F-0F8A-46FD-84C6-0C1775A64D41}"/>
              </a:ext>
            </a:extLst>
          </p:cNvPr>
          <p:cNvSpPr/>
          <p:nvPr/>
        </p:nvSpPr>
        <p:spPr>
          <a:xfrm>
            <a:off x="4565430" y="3288475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F720-87D1-4834-9E13-2E372B50E6C1}"/>
              </a:ext>
            </a:extLst>
          </p:cNvPr>
          <p:cNvSpPr txBox="1"/>
          <p:nvPr/>
        </p:nvSpPr>
        <p:spPr>
          <a:xfrm>
            <a:off x="6488823" y="2831126"/>
            <a:ext cx="2322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ZERO Steady State Emissions with Ability to Discharge to Pressure System for Complete Atmospheric Emissions. 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A6BAA0FF-1C82-4D01-A9B4-0B622D44F29D}"/>
              </a:ext>
            </a:extLst>
          </p:cNvPr>
          <p:cNvCxnSpPr>
            <a:stCxn id="24" idx="6"/>
            <a:endCxn id="25" idx="1"/>
          </p:cNvCxnSpPr>
          <p:nvPr/>
        </p:nvCxnSpPr>
        <p:spPr>
          <a:xfrm flipV="1">
            <a:off x="5022630" y="3185069"/>
            <a:ext cx="1466193" cy="332006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7D1CFC8-EB37-442D-B296-3175EFEE0963}"/>
              </a:ext>
            </a:extLst>
          </p:cNvPr>
          <p:cNvSpPr txBox="1"/>
          <p:nvPr/>
        </p:nvSpPr>
        <p:spPr>
          <a:xfrm>
            <a:off x="320952" y="5165612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RCVC May be Installed Directly on Control Valve or Remotely in Control Cabinet or RTU Building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D677F239-5E31-4A1B-9781-E88C2F6BE465}"/>
              </a:ext>
            </a:extLst>
          </p:cNvPr>
          <p:cNvCxnSpPr>
            <a:stCxn id="27" idx="3"/>
            <a:endCxn id="18" idx="2"/>
          </p:cNvCxnSpPr>
          <p:nvPr/>
        </p:nvCxnSpPr>
        <p:spPr>
          <a:xfrm flipV="1">
            <a:off x="2073552" y="5112346"/>
            <a:ext cx="974448" cy="407209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CC1B3AF0-1573-4759-AD57-A66465230515}"/>
              </a:ext>
            </a:extLst>
          </p:cNvPr>
          <p:cNvSpPr/>
          <p:nvPr/>
        </p:nvSpPr>
        <p:spPr>
          <a:xfrm>
            <a:off x="6019457" y="3857999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41E745E-E3E7-417A-9730-8888E018E7CF}"/>
              </a:ext>
            </a:extLst>
          </p:cNvPr>
          <p:cNvCxnSpPr>
            <a:stCxn id="29" idx="6"/>
            <a:endCxn id="13" idx="1"/>
          </p:cNvCxnSpPr>
          <p:nvPr/>
        </p:nvCxnSpPr>
        <p:spPr>
          <a:xfrm>
            <a:off x="6476657" y="4086599"/>
            <a:ext cx="564223" cy="839062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3380B8-1907-4A2D-9BC9-FE7889ED4E06}"/>
              </a:ext>
            </a:extLst>
          </p:cNvPr>
          <p:cNvGrpSpPr/>
          <p:nvPr/>
        </p:nvGrpSpPr>
        <p:grpSpPr>
          <a:xfrm>
            <a:off x="6180545" y="5616907"/>
            <a:ext cx="2535710" cy="436992"/>
            <a:chOff x="3972424" y="228984"/>
            <a:chExt cx="2535710" cy="4369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25FF69-12C3-47E8-BA98-BF57D62384F8}"/>
                </a:ext>
              </a:extLst>
            </p:cNvPr>
            <p:cNvGrpSpPr/>
            <p:nvPr/>
          </p:nvGrpSpPr>
          <p:grpSpPr>
            <a:xfrm>
              <a:off x="5215131" y="247487"/>
              <a:ext cx="384048" cy="384048"/>
              <a:chOff x="-1253793" y="2635446"/>
              <a:chExt cx="1117092" cy="111709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9758BDF-214F-46B5-A0B6-C8EF50AC4872}"/>
                  </a:ext>
                </a:extLst>
              </p:cNvPr>
              <p:cNvSpPr/>
              <p:nvPr/>
            </p:nvSpPr>
            <p:spPr>
              <a:xfrm>
                <a:off x="-1253793" y="2635446"/>
                <a:ext cx="1117092" cy="11170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7514B16-38D2-441E-B19E-97A4C06A5244}"/>
                  </a:ext>
                </a:extLst>
              </p:cNvPr>
              <p:cNvSpPr/>
              <p:nvPr/>
            </p:nvSpPr>
            <p:spPr>
              <a:xfrm>
                <a:off x="-1165842" y="2723397"/>
                <a:ext cx="941191" cy="941191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D8B443F-256D-42F7-91FD-3D7A32E35661}"/>
                </a:ext>
              </a:extLst>
            </p:cNvPr>
            <p:cNvGrpSpPr/>
            <p:nvPr/>
          </p:nvGrpSpPr>
          <p:grpSpPr>
            <a:xfrm>
              <a:off x="3972424" y="228984"/>
              <a:ext cx="2535710" cy="436992"/>
              <a:chOff x="3972424" y="228984"/>
              <a:chExt cx="2535710" cy="43699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0695B27-8A1A-4F6B-AEBB-5F2B715AC88C}"/>
                  </a:ext>
                </a:extLst>
              </p:cNvPr>
              <p:cNvSpPr txBox="1"/>
              <p:nvPr/>
            </p:nvSpPr>
            <p:spPr>
              <a:xfrm>
                <a:off x="3972424" y="228984"/>
                <a:ext cx="1326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RED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011328-322A-48A3-9615-0550B26F85D1}"/>
                  </a:ext>
                </a:extLst>
              </p:cNvPr>
              <p:cNvSpPr txBox="1"/>
              <p:nvPr/>
            </p:nvSpPr>
            <p:spPr>
              <a:xfrm>
                <a:off x="5515411" y="228984"/>
                <a:ext cx="955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CIRCLE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2DBFC2-4344-44A9-8507-EB084BF7934D}"/>
                  </a:ext>
                </a:extLst>
              </p:cNvPr>
              <p:cNvSpPr txBox="1"/>
              <p:nvPr/>
            </p:nvSpPr>
            <p:spPr>
              <a:xfrm>
                <a:off x="5534483" y="481310"/>
                <a:ext cx="97365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VALVE CONTROLER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9B19FDC-9B28-478A-BCAB-BFB5A6FA6F21}"/>
              </a:ext>
            </a:extLst>
          </p:cNvPr>
          <p:cNvSpPr txBox="1"/>
          <p:nvPr/>
        </p:nvSpPr>
        <p:spPr>
          <a:xfrm>
            <a:off x="370022" y="1343278"/>
            <a:ext cx="217331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 &amp; PLAY REPLACEMENT FOR BECKER/GE DNGP POSITIONER</a:t>
            </a:r>
          </a:p>
        </p:txBody>
      </p:sp>
      <p:pic>
        <p:nvPicPr>
          <p:cNvPr id="40" name="Picture 39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C1F2AE4A-D4DD-4AE4-888C-1165068A8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5399" y="5363746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1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RCVC Red Circle Valve Controller – Typical RHPA-DA Schematic</a:t>
            </a:r>
          </a:p>
        </p:txBody>
      </p:sp>
      <p:cxnSp>
        <p:nvCxnSpPr>
          <p:cNvPr id="40" name="Elbow Connector 186">
            <a:extLst>
              <a:ext uri="{FF2B5EF4-FFF2-40B4-BE49-F238E27FC236}">
                <a16:creationId xmlns:a16="http://schemas.microsoft.com/office/drawing/2014/main" id="{579CF4CD-6022-4151-88D6-8E3A40D44C86}"/>
              </a:ext>
            </a:extLst>
          </p:cNvPr>
          <p:cNvCxnSpPr>
            <a:stCxn id="147" idx="0"/>
          </p:cNvCxnSpPr>
          <p:nvPr/>
        </p:nvCxnSpPr>
        <p:spPr>
          <a:xfrm rot="5400000" flipH="1" flipV="1">
            <a:off x="3400067" y="3430831"/>
            <a:ext cx="1083266" cy="419497"/>
          </a:xfrm>
          <a:prstGeom prst="bentConnector3">
            <a:avLst>
              <a:gd name="adj1" fmla="val 9999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145">
            <a:extLst>
              <a:ext uri="{FF2B5EF4-FFF2-40B4-BE49-F238E27FC236}">
                <a16:creationId xmlns:a16="http://schemas.microsoft.com/office/drawing/2014/main" id="{8C06E8A5-4148-4EB1-8F78-D0E53AABB609}"/>
              </a:ext>
            </a:extLst>
          </p:cNvPr>
          <p:cNvCxnSpPr>
            <a:stCxn id="152" idx="3"/>
            <a:endCxn id="107" idx="1"/>
          </p:cNvCxnSpPr>
          <p:nvPr/>
        </p:nvCxnSpPr>
        <p:spPr>
          <a:xfrm>
            <a:off x="3127726" y="786256"/>
            <a:ext cx="1023722" cy="2458999"/>
          </a:xfrm>
          <a:prstGeom prst="bentConnector3">
            <a:avLst>
              <a:gd name="adj1" fmla="val 41328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49C948-CF6B-4A33-83FB-325F0FA84B25}"/>
              </a:ext>
            </a:extLst>
          </p:cNvPr>
          <p:cNvGrpSpPr/>
          <p:nvPr/>
        </p:nvGrpSpPr>
        <p:grpSpPr>
          <a:xfrm>
            <a:off x="4138651" y="2092842"/>
            <a:ext cx="519228" cy="2304730"/>
            <a:chOff x="6762564" y="899050"/>
            <a:chExt cx="1032029" cy="458093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15C162-5FE7-4F21-B303-CAA431111457}"/>
                </a:ext>
              </a:extLst>
            </p:cNvPr>
            <p:cNvSpPr/>
            <p:nvPr/>
          </p:nvSpPr>
          <p:spPr>
            <a:xfrm>
              <a:off x="6764784" y="273432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C8532-22FC-46C2-9E5E-131EFCD50404}"/>
                </a:ext>
              </a:extLst>
            </p:cNvPr>
            <p:cNvGrpSpPr/>
            <p:nvPr/>
          </p:nvGrpSpPr>
          <p:grpSpPr>
            <a:xfrm>
              <a:off x="6764784" y="899050"/>
              <a:ext cx="1029809" cy="914400"/>
              <a:chOff x="6427433" y="562622"/>
              <a:chExt cx="1029809" cy="914400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054DE374-1B7F-425F-8D13-21C50728BC4C}"/>
                  </a:ext>
                </a:extLst>
              </p:cNvPr>
              <p:cNvGrpSpPr/>
              <p:nvPr/>
            </p:nvGrpSpPr>
            <p:grpSpPr>
              <a:xfrm>
                <a:off x="6764784" y="562622"/>
                <a:ext cx="692458" cy="914400"/>
                <a:chOff x="7111015" y="907928"/>
                <a:chExt cx="692458" cy="91440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BF5632D-2862-401B-AA70-D89524D634CE}"/>
                    </a:ext>
                  </a:extLst>
                </p:cNvPr>
                <p:cNvSpPr/>
                <p:nvPr/>
              </p:nvSpPr>
              <p:spPr>
                <a:xfrm>
                  <a:off x="7228644" y="907928"/>
                  <a:ext cx="457200" cy="914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7AEEFAA2-076D-4199-8F01-DCBE872565A2}"/>
                    </a:ext>
                  </a:extLst>
                </p:cNvPr>
                <p:cNvCxnSpPr/>
                <p:nvPr/>
              </p:nvCxnSpPr>
              <p:spPr>
                <a:xfrm>
                  <a:off x="7111015" y="907928"/>
                  <a:ext cx="6924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AB2C7EF-9899-4AD8-8506-47F3B0C822AE}"/>
                  </a:ext>
                </a:extLst>
              </p:cNvPr>
              <p:cNvGrpSpPr/>
              <p:nvPr/>
            </p:nvGrpSpPr>
            <p:grpSpPr>
              <a:xfrm>
                <a:off x="6427433" y="791222"/>
                <a:ext cx="457200" cy="685800"/>
                <a:chOff x="6764784" y="1136528"/>
                <a:chExt cx="457200" cy="68580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0FC0F3D-F74C-4018-9095-DE23199693CA}"/>
                    </a:ext>
                  </a:extLst>
                </p:cNvPr>
                <p:cNvSpPr/>
                <p:nvPr/>
              </p:nvSpPr>
              <p:spPr>
                <a:xfrm>
                  <a:off x="6764784" y="1136528"/>
                  <a:ext cx="457200" cy="685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E4F46C64-01B2-4FCE-B6DA-6EA566B9D171}"/>
                    </a:ext>
                  </a:extLst>
                </p:cNvPr>
                <p:cNvCxnSpPr/>
                <p:nvPr/>
              </p:nvCxnSpPr>
              <p:spPr>
                <a:xfrm flipV="1">
                  <a:off x="6764784" y="1356250"/>
                  <a:ext cx="457200" cy="16257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5A989C9-9D75-4011-8E83-F5FF2745DEED}"/>
                </a:ext>
              </a:extLst>
            </p:cNvPr>
            <p:cNvGrpSpPr/>
            <p:nvPr/>
          </p:nvGrpSpPr>
          <p:grpSpPr>
            <a:xfrm>
              <a:off x="6764784" y="1819922"/>
              <a:ext cx="914400" cy="914400"/>
              <a:chOff x="6764784" y="1819922"/>
              <a:chExt cx="914400" cy="9144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89F7CF4-3EA5-454E-AFB5-7C07BE3F1693}"/>
                  </a:ext>
                </a:extLst>
              </p:cNvPr>
              <p:cNvSpPr/>
              <p:nvPr/>
            </p:nvSpPr>
            <p:spPr>
              <a:xfrm>
                <a:off x="6764784" y="1819922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76A20FB-DF47-4DF9-8607-F7B79A9CDA25}"/>
                  </a:ext>
                </a:extLst>
              </p:cNvPr>
              <p:cNvGrpSpPr/>
              <p:nvPr/>
            </p:nvGrpSpPr>
            <p:grpSpPr>
              <a:xfrm>
                <a:off x="6764784" y="1904889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F451C3FA-DB36-4CF1-8FDB-550005B5890E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9FA8CF30-ABED-4C60-8E0C-26C15D4F5E8B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6038D92E-CA32-4D78-BD5E-DFEBE6433D90}"/>
                  </a:ext>
                </a:extLst>
              </p:cNvPr>
              <p:cNvCxnSpPr/>
              <p:nvPr/>
            </p:nvCxnSpPr>
            <p:spPr>
              <a:xfrm flipV="1">
                <a:off x="6764784" y="2054701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7E1D1E68-2E15-48F8-B7F1-18555F525946}"/>
                  </a:ext>
                </a:extLst>
              </p:cNvPr>
              <p:cNvCxnSpPr/>
              <p:nvPr/>
            </p:nvCxnSpPr>
            <p:spPr>
              <a:xfrm flipV="1">
                <a:off x="6766258" y="2304759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598F1EE-D542-4F6C-A970-41DDE2B02C4A}"/>
                </a:ext>
              </a:extLst>
            </p:cNvPr>
            <p:cNvGrpSpPr/>
            <p:nvPr/>
          </p:nvGrpSpPr>
          <p:grpSpPr>
            <a:xfrm flipV="1">
              <a:off x="6762564" y="3648722"/>
              <a:ext cx="914400" cy="914400"/>
              <a:chOff x="6048799" y="5283693"/>
              <a:chExt cx="914400" cy="9144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7BF831-C0EB-49BA-88E9-86071689F062}"/>
                  </a:ext>
                </a:extLst>
              </p:cNvPr>
              <p:cNvSpPr/>
              <p:nvPr/>
            </p:nvSpPr>
            <p:spPr>
              <a:xfrm>
                <a:off x="6048799" y="5283693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1604143-C5AA-4A96-A03F-2A6466430DEC}"/>
                  </a:ext>
                </a:extLst>
              </p:cNvPr>
              <p:cNvGrpSpPr/>
              <p:nvPr/>
            </p:nvGrpSpPr>
            <p:grpSpPr>
              <a:xfrm>
                <a:off x="6048799" y="5368660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C6FDD6D-48A9-450E-9DA0-AC6D31DB2D26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A245B11-06C5-4F1E-8960-B6C5C4CB155F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15B084F-593F-49D4-8B5D-FBC4F647C078}"/>
                  </a:ext>
                </a:extLst>
              </p:cNvPr>
              <p:cNvCxnSpPr/>
              <p:nvPr/>
            </p:nvCxnSpPr>
            <p:spPr>
              <a:xfrm flipV="1">
                <a:off x="6048799" y="5518472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85BD69F2-B4FB-4090-A283-8135F13E6994}"/>
                  </a:ext>
                </a:extLst>
              </p:cNvPr>
              <p:cNvCxnSpPr/>
              <p:nvPr/>
            </p:nvCxnSpPr>
            <p:spPr>
              <a:xfrm flipV="1">
                <a:off x="6050273" y="5768530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7A84191-73F6-4DEC-B1AB-B0C5DB3387F7}"/>
                </a:ext>
              </a:extLst>
            </p:cNvPr>
            <p:cNvGrpSpPr/>
            <p:nvPr/>
          </p:nvGrpSpPr>
          <p:grpSpPr>
            <a:xfrm>
              <a:off x="6762564" y="2820199"/>
              <a:ext cx="182880" cy="742646"/>
              <a:chOff x="6490464" y="1904889"/>
              <a:chExt cx="182880" cy="742646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A1244E0-1385-4616-9769-DE1F15268BF4}"/>
                  </a:ext>
                </a:extLst>
              </p:cNvPr>
              <p:cNvGrpSpPr/>
              <p:nvPr/>
            </p:nvGrpSpPr>
            <p:grpSpPr>
              <a:xfrm flipV="1">
                <a:off x="6490464" y="1904889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F0438F4-E569-4F36-857C-7F55C68F7CF4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CD1963B1-4139-4C0A-9638-C477114F0E13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39DB0D6-DA47-4EFD-A575-56D793371DC8}"/>
                  </a:ext>
                </a:extLst>
              </p:cNvPr>
              <p:cNvGrpSpPr/>
              <p:nvPr/>
            </p:nvGrpSpPr>
            <p:grpSpPr>
              <a:xfrm flipV="1">
                <a:off x="6490464" y="2189992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7E8B61B8-C024-4027-9E90-F552650EE6D0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DC48C3D-B2A3-46EF-B9F4-9E6E63AC5CA2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A8E6265-6187-4308-80DC-B1BA3953BE1F}"/>
                  </a:ext>
                </a:extLst>
              </p:cNvPr>
              <p:cNvGrpSpPr/>
              <p:nvPr/>
            </p:nvGrpSpPr>
            <p:grpSpPr>
              <a:xfrm flipV="1">
                <a:off x="6490464" y="2464655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F3E0658-4731-4B62-BC25-53C3A5BE92E7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21652D0-CA63-47DF-8BE2-E3992F2A6F4F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C2D9746-C9B8-4F00-BF6B-B377C42ECAB9}"/>
                </a:ext>
              </a:extLst>
            </p:cNvPr>
            <p:cNvGrpSpPr/>
            <p:nvPr/>
          </p:nvGrpSpPr>
          <p:grpSpPr>
            <a:xfrm>
              <a:off x="7491864" y="2820199"/>
              <a:ext cx="189540" cy="742646"/>
              <a:chOff x="7491864" y="2820199"/>
              <a:chExt cx="182880" cy="74264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64967AF-A0FE-4BDF-905E-74BBAE473782}"/>
                  </a:ext>
                </a:extLst>
              </p:cNvPr>
              <p:cNvGrpSpPr/>
              <p:nvPr/>
            </p:nvGrpSpPr>
            <p:grpSpPr>
              <a:xfrm flipH="1" flipV="1">
                <a:off x="7491864" y="2820199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7B61C3E-602F-428B-A173-3FE37840F34A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E85BA2A6-8A29-4360-A247-E3D911713BE4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07E454E-DE20-4B20-87B9-6CC0ED2BEC3D}"/>
                  </a:ext>
                </a:extLst>
              </p:cNvPr>
              <p:cNvGrpSpPr/>
              <p:nvPr/>
            </p:nvGrpSpPr>
            <p:grpSpPr>
              <a:xfrm flipH="1" flipV="1">
                <a:off x="7491864" y="3379965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2C3B1E2-9C6F-427B-876E-0D95F163F3EB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DDC0574-A897-4946-B122-432B27218637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C291EEC-CF42-4587-92AD-F7D0DD7F1B05}"/>
                </a:ext>
              </a:extLst>
            </p:cNvPr>
            <p:cNvGrpSpPr/>
            <p:nvPr/>
          </p:nvGrpSpPr>
          <p:grpSpPr>
            <a:xfrm flipV="1">
              <a:off x="6764784" y="4565583"/>
              <a:ext cx="1029809" cy="914400"/>
              <a:chOff x="6427433" y="562622"/>
              <a:chExt cx="1029809" cy="91440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DA340A0-EA40-4F5D-8015-5ABDFE5214B1}"/>
                  </a:ext>
                </a:extLst>
              </p:cNvPr>
              <p:cNvGrpSpPr/>
              <p:nvPr/>
            </p:nvGrpSpPr>
            <p:grpSpPr>
              <a:xfrm>
                <a:off x="6764784" y="562622"/>
                <a:ext cx="692458" cy="914400"/>
                <a:chOff x="7111015" y="907928"/>
                <a:chExt cx="692458" cy="914400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64AC34A-7E8B-4995-A8BC-ABF64498F619}"/>
                    </a:ext>
                  </a:extLst>
                </p:cNvPr>
                <p:cNvSpPr/>
                <p:nvPr/>
              </p:nvSpPr>
              <p:spPr>
                <a:xfrm>
                  <a:off x="7228644" y="907928"/>
                  <a:ext cx="457200" cy="914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BBA1F6E-9141-461F-BDE8-C338C06319A0}"/>
                    </a:ext>
                  </a:extLst>
                </p:cNvPr>
                <p:cNvCxnSpPr/>
                <p:nvPr/>
              </p:nvCxnSpPr>
              <p:spPr>
                <a:xfrm>
                  <a:off x="7111015" y="907928"/>
                  <a:ext cx="6924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E04F80C-FB7F-4009-9FFC-93EA195EA077}"/>
                  </a:ext>
                </a:extLst>
              </p:cNvPr>
              <p:cNvGrpSpPr/>
              <p:nvPr/>
            </p:nvGrpSpPr>
            <p:grpSpPr>
              <a:xfrm>
                <a:off x="6427433" y="791222"/>
                <a:ext cx="457200" cy="685800"/>
                <a:chOff x="6764784" y="1136528"/>
                <a:chExt cx="457200" cy="68580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9E9AA17-E37E-4588-85AB-1306C457D64E}"/>
                    </a:ext>
                  </a:extLst>
                </p:cNvPr>
                <p:cNvSpPr/>
                <p:nvPr/>
              </p:nvSpPr>
              <p:spPr>
                <a:xfrm>
                  <a:off x="6764784" y="1136528"/>
                  <a:ext cx="457200" cy="685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396EF3B-D8DA-4D2C-813A-4F10B51233DB}"/>
                    </a:ext>
                  </a:extLst>
                </p:cNvPr>
                <p:cNvCxnSpPr/>
                <p:nvPr/>
              </p:nvCxnSpPr>
              <p:spPr>
                <a:xfrm flipV="1">
                  <a:off x="6764784" y="1356250"/>
                  <a:ext cx="457200" cy="16257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C8C2235-714B-4087-B457-48970DCA7ED9}"/>
              </a:ext>
            </a:extLst>
          </p:cNvPr>
          <p:cNvGrpSpPr/>
          <p:nvPr/>
        </p:nvGrpSpPr>
        <p:grpSpPr>
          <a:xfrm>
            <a:off x="1724534" y="751237"/>
            <a:ext cx="301423" cy="355830"/>
            <a:chOff x="1698975" y="2250464"/>
            <a:chExt cx="301423" cy="35583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E2D0931-F211-4ACD-9579-7A3BAB95D16B}"/>
                </a:ext>
              </a:extLst>
            </p:cNvPr>
            <p:cNvGrpSpPr/>
            <p:nvPr/>
          </p:nvGrpSpPr>
          <p:grpSpPr>
            <a:xfrm>
              <a:off x="1698975" y="2452470"/>
              <a:ext cx="213585" cy="153824"/>
              <a:chOff x="1638300" y="2633472"/>
              <a:chExt cx="1371600" cy="795528"/>
            </a:xfrm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CFEF33FC-9C45-4DA6-AB29-7E3CD2C31B2C}"/>
                  </a:ext>
                </a:extLst>
              </p:cNvPr>
              <p:cNvSpPr/>
              <p:nvPr/>
            </p:nvSpPr>
            <p:spPr>
              <a:xfrm rot="16200000" flipV="1">
                <a:off x="15834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>
                <a:extLst>
                  <a:ext uri="{FF2B5EF4-FFF2-40B4-BE49-F238E27FC236}">
                    <a16:creationId xmlns:a16="http://schemas.microsoft.com/office/drawing/2014/main" id="{4185BE27-308A-470C-A345-8DD30BED030A}"/>
                  </a:ext>
                </a:extLst>
              </p:cNvPr>
              <p:cNvSpPr/>
              <p:nvPr/>
            </p:nvSpPr>
            <p:spPr>
              <a:xfrm rot="16200000">
                <a:off x="22692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5DE8461-9707-4DF6-96CB-350AE9DA134C}"/>
                </a:ext>
              </a:extLst>
            </p:cNvPr>
            <p:cNvCxnSpPr/>
            <p:nvPr/>
          </p:nvCxnSpPr>
          <p:spPr>
            <a:xfrm rot="16200000" flipV="1">
              <a:off x="1713473" y="2435053"/>
              <a:ext cx="1845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B2C081CA-D2A5-4FD0-B0D6-6BF9295C48B8}"/>
                </a:ext>
              </a:extLst>
            </p:cNvPr>
            <p:cNvSpPr/>
            <p:nvPr/>
          </p:nvSpPr>
          <p:spPr>
            <a:xfrm rot="5400000">
              <a:off x="1713473" y="2250464"/>
              <a:ext cx="184589" cy="184589"/>
            </a:xfrm>
            <a:prstGeom prst="chord">
              <a:avLst>
                <a:gd name="adj1" fmla="val 5314374"/>
                <a:gd name="adj2" fmla="val 16200000"/>
              </a:avLst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Elbow Connector 69">
              <a:extLst>
                <a:ext uri="{FF2B5EF4-FFF2-40B4-BE49-F238E27FC236}">
                  <a16:creationId xmlns:a16="http://schemas.microsoft.com/office/drawing/2014/main" id="{BDE78E88-255F-4CEA-BEDC-61CC1FA974D9}"/>
                </a:ext>
              </a:extLst>
            </p:cNvPr>
            <p:cNvCxnSpPr/>
            <p:nvPr/>
          </p:nvCxnSpPr>
          <p:spPr>
            <a:xfrm>
              <a:off x="1854991" y="2298646"/>
              <a:ext cx="145407" cy="221507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00F78B03-6C53-494C-9504-40CCE33BE54C}"/>
              </a:ext>
            </a:extLst>
          </p:cNvPr>
          <p:cNvSpPr/>
          <p:nvPr/>
        </p:nvSpPr>
        <p:spPr>
          <a:xfrm>
            <a:off x="3707346" y="3923276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2" descr="C:\Users\VRG Vontrols\Documents\VRG\Marketing Documents\BVR Brochure\BVR Brochure Final lmages\PA-8200_11.jpg">
            <a:extLst>
              <a:ext uri="{FF2B5EF4-FFF2-40B4-BE49-F238E27FC236}">
                <a16:creationId xmlns:a16="http://schemas.microsoft.com/office/drawing/2014/main" id="{84170031-7A49-49A3-9C02-9FB37091C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7" b="97900" l="33490" r="68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954" r="31374" b="2093"/>
          <a:stretch/>
        </p:blipFill>
        <p:spPr bwMode="auto">
          <a:xfrm>
            <a:off x="6054787" y="1948095"/>
            <a:ext cx="2359455" cy="45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8787C1D-E11C-4744-A10F-F6219EC3CB87}"/>
              </a:ext>
            </a:extLst>
          </p:cNvPr>
          <p:cNvSpPr/>
          <p:nvPr/>
        </p:nvSpPr>
        <p:spPr>
          <a:xfrm>
            <a:off x="6302566" y="2088675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EBE656F-4D5B-4C27-A8DC-688C4ECBE917}"/>
              </a:ext>
            </a:extLst>
          </p:cNvPr>
          <p:cNvSpPr/>
          <p:nvPr/>
        </p:nvSpPr>
        <p:spPr>
          <a:xfrm>
            <a:off x="6302566" y="3299703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EB0D494-8BF2-47A9-B3C8-521220611F54}"/>
              </a:ext>
            </a:extLst>
          </p:cNvPr>
          <p:cNvSpPr/>
          <p:nvPr/>
        </p:nvSpPr>
        <p:spPr>
          <a:xfrm>
            <a:off x="2549432" y="2422299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81E0AB-AD86-453F-8A8E-60438ABA961B}"/>
              </a:ext>
            </a:extLst>
          </p:cNvPr>
          <p:cNvSpPr/>
          <p:nvPr/>
        </p:nvSpPr>
        <p:spPr>
          <a:xfrm>
            <a:off x="1416422" y="4394204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50F76A8-76BC-4F30-8F46-B87B30DE78BE}"/>
              </a:ext>
            </a:extLst>
          </p:cNvPr>
          <p:cNvSpPr/>
          <p:nvPr/>
        </p:nvSpPr>
        <p:spPr>
          <a:xfrm>
            <a:off x="2538893" y="3925035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A7C0449-59C3-43D2-8D75-54F9C5D514BB}"/>
              </a:ext>
            </a:extLst>
          </p:cNvPr>
          <p:cNvCxnSpPr/>
          <p:nvPr/>
        </p:nvCxnSpPr>
        <p:spPr>
          <a:xfrm>
            <a:off x="598475" y="1022358"/>
            <a:ext cx="113141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24">
            <a:extLst>
              <a:ext uri="{FF2B5EF4-FFF2-40B4-BE49-F238E27FC236}">
                <a16:creationId xmlns:a16="http://schemas.microsoft.com/office/drawing/2014/main" id="{08635FAB-3824-49E5-B56B-4B352E508964}"/>
              </a:ext>
            </a:extLst>
          </p:cNvPr>
          <p:cNvCxnSpPr>
            <a:stCxn id="95" idx="3"/>
            <a:endCxn id="151" idx="3"/>
          </p:cNvCxnSpPr>
          <p:nvPr/>
        </p:nvCxnSpPr>
        <p:spPr>
          <a:xfrm flipV="1">
            <a:off x="1938120" y="786256"/>
            <a:ext cx="976020" cy="243900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D1C13D-7886-4862-AF78-EF3AE9BB6685}"/>
              </a:ext>
            </a:extLst>
          </p:cNvPr>
          <p:cNvGrpSpPr/>
          <p:nvPr/>
        </p:nvGrpSpPr>
        <p:grpSpPr>
          <a:xfrm>
            <a:off x="4151448" y="3043875"/>
            <a:ext cx="110139" cy="399028"/>
            <a:chOff x="4397615" y="2813617"/>
            <a:chExt cx="110139" cy="399028"/>
          </a:xfrm>
          <a:noFill/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BED48F-B0CB-44B1-B817-BD7F2CAFF51B}"/>
                </a:ext>
              </a:extLst>
            </p:cNvPr>
            <p:cNvSpPr/>
            <p:nvPr/>
          </p:nvSpPr>
          <p:spPr>
            <a:xfrm>
              <a:off x="4397615" y="2813617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334F086-D415-47AF-A40F-51D2771CC07F}"/>
                </a:ext>
              </a:extLst>
            </p:cNvPr>
            <p:cNvSpPr/>
            <p:nvPr/>
          </p:nvSpPr>
          <p:spPr>
            <a:xfrm>
              <a:off x="4397615" y="2959927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E1D7871-E541-4F6F-AB7B-1D2E724F0B3B}"/>
                </a:ext>
              </a:extLst>
            </p:cNvPr>
            <p:cNvSpPr/>
            <p:nvPr/>
          </p:nvSpPr>
          <p:spPr>
            <a:xfrm>
              <a:off x="4397615" y="3102506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B2BC2CB-7910-4879-9EF2-70D9FDA192A8}"/>
              </a:ext>
            </a:extLst>
          </p:cNvPr>
          <p:cNvGrpSpPr/>
          <p:nvPr/>
        </p:nvGrpSpPr>
        <p:grpSpPr>
          <a:xfrm>
            <a:off x="4480284" y="3053261"/>
            <a:ext cx="110139" cy="390150"/>
            <a:chOff x="4806353" y="2814125"/>
            <a:chExt cx="110139" cy="390150"/>
          </a:xfrm>
          <a:noFill/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DA7E19E-6CA2-4EA9-B525-26CFBBF2019B}"/>
                </a:ext>
              </a:extLst>
            </p:cNvPr>
            <p:cNvSpPr/>
            <p:nvPr/>
          </p:nvSpPr>
          <p:spPr>
            <a:xfrm>
              <a:off x="4806353" y="2814125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AFCDB94-1644-481E-9BFE-0DB17AF9F1BB}"/>
                </a:ext>
              </a:extLst>
            </p:cNvPr>
            <p:cNvSpPr/>
            <p:nvPr/>
          </p:nvSpPr>
          <p:spPr>
            <a:xfrm>
              <a:off x="4806353" y="3094136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B9B1F34-EB00-493E-9B61-A053B92D109C}"/>
              </a:ext>
            </a:extLst>
          </p:cNvPr>
          <p:cNvGrpSpPr/>
          <p:nvPr/>
        </p:nvGrpSpPr>
        <p:grpSpPr>
          <a:xfrm>
            <a:off x="5462133" y="1294818"/>
            <a:ext cx="444764" cy="730016"/>
            <a:chOff x="5813527" y="2707058"/>
            <a:chExt cx="444764" cy="73001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D3CEFDA-E9C5-46BC-91C5-C86C1312A30B}"/>
                </a:ext>
              </a:extLst>
            </p:cNvPr>
            <p:cNvGrpSpPr/>
            <p:nvPr/>
          </p:nvGrpSpPr>
          <p:grpSpPr>
            <a:xfrm>
              <a:off x="5813527" y="3124572"/>
              <a:ext cx="444764" cy="312502"/>
              <a:chOff x="4362103" y="622218"/>
              <a:chExt cx="925196" cy="650066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738B319-4225-467F-B739-33B82F88E3DE}"/>
                  </a:ext>
                </a:extLst>
              </p:cNvPr>
              <p:cNvSpPr/>
              <p:nvPr/>
            </p:nvSpPr>
            <p:spPr>
              <a:xfrm>
                <a:off x="4362103" y="622218"/>
                <a:ext cx="925196" cy="6500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Block Arc 118">
                <a:extLst>
                  <a:ext uri="{FF2B5EF4-FFF2-40B4-BE49-F238E27FC236}">
                    <a16:creationId xmlns:a16="http://schemas.microsoft.com/office/drawing/2014/main" id="{E7229152-F165-46AD-8853-B7B549030BD8}"/>
                  </a:ext>
                </a:extLst>
              </p:cNvPr>
              <p:cNvSpPr/>
              <p:nvPr/>
            </p:nvSpPr>
            <p:spPr>
              <a:xfrm rot="1518588">
                <a:off x="4535388" y="698761"/>
                <a:ext cx="531379" cy="531379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DE5311F3-EC00-498B-A31B-739481F4116E}"/>
                  </a:ext>
                </a:extLst>
              </p:cNvPr>
              <p:cNvSpPr/>
              <p:nvPr/>
            </p:nvSpPr>
            <p:spPr>
              <a:xfrm>
                <a:off x="4669958" y="808973"/>
                <a:ext cx="276555" cy="27655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4AB6A1D-B671-4922-A773-86ABF7DC6294}"/>
                  </a:ext>
                </a:extLst>
              </p:cNvPr>
              <p:cNvCxnSpPr>
                <a:stCxn id="120" idx="7"/>
                <a:endCxn id="120" idx="3"/>
              </p:cNvCxnSpPr>
              <p:nvPr/>
            </p:nvCxnSpPr>
            <p:spPr>
              <a:xfrm flipH="1">
                <a:off x="4710459" y="849474"/>
                <a:ext cx="195553" cy="195553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066148F-EA3E-4270-B595-E0B0BBC8F34A}"/>
                </a:ext>
              </a:extLst>
            </p:cNvPr>
            <p:cNvGrpSpPr/>
            <p:nvPr/>
          </p:nvGrpSpPr>
          <p:grpSpPr>
            <a:xfrm>
              <a:off x="5856570" y="2707058"/>
              <a:ext cx="231083" cy="231083"/>
              <a:chOff x="914519" y="2673285"/>
              <a:chExt cx="1371600" cy="1371600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B33F8639-A70D-4769-94AD-9D3E10E16183}"/>
                  </a:ext>
                </a:extLst>
              </p:cNvPr>
              <p:cNvSpPr/>
              <p:nvPr/>
            </p:nvSpPr>
            <p:spPr>
              <a:xfrm>
                <a:off x="914519" y="2673285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4A1A6A6-FF98-4986-8973-EF63C484A909}"/>
                  </a:ext>
                </a:extLst>
              </p:cNvPr>
              <p:cNvCxnSpPr/>
              <p:nvPr/>
            </p:nvCxnSpPr>
            <p:spPr>
              <a:xfrm flipH="1">
                <a:off x="1324311" y="3054495"/>
                <a:ext cx="552017" cy="6091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497506-5479-4A89-A3C0-A3A6AA62EE8E}"/>
                </a:ext>
              </a:extLst>
            </p:cNvPr>
            <p:cNvCxnSpPr/>
            <p:nvPr/>
          </p:nvCxnSpPr>
          <p:spPr>
            <a:xfrm rot="5400000">
              <a:off x="5889549" y="303010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13D582-9F6A-49F4-A289-3B5DB402B341}"/>
              </a:ext>
            </a:extLst>
          </p:cNvPr>
          <p:cNvGrpSpPr/>
          <p:nvPr/>
        </p:nvGrpSpPr>
        <p:grpSpPr>
          <a:xfrm>
            <a:off x="5184531" y="3105318"/>
            <a:ext cx="444764" cy="730016"/>
            <a:chOff x="5813527" y="2707058"/>
            <a:chExt cx="444764" cy="730016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35936D5-A061-4593-88A0-102C564B8635}"/>
                </a:ext>
              </a:extLst>
            </p:cNvPr>
            <p:cNvGrpSpPr/>
            <p:nvPr/>
          </p:nvGrpSpPr>
          <p:grpSpPr>
            <a:xfrm>
              <a:off x="5813527" y="3124572"/>
              <a:ext cx="444764" cy="312502"/>
              <a:chOff x="4362103" y="622218"/>
              <a:chExt cx="925196" cy="650066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4FEEFBD-5268-404C-AC04-F274665DB217}"/>
                  </a:ext>
                </a:extLst>
              </p:cNvPr>
              <p:cNvSpPr/>
              <p:nvPr/>
            </p:nvSpPr>
            <p:spPr>
              <a:xfrm>
                <a:off x="4362103" y="622218"/>
                <a:ext cx="925196" cy="6500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Block Arc 128">
                <a:extLst>
                  <a:ext uri="{FF2B5EF4-FFF2-40B4-BE49-F238E27FC236}">
                    <a16:creationId xmlns:a16="http://schemas.microsoft.com/office/drawing/2014/main" id="{719A8186-B5D1-4D29-B3E8-1A71855C4E5B}"/>
                  </a:ext>
                </a:extLst>
              </p:cNvPr>
              <p:cNvSpPr/>
              <p:nvPr/>
            </p:nvSpPr>
            <p:spPr>
              <a:xfrm rot="1518588">
                <a:off x="4535388" y="698761"/>
                <a:ext cx="531379" cy="531379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EFBD2EF-EBCA-4BD4-BA0D-419BFA19E742}"/>
                  </a:ext>
                </a:extLst>
              </p:cNvPr>
              <p:cNvSpPr/>
              <p:nvPr/>
            </p:nvSpPr>
            <p:spPr>
              <a:xfrm>
                <a:off x="4669958" y="808973"/>
                <a:ext cx="276555" cy="27655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9B9789F-A77F-478C-9BBE-A31D0771B73C}"/>
                  </a:ext>
                </a:extLst>
              </p:cNvPr>
              <p:cNvCxnSpPr>
                <a:stCxn id="130" idx="7"/>
                <a:endCxn id="130" idx="3"/>
              </p:cNvCxnSpPr>
              <p:nvPr/>
            </p:nvCxnSpPr>
            <p:spPr>
              <a:xfrm flipH="1">
                <a:off x="4710459" y="849474"/>
                <a:ext cx="195553" cy="195553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5A906F6-7847-40D1-9BCC-AF9E1FF78218}"/>
                </a:ext>
              </a:extLst>
            </p:cNvPr>
            <p:cNvGrpSpPr/>
            <p:nvPr/>
          </p:nvGrpSpPr>
          <p:grpSpPr>
            <a:xfrm>
              <a:off x="5856570" y="2707058"/>
              <a:ext cx="231083" cy="231083"/>
              <a:chOff x="914519" y="2673285"/>
              <a:chExt cx="1371600" cy="1371600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B499957-64DB-481C-B700-92C37E0896F0}"/>
                  </a:ext>
                </a:extLst>
              </p:cNvPr>
              <p:cNvSpPr/>
              <p:nvPr/>
            </p:nvSpPr>
            <p:spPr>
              <a:xfrm>
                <a:off x="914519" y="2673285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6B49027-8713-4C8B-802A-2307E20ED3FC}"/>
                  </a:ext>
                </a:extLst>
              </p:cNvPr>
              <p:cNvCxnSpPr/>
              <p:nvPr/>
            </p:nvCxnSpPr>
            <p:spPr>
              <a:xfrm flipH="1">
                <a:off x="1324311" y="3054495"/>
                <a:ext cx="552017" cy="6091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C8ACBCC-147D-44E3-84F7-9A7934EF466F}"/>
                </a:ext>
              </a:extLst>
            </p:cNvPr>
            <p:cNvCxnSpPr/>
            <p:nvPr/>
          </p:nvCxnSpPr>
          <p:spPr>
            <a:xfrm rot="5400000">
              <a:off x="5889549" y="303010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2" name="Elbow Connector 169">
            <a:extLst>
              <a:ext uri="{FF2B5EF4-FFF2-40B4-BE49-F238E27FC236}">
                <a16:creationId xmlns:a16="http://schemas.microsoft.com/office/drawing/2014/main" id="{F6DEABE5-0D54-4F2A-9F72-CC76A01234CE}"/>
              </a:ext>
            </a:extLst>
          </p:cNvPr>
          <p:cNvCxnSpPr>
            <a:stCxn id="118" idx="3"/>
            <a:endCxn id="98" idx="1"/>
          </p:cNvCxnSpPr>
          <p:nvPr/>
        </p:nvCxnSpPr>
        <p:spPr>
          <a:xfrm>
            <a:off x="5906897" y="1868583"/>
            <a:ext cx="395669" cy="275162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172">
            <a:extLst>
              <a:ext uri="{FF2B5EF4-FFF2-40B4-BE49-F238E27FC236}">
                <a16:creationId xmlns:a16="http://schemas.microsoft.com/office/drawing/2014/main" id="{59215B2C-0D3C-435B-A44D-F82692B30080}"/>
              </a:ext>
            </a:extLst>
          </p:cNvPr>
          <p:cNvCxnSpPr>
            <a:stCxn id="128" idx="3"/>
            <a:endCxn id="99" idx="1"/>
          </p:cNvCxnSpPr>
          <p:nvPr/>
        </p:nvCxnSpPr>
        <p:spPr>
          <a:xfrm flipV="1">
            <a:off x="5629295" y="3354773"/>
            <a:ext cx="673271" cy="324310"/>
          </a:xfrm>
          <a:prstGeom prst="bentConnector3">
            <a:avLst>
              <a:gd name="adj1" fmla="val 25553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75">
            <a:extLst>
              <a:ext uri="{FF2B5EF4-FFF2-40B4-BE49-F238E27FC236}">
                <a16:creationId xmlns:a16="http://schemas.microsoft.com/office/drawing/2014/main" id="{A79042A6-311A-47EE-B69D-8D2686566CD3}"/>
              </a:ext>
            </a:extLst>
          </p:cNvPr>
          <p:cNvCxnSpPr>
            <a:stCxn id="110" idx="3"/>
            <a:endCxn id="118" idx="1"/>
          </p:cNvCxnSpPr>
          <p:nvPr/>
        </p:nvCxnSpPr>
        <p:spPr>
          <a:xfrm flipV="1">
            <a:off x="4590423" y="1868583"/>
            <a:ext cx="871710" cy="1239748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79">
            <a:extLst>
              <a:ext uri="{FF2B5EF4-FFF2-40B4-BE49-F238E27FC236}">
                <a16:creationId xmlns:a16="http://schemas.microsoft.com/office/drawing/2014/main" id="{9C81E46C-351D-449C-A29F-2E5D6290BB12}"/>
              </a:ext>
            </a:extLst>
          </p:cNvPr>
          <p:cNvCxnSpPr>
            <a:stCxn id="111" idx="3"/>
            <a:endCxn id="128" idx="1"/>
          </p:cNvCxnSpPr>
          <p:nvPr/>
        </p:nvCxnSpPr>
        <p:spPr>
          <a:xfrm>
            <a:off x="4590423" y="3388342"/>
            <a:ext cx="594108" cy="290741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8499ED2-B3AA-45BB-A55A-6B5AA3BD7121}"/>
              </a:ext>
            </a:extLst>
          </p:cNvPr>
          <p:cNvSpPr/>
          <p:nvPr/>
        </p:nvSpPr>
        <p:spPr>
          <a:xfrm>
            <a:off x="4153884" y="2216311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Elbow Connector 190">
            <a:extLst>
              <a:ext uri="{FF2B5EF4-FFF2-40B4-BE49-F238E27FC236}">
                <a16:creationId xmlns:a16="http://schemas.microsoft.com/office/drawing/2014/main" id="{C8D748B0-B9AA-4C1C-B56A-C0DBFB2627DB}"/>
              </a:ext>
            </a:extLst>
          </p:cNvPr>
          <p:cNvCxnSpPr>
            <a:stCxn id="96" idx="6"/>
            <a:endCxn id="108" idx="1"/>
          </p:cNvCxnSpPr>
          <p:nvPr/>
        </p:nvCxnSpPr>
        <p:spPr>
          <a:xfrm flipV="1">
            <a:off x="3771354" y="3387834"/>
            <a:ext cx="380094" cy="56744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95">
            <a:extLst>
              <a:ext uri="{FF2B5EF4-FFF2-40B4-BE49-F238E27FC236}">
                <a16:creationId xmlns:a16="http://schemas.microsoft.com/office/drawing/2014/main" id="{03D2A867-ED62-441F-BA60-E8F6E0FCAFD4}"/>
              </a:ext>
            </a:extLst>
          </p:cNvPr>
          <p:cNvCxnSpPr>
            <a:stCxn id="176" idx="3"/>
            <a:endCxn id="210" idx="1"/>
          </p:cNvCxnSpPr>
          <p:nvPr/>
        </p:nvCxnSpPr>
        <p:spPr>
          <a:xfrm>
            <a:off x="2213671" y="3888502"/>
            <a:ext cx="3166613" cy="1520190"/>
          </a:xfrm>
          <a:prstGeom prst="bentConnector3">
            <a:avLst>
              <a:gd name="adj1" fmla="val 27188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200">
            <a:extLst>
              <a:ext uri="{FF2B5EF4-FFF2-40B4-BE49-F238E27FC236}">
                <a16:creationId xmlns:a16="http://schemas.microsoft.com/office/drawing/2014/main" id="{36A3C070-B9CE-414A-8B03-EB5E9799A7FB}"/>
              </a:ext>
            </a:extLst>
          </p:cNvPr>
          <p:cNvCxnSpPr>
            <a:stCxn id="159" idx="3"/>
            <a:endCxn id="177" idx="3"/>
          </p:cNvCxnSpPr>
          <p:nvPr/>
        </p:nvCxnSpPr>
        <p:spPr>
          <a:xfrm flipH="1" flipV="1">
            <a:off x="2213671" y="4086064"/>
            <a:ext cx="219914" cy="1426274"/>
          </a:xfrm>
          <a:prstGeom prst="bentConnector3">
            <a:avLst>
              <a:gd name="adj1" fmla="val -164985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203">
            <a:extLst>
              <a:ext uri="{FF2B5EF4-FFF2-40B4-BE49-F238E27FC236}">
                <a16:creationId xmlns:a16="http://schemas.microsoft.com/office/drawing/2014/main" id="{0D77F7E8-7443-4FF4-ABA2-BF74053DCCE7}"/>
              </a:ext>
            </a:extLst>
          </p:cNvPr>
          <p:cNvCxnSpPr>
            <a:stCxn id="178" idx="3"/>
            <a:endCxn id="87" idx="0"/>
          </p:cNvCxnSpPr>
          <p:nvPr/>
        </p:nvCxnSpPr>
        <p:spPr>
          <a:xfrm flipV="1">
            <a:off x="2213671" y="2092842"/>
            <a:ext cx="2270016" cy="1413952"/>
          </a:xfrm>
          <a:prstGeom prst="bentConnector4">
            <a:avLst>
              <a:gd name="adj1" fmla="val 47467"/>
              <a:gd name="adj2" fmla="val 116167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206">
            <a:extLst>
              <a:ext uri="{FF2B5EF4-FFF2-40B4-BE49-F238E27FC236}">
                <a16:creationId xmlns:a16="http://schemas.microsoft.com/office/drawing/2014/main" id="{1E548357-3DE4-454E-8470-43F9B9EEB179}"/>
              </a:ext>
            </a:extLst>
          </p:cNvPr>
          <p:cNvCxnSpPr>
            <a:stCxn id="175" idx="3"/>
            <a:endCxn id="54" idx="0"/>
          </p:cNvCxnSpPr>
          <p:nvPr/>
        </p:nvCxnSpPr>
        <p:spPr>
          <a:xfrm>
            <a:off x="2213671" y="3693540"/>
            <a:ext cx="2270016" cy="704032"/>
          </a:xfrm>
          <a:prstGeom prst="bentConnector4">
            <a:avLst>
              <a:gd name="adj1" fmla="val 47467"/>
              <a:gd name="adj2" fmla="val 177928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>
            <a:extLst>
              <a:ext uri="{FF2B5EF4-FFF2-40B4-BE49-F238E27FC236}">
                <a16:creationId xmlns:a16="http://schemas.microsoft.com/office/drawing/2014/main" id="{9100BC4D-04F1-4A78-A5FC-4302CF620C6B}"/>
              </a:ext>
            </a:extLst>
          </p:cNvPr>
          <p:cNvSpPr/>
          <p:nvPr/>
        </p:nvSpPr>
        <p:spPr>
          <a:xfrm>
            <a:off x="3702984" y="3055509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Elbow Connector 215">
            <a:extLst>
              <a:ext uri="{FF2B5EF4-FFF2-40B4-BE49-F238E27FC236}">
                <a16:creationId xmlns:a16="http://schemas.microsoft.com/office/drawing/2014/main" id="{F8C33FBA-9AAA-413B-8C8F-DFC02AAE917D}"/>
              </a:ext>
            </a:extLst>
          </p:cNvPr>
          <p:cNvCxnSpPr>
            <a:stCxn id="142" idx="0"/>
            <a:endCxn id="136" idx="1"/>
          </p:cNvCxnSpPr>
          <p:nvPr/>
        </p:nvCxnSpPr>
        <p:spPr>
          <a:xfrm rot="5400000" flipH="1" flipV="1">
            <a:off x="3552372" y="2453997"/>
            <a:ext cx="784128" cy="418896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C87BA81-1034-4586-9193-C2EEC16DD8CF}"/>
              </a:ext>
            </a:extLst>
          </p:cNvPr>
          <p:cNvSpPr/>
          <p:nvPr/>
        </p:nvSpPr>
        <p:spPr>
          <a:xfrm>
            <a:off x="4151448" y="4170728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Elbow Connector 219">
            <a:extLst>
              <a:ext uri="{FF2B5EF4-FFF2-40B4-BE49-F238E27FC236}">
                <a16:creationId xmlns:a16="http://schemas.microsoft.com/office/drawing/2014/main" id="{B0526825-F25C-4AA5-93D7-A15D4E001A69}"/>
              </a:ext>
            </a:extLst>
          </p:cNvPr>
          <p:cNvCxnSpPr>
            <a:stCxn id="146" idx="2"/>
            <a:endCxn id="144" idx="1"/>
          </p:cNvCxnSpPr>
          <p:nvPr/>
        </p:nvCxnSpPr>
        <p:spPr>
          <a:xfrm rot="5400000" flipH="1" flipV="1">
            <a:off x="3731249" y="4230742"/>
            <a:ext cx="425142" cy="415255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ight Bracket 145">
            <a:extLst>
              <a:ext uri="{FF2B5EF4-FFF2-40B4-BE49-F238E27FC236}">
                <a16:creationId xmlns:a16="http://schemas.microsoft.com/office/drawing/2014/main" id="{E3C71B62-318E-4AA0-981C-B364BBDE7FBE}"/>
              </a:ext>
            </a:extLst>
          </p:cNvPr>
          <p:cNvSpPr/>
          <p:nvPr/>
        </p:nvSpPr>
        <p:spPr>
          <a:xfrm rot="5400000">
            <a:off x="3681329" y="4481776"/>
            <a:ext cx="109728" cy="228600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F16FBC5-2798-4022-B12B-08445432D2BF}"/>
              </a:ext>
            </a:extLst>
          </p:cNvPr>
          <p:cNvSpPr/>
          <p:nvPr/>
        </p:nvSpPr>
        <p:spPr>
          <a:xfrm>
            <a:off x="3699948" y="4182212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6E44AE1-706B-4AA5-B7F3-FE0C2C021846}"/>
              </a:ext>
            </a:extLst>
          </p:cNvPr>
          <p:cNvGrpSpPr/>
          <p:nvPr/>
        </p:nvGrpSpPr>
        <p:grpSpPr>
          <a:xfrm>
            <a:off x="2914140" y="709343"/>
            <a:ext cx="213585" cy="153824"/>
            <a:chOff x="4540531" y="917481"/>
            <a:chExt cx="213585" cy="15382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CCBAB65F-A227-40E6-9A26-2CA0C6EE583E}"/>
                </a:ext>
              </a:extLst>
            </p:cNvPr>
            <p:cNvGrpSpPr/>
            <p:nvPr/>
          </p:nvGrpSpPr>
          <p:grpSpPr>
            <a:xfrm>
              <a:off x="4540531" y="917481"/>
              <a:ext cx="213585" cy="153824"/>
              <a:chOff x="1638300" y="2633472"/>
              <a:chExt cx="1371600" cy="795528"/>
            </a:xfrm>
          </p:grpSpPr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9822352F-F395-4CF9-997B-790954E58CCA}"/>
                  </a:ext>
                </a:extLst>
              </p:cNvPr>
              <p:cNvSpPr/>
              <p:nvPr/>
            </p:nvSpPr>
            <p:spPr>
              <a:xfrm rot="16200000" flipV="1">
                <a:off x="15834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234F3300-DA4B-47DC-904B-E48D057CAC50}"/>
                  </a:ext>
                </a:extLst>
              </p:cNvPr>
              <p:cNvSpPr/>
              <p:nvPr/>
            </p:nvSpPr>
            <p:spPr>
              <a:xfrm rot="16200000">
                <a:off x="22692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B58DD04-79FB-414E-B3F8-6D87257821E1}"/>
                </a:ext>
              </a:extLst>
            </p:cNvPr>
            <p:cNvSpPr/>
            <p:nvPr/>
          </p:nvSpPr>
          <p:spPr>
            <a:xfrm>
              <a:off x="4601603" y="948673"/>
              <a:ext cx="91440" cy="914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9AA86457-2AF6-4372-8A2C-0E6D01FAD2BA}"/>
              </a:ext>
            </a:extLst>
          </p:cNvPr>
          <p:cNvSpPr txBox="1"/>
          <p:nvPr/>
        </p:nvSpPr>
        <p:spPr>
          <a:xfrm>
            <a:off x="4003801" y="4942035"/>
            <a:ext cx="91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17935A4-F915-4571-8B3E-B17E88588839}"/>
              </a:ext>
            </a:extLst>
          </p:cNvPr>
          <p:cNvSpPr txBox="1"/>
          <p:nvPr/>
        </p:nvSpPr>
        <p:spPr>
          <a:xfrm>
            <a:off x="4040418" y="1416475"/>
            <a:ext cx="91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1B2258C-EDE5-49EF-8864-7DAF764D73DA}"/>
              </a:ext>
            </a:extLst>
          </p:cNvPr>
          <p:cNvSpPr txBox="1"/>
          <p:nvPr/>
        </p:nvSpPr>
        <p:spPr>
          <a:xfrm>
            <a:off x="1849381" y="1031730"/>
            <a:ext cx="1810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RED CIRCLE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VALVE CONTROLLER</a:t>
            </a:r>
          </a:p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1, </a:t>
            </a:r>
            <a:r>
              <a:rPr lang="en-US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</a:t>
            </a: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3E81E2C-4EDC-48E6-9B9F-C48C1F0DA671}"/>
              </a:ext>
            </a:extLst>
          </p:cNvPr>
          <p:cNvSpPr txBox="1"/>
          <p:nvPr/>
        </p:nvSpPr>
        <p:spPr>
          <a:xfrm>
            <a:off x="5041237" y="2369504"/>
            <a:ext cx="912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Adjust Orifices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(Optional)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EEDCA7F-9D49-4005-A2E8-DCEC70EBC7EF}"/>
              </a:ext>
            </a:extLst>
          </p:cNvPr>
          <p:cNvSpPr txBox="1"/>
          <p:nvPr/>
        </p:nvSpPr>
        <p:spPr>
          <a:xfrm>
            <a:off x="814792" y="1081172"/>
            <a:ext cx="13264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Supply Regulator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B83E25-EB1E-4953-B1AE-204ABBFC06F1}"/>
              </a:ext>
            </a:extLst>
          </p:cNvPr>
          <p:cNvSpPr txBox="1"/>
          <p:nvPr/>
        </p:nvSpPr>
        <p:spPr>
          <a:xfrm>
            <a:off x="215489" y="718550"/>
            <a:ext cx="1591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Line Pressure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CFF71BD-3B33-466F-8E42-48B85137F265}"/>
              </a:ext>
            </a:extLst>
          </p:cNvPr>
          <p:cNvSpPr txBox="1"/>
          <p:nvPr/>
        </p:nvSpPr>
        <p:spPr>
          <a:xfrm>
            <a:off x="1265177" y="5389227"/>
            <a:ext cx="1168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24 VDC Power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5C224DE-1698-42BC-95E2-4DDE0D768348}"/>
              </a:ext>
            </a:extLst>
          </p:cNvPr>
          <p:cNvSpPr txBox="1"/>
          <p:nvPr/>
        </p:nvSpPr>
        <p:spPr>
          <a:xfrm>
            <a:off x="5901108" y="1025730"/>
            <a:ext cx="1753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RHPA-DA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Rotary High Pressure Actuator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FF3D30A-63EA-4F6B-AF76-0688B556302E}"/>
              </a:ext>
            </a:extLst>
          </p:cNvPr>
          <p:cNvSpPr txBox="1"/>
          <p:nvPr/>
        </p:nvSpPr>
        <p:spPr>
          <a:xfrm>
            <a:off x="7163997" y="4116039"/>
            <a:ext cx="149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Micropulse Linear Position Sensor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CB3B1E5-9943-4EB9-8475-5C715ECD78C3}"/>
              </a:ext>
            </a:extLst>
          </p:cNvPr>
          <p:cNvSpPr txBox="1"/>
          <p:nvPr/>
        </p:nvSpPr>
        <p:spPr>
          <a:xfrm>
            <a:off x="4540744" y="5964586"/>
            <a:ext cx="175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PRCV Pipeline Rotary Control Valve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789D59A-5C69-4B25-8B35-1139F9A29FF4}"/>
              </a:ext>
            </a:extLst>
          </p:cNvPr>
          <p:cNvSpPr txBox="1"/>
          <p:nvPr/>
        </p:nvSpPr>
        <p:spPr>
          <a:xfrm>
            <a:off x="3252667" y="5521769"/>
            <a:ext cx="2376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4-20 mA Feedback Signal</a:t>
            </a:r>
          </a:p>
        </p:txBody>
      </p:sp>
      <p:cxnSp>
        <p:nvCxnSpPr>
          <p:cNvPr id="164" name="Elbow Connector 245">
            <a:extLst>
              <a:ext uri="{FF2B5EF4-FFF2-40B4-BE49-F238E27FC236}">
                <a16:creationId xmlns:a16="http://schemas.microsoft.com/office/drawing/2014/main" id="{D2A4E594-CECD-4685-9350-83AA3460EFE0}"/>
              </a:ext>
            </a:extLst>
          </p:cNvPr>
          <p:cNvCxnSpPr>
            <a:stCxn id="165" idx="3"/>
            <a:endCxn id="179" idx="3"/>
          </p:cNvCxnSpPr>
          <p:nvPr/>
        </p:nvCxnSpPr>
        <p:spPr>
          <a:xfrm flipH="1" flipV="1">
            <a:off x="2213671" y="4280286"/>
            <a:ext cx="164638" cy="838716"/>
          </a:xfrm>
          <a:prstGeom prst="bentConnector3">
            <a:avLst>
              <a:gd name="adj1" fmla="val -138850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6796430F-F1C5-4FAC-B361-80EFF4451AAF}"/>
              </a:ext>
            </a:extLst>
          </p:cNvPr>
          <p:cNvSpPr txBox="1"/>
          <p:nvPr/>
        </p:nvSpPr>
        <p:spPr>
          <a:xfrm>
            <a:off x="531082" y="4995891"/>
            <a:ext cx="1847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4-20 mA Command Signal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95E1893-8077-4E4A-AE70-EDBAAC066859}"/>
              </a:ext>
            </a:extLst>
          </p:cNvPr>
          <p:cNvSpPr/>
          <p:nvPr/>
        </p:nvSpPr>
        <p:spPr>
          <a:xfrm>
            <a:off x="1231467" y="4395678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Elbow Connector 240">
            <a:extLst>
              <a:ext uri="{FF2B5EF4-FFF2-40B4-BE49-F238E27FC236}">
                <a16:creationId xmlns:a16="http://schemas.microsoft.com/office/drawing/2014/main" id="{14FA8D97-2988-499B-A04D-BE4D6F26D4F3}"/>
              </a:ext>
            </a:extLst>
          </p:cNvPr>
          <p:cNvCxnSpPr>
            <a:stCxn id="161" idx="0"/>
            <a:endCxn id="208" idx="3"/>
          </p:cNvCxnSpPr>
          <p:nvPr/>
        </p:nvCxnSpPr>
        <p:spPr>
          <a:xfrm rot="16200000" flipV="1">
            <a:off x="7133848" y="3338450"/>
            <a:ext cx="548823" cy="100635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lbow Connector 258">
            <a:extLst>
              <a:ext uri="{FF2B5EF4-FFF2-40B4-BE49-F238E27FC236}">
                <a16:creationId xmlns:a16="http://schemas.microsoft.com/office/drawing/2014/main" id="{28D11580-9315-4F9A-8285-05296A7E8F0E}"/>
              </a:ext>
            </a:extLst>
          </p:cNvPr>
          <p:cNvCxnSpPr>
            <a:stCxn id="160" idx="2"/>
            <a:endCxn id="97" idx="0"/>
          </p:cNvCxnSpPr>
          <p:nvPr/>
        </p:nvCxnSpPr>
        <p:spPr>
          <a:xfrm rot="16200000" flipH="1">
            <a:off x="6822017" y="1535596"/>
            <a:ext cx="368367" cy="45662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Elbow Connector 266">
            <a:extLst>
              <a:ext uri="{FF2B5EF4-FFF2-40B4-BE49-F238E27FC236}">
                <a16:creationId xmlns:a16="http://schemas.microsoft.com/office/drawing/2014/main" id="{34C55A98-E6D7-466A-9B24-0C164B76B8DC}"/>
              </a:ext>
            </a:extLst>
          </p:cNvPr>
          <p:cNvCxnSpPr>
            <a:stCxn id="118" idx="2"/>
            <a:endCxn id="156" idx="0"/>
          </p:cNvCxnSpPr>
          <p:nvPr/>
        </p:nvCxnSpPr>
        <p:spPr>
          <a:xfrm rot="5400000">
            <a:off x="5418574" y="2103563"/>
            <a:ext cx="344670" cy="18721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Elbow Connector 270">
            <a:extLst>
              <a:ext uri="{FF2B5EF4-FFF2-40B4-BE49-F238E27FC236}">
                <a16:creationId xmlns:a16="http://schemas.microsoft.com/office/drawing/2014/main" id="{F470B24F-B59E-4C99-9770-E58D7F74DDBE}"/>
              </a:ext>
            </a:extLst>
          </p:cNvPr>
          <p:cNvCxnSpPr>
            <a:stCxn id="156" idx="2"/>
          </p:cNvCxnSpPr>
          <p:nvPr/>
        </p:nvCxnSpPr>
        <p:spPr>
          <a:xfrm rot="16200000" flipH="1">
            <a:off x="5255000" y="3165805"/>
            <a:ext cx="585285" cy="1006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19CDD25D-DED2-4E1D-AC6B-C8869961E590}"/>
              </a:ext>
            </a:extLst>
          </p:cNvPr>
          <p:cNvSpPr txBox="1"/>
          <p:nvPr/>
        </p:nvSpPr>
        <p:spPr>
          <a:xfrm>
            <a:off x="3536825" y="4650940"/>
            <a:ext cx="424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F06181F-3F5D-4F17-8B77-31F7EFD63CC1}"/>
              </a:ext>
            </a:extLst>
          </p:cNvPr>
          <p:cNvSpPr txBox="1"/>
          <p:nvPr/>
        </p:nvSpPr>
        <p:spPr>
          <a:xfrm>
            <a:off x="655384" y="5615419"/>
            <a:ext cx="185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HART Handheld Communicator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005BD0C-00BC-4EE1-8CDD-8E05FD1B56C2}"/>
              </a:ext>
            </a:extLst>
          </p:cNvPr>
          <p:cNvGrpSpPr/>
          <p:nvPr/>
        </p:nvGrpSpPr>
        <p:grpSpPr>
          <a:xfrm>
            <a:off x="1964926" y="3411595"/>
            <a:ext cx="248745" cy="963890"/>
            <a:chOff x="2351117" y="3073416"/>
            <a:chExt cx="248745" cy="1278739"/>
          </a:xfrm>
          <a:noFill/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00A7F73-E73C-48F7-AB41-703DE06412AC}"/>
                </a:ext>
              </a:extLst>
            </p:cNvPr>
            <p:cNvSpPr/>
            <p:nvPr/>
          </p:nvSpPr>
          <p:spPr>
            <a:xfrm>
              <a:off x="2351117" y="3321161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EC6037C-591F-4133-A796-E0D6D6602770}"/>
                </a:ext>
              </a:extLst>
            </p:cNvPr>
            <p:cNvSpPr/>
            <p:nvPr/>
          </p:nvSpPr>
          <p:spPr>
            <a:xfrm>
              <a:off x="2351117" y="3579807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0476EA7-0723-49F9-BD49-DF71ED840252}"/>
                </a:ext>
              </a:extLst>
            </p:cNvPr>
            <p:cNvSpPr/>
            <p:nvPr/>
          </p:nvSpPr>
          <p:spPr>
            <a:xfrm>
              <a:off x="2351117" y="3841901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8B39EF36-E9C1-4698-8D61-8F6FC0643D04}"/>
                </a:ext>
              </a:extLst>
            </p:cNvPr>
            <p:cNvSpPr/>
            <p:nvPr/>
          </p:nvSpPr>
          <p:spPr>
            <a:xfrm>
              <a:off x="2351117" y="3073416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854AE41-86E8-4E02-8760-DF23B5AB30F9}"/>
                </a:ext>
              </a:extLst>
            </p:cNvPr>
            <p:cNvSpPr/>
            <p:nvPr/>
          </p:nvSpPr>
          <p:spPr>
            <a:xfrm>
              <a:off x="2351117" y="4099564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B600014-A9D4-4541-B094-FF04630BC979}"/>
              </a:ext>
            </a:extLst>
          </p:cNvPr>
          <p:cNvSpPr/>
          <p:nvPr/>
        </p:nvSpPr>
        <p:spPr>
          <a:xfrm>
            <a:off x="698563" y="3842872"/>
            <a:ext cx="248745" cy="25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Elbow Connector 245">
            <a:extLst>
              <a:ext uri="{FF2B5EF4-FFF2-40B4-BE49-F238E27FC236}">
                <a16:creationId xmlns:a16="http://schemas.microsoft.com/office/drawing/2014/main" id="{0C2E613F-0F53-4B36-8A2F-064705A0DBD5}"/>
              </a:ext>
            </a:extLst>
          </p:cNvPr>
          <p:cNvCxnSpPr>
            <a:stCxn id="173" idx="1"/>
            <a:endCxn id="180" idx="1"/>
          </p:cNvCxnSpPr>
          <p:nvPr/>
        </p:nvCxnSpPr>
        <p:spPr>
          <a:xfrm rot="10800000" flipH="1">
            <a:off x="655383" y="3969168"/>
            <a:ext cx="43179" cy="1846306"/>
          </a:xfrm>
          <a:prstGeom prst="bentConnector3">
            <a:avLst>
              <a:gd name="adj1" fmla="val -1185910"/>
            </a:avLst>
          </a:prstGeom>
          <a:ln w="1905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FCF5AA0-1A2B-4AC8-AA6F-4109AE72203E}"/>
              </a:ext>
            </a:extLst>
          </p:cNvPr>
          <p:cNvGrpSpPr/>
          <p:nvPr/>
        </p:nvGrpSpPr>
        <p:grpSpPr>
          <a:xfrm>
            <a:off x="3594921" y="787970"/>
            <a:ext cx="2535710" cy="436992"/>
            <a:chOff x="3972424" y="228984"/>
            <a:chExt cx="2535710" cy="436992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CA6BCA0E-4FCD-44A9-ACA8-245BD57E3F3D}"/>
                </a:ext>
              </a:extLst>
            </p:cNvPr>
            <p:cNvGrpSpPr/>
            <p:nvPr/>
          </p:nvGrpSpPr>
          <p:grpSpPr>
            <a:xfrm>
              <a:off x="5215131" y="247487"/>
              <a:ext cx="384048" cy="384048"/>
              <a:chOff x="-1253793" y="2635446"/>
              <a:chExt cx="1117092" cy="1117092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E19A2642-D04E-4BC5-BA41-E10D357E6B54}"/>
                  </a:ext>
                </a:extLst>
              </p:cNvPr>
              <p:cNvSpPr/>
              <p:nvPr/>
            </p:nvSpPr>
            <p:spPr>
              <a:xfrm>
                <a:off x="-1253793" y="2635446"/>
                <a:ext cx="1117092" cy="11170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C9B293B-3892-47F4-9075-690501814172}"/>
                  </a:ext>
                </a:extLst>
              </p:cNvPr>
              <p:cNvSpPr/>
              <p:nvPr/>
            </p:nvSpPr>
            <p:spPr>
              <a:xfrm>
                <a:off x="-1165842" y="2723397"/>
                <a:ext cx="941191" cy="941191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C899694-CF27-49FD-B972-7C4B9ED9D9EE}"/>
                </a:ext>
              </a:extLst>
            </p:cNvPr>
            <p:cNvGrpSpPr/>
            <p:nvPr/>
          </p:nvGrpSpPr>
          <p:grpSpPr>
            <a:xfrm>
              <a:off x="3972424" y="228984"/>
              <a:ext cx="2535710" cy="436992"/>
              <a:chOff x="3972424" y="228984"/>
              <a:chExt cx="2535710" cy="436992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2F5724EC-D0CE-4F5C-A0B4-D09526B5D6D7}"/>
                  </a:ext>
                </a:extLst>
              </p:cNvPr>
              <p:cNvSpPr txBox="1"/>
              <p:nvPr/>
            </p:nvSpPr>
            <p:spPr>
              <a:xfrm>
                <a:off x="3972424" y="228984"/>
                <a:ext cx="1326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RED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3CF54F06-C899-4389-AF9B-93A3E4912BF6}"/>
                  </a:ext>
                </a:extLst>
              </p:cNvPr>
              <p:cNvSpPr txBox="1"/>
              <p:nvPr/>
            </p:nvSpPr>
            <p:spPr>
              <a:xfrm>
                <a:off x="5515411" y="228984"/>
                <a:ext cx="955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CIRCLE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25B43993-A8EE-4F8D-8AAF-24E995E8AC11}"/>
                  </a:ext>
                </a:extLst>
              </p:cNvPr>
              <p:cNvSpPr txBox="1"/>
              <p:nvPr/>
            </p:nvSpPr>
            <p:spPr>
              <a:xfrm>
                <a:off x="5534483" y="481310"/>
                <a:ext cx="97365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VALVE CONTROLER</a:t>
                </a:r>
              </a:p>
            </p:txBody>
          </p:sp>
        </p:grpSp>
      </p:grpSp>
      <p:pic>
        <p:nvPicPr>
          <p:cNvPr id="190" name="Picture 189">
            <a:extLst>
              <a:ext uri="{FF2B5EF4-FFF2-40B4-BE49-F238E27FC236}">
                <a16:creationId xmlns:a16="http://schemas.microsoft.com/office/drawing/2014/main" id="{7F14292B-0576-4392-BA59-3D6ADED97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92231" l="31811" r="682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78" t="6721" r="28929" b="5401"/>
          <a:stretch/>
        </p:blipFill>
        <p:spPr>
          <a:xfrm>
            <a:off x="352172" y="1268101"/>
            <a:ext cx="2247285" cy="3482048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DBF6F279-FC0D-40DF-9E6D-8BECA2C89195}"/>
              </a:ext>
            </a:extLst>
          </p:cNvPr>
          <p:cNvGrpSpPr/>
          <p:nvPr/>
        </p:nvGrpSpPr>
        <p:grpSpPr>
          <a:xfrm>
            <a:off x="6561228" y="3306814"/>
            <a:ext cx="394965" cy="1365449"/>
            <a:chOff x="8434860" y="2308441"/>
            <a:chExt cx="396526" cy="1370845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ACD1FEE6-A79E-4E4D-85EA-8B8CAC420B10}"/>
                </a:ext>
              </a:extLst>
            </p:cNvPr>
            <p:cNvGrpSpPr/>
            <p:nvPr/>
          </p:nvGrpSpPr>
          <p:grpSpPr>
            <a:xfrm>
              <a:off x="8474723" y="2308441"/>
              <a:ext cx="316800" cy="1210074"/>
              <a:chOff x="301904" y="1195992"/>
              <a:chExt cx="516729" cy="1973738"/>
            </a:xfrm>
          </p:grpSpPr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165554D5-F602-42AD-9669-FB9D9B5DC104}"/>
                  </a:ext>
                </a:extLst>
              </p:cNvPr>
              <p:cNvSpPr/>
              <p:nvPr/>
            </p:nvSpPr>
            <p:spPr>
              <a:xfrm>
                <a:off x="301904" y="1409729"/>
                <a:ext cx="516729" cy="51672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97575C3-8A59-4095-8E8E-084F314442EA}"/>
                  </a:ext>
                </a:extLst>
              </p:cNvPr>
              <p:cNvSpPr/>
              <p:nvPr/>
            </p:nvSpPr>
            <p:spPr>
              <a:xfrm>
                <a:off x="527161" y="1928316"/>
                <a:ext cx="66214" cy="1241414"/>
              </a:xfrm>
              <a:prstGeom prst="rect">
                <a:avLst/>
              </a:prstGeom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25D0D40D-338A-4944-B0FB-D096DB8FB1B3}"/>
                  </a:ext>
                </a:extLst>
              </p:cNvPr>
              <p:cNvSpPr/>
              <p:nvPr/>
            </p:nvSpPr>
            <p:spPr>
              <a:xfrm>
                <a:off x="301904" y="1298382"/>
                <a:ext cx="516729" cy="105846"/>
              </a:xfrm>
              <a:prstGeom prst="rect">
                <a:avLst/>
              </a:prstGeom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21083DFC-909B-46A2-8EF4-9852010624D9}"/>
                  </a:ext>
                </a:extLst>
              </p:cNvPr>
              <p:cNvSpPr/>
              <p:nvPr/>
            </p:nvSpPr>
            <p:spPr>
              <a:xfrm>
                <a:off x="468828" y="1195992"/>
                <a:ext cx="182880" cy="105846"/>
              </a:xfrm>
              <a:prstGeom prst="rect">
                <a:avLst/>
              </a:prstGeom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B07804B4-12A7-4508-BA3B-6A1F7AE06E37}"/>
                  </a:ext>
                </a:extLst>
              </p:cNvPr>
              <p:cNvSpPr/>
              <p:nvPr/>
            </p:nvSpPr>
            <p:spPr>
              <a:xfrm>
                <a:off x="638311" y="1547580"/>
                <a:ext cx="161645" cy="14965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E94CFFEB-E1BA-4801-8BCC-DB4D4F69C1FA}"/>
                </a:ext>
              </a:extLst>
            </p:cNvPr>
            <p:cNvGrpSpPr/>
            <p:nvPr/>
          </p:nvGrpSpPr>
          <p:grpSpPr>
            <a:xfrm>
              <a:off x="8434860" y="2750063"/>
              <a:ext cx="396526" cy="929223"/>
              <a:chOff x="8397512" y="2750063"/>
              <a:chExt cx="433874" cy="929223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FA7FEAD1-95A7-4283-AB45-59672D75B528}"/>
                  </a:ext>
                </a:extLst>
              </p:cNvPr>
              <p:cNvSpPr/>
              <p:nvPr/>
            </p:nvSpPr>
            <p:spPr>
              <a:xfrm>
                <a:off x="8397512" y="2789390"/>
                <a:ext cx="433874" cy="889896"/>
              </a:xfrm>
              <a:prstGeom prst="rect">
                <a:avLst/>
              </a:prstGeom>
              <a:gradFill>
                <a:gsLst>
                  <a:gs pos="75000">
                    <a:schemeClr val="bg1">
                      <a:lumMod val="6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65CCA1F-CECF-4EC6-9E06-AFB6E8EDDB1A}"/>
                  </a:ext>
                </a:extLst>
              </p:cNvPr>
              <p:cNvSpPr/>
              <p:nvPr/>
            </p:nvSpPr>
            <p:spPr>
              <a:xfrm>
                <a:off x="8397512" y="2750063"/>
                <a:ext cx="433874" cy="45719"/>
              </a:xfrm>
              <a:prstGeom prst="rect">
                <a:avLst/>
              </a:prstGeom>
              <a:gradFill>
                <a:gsLst>
                  <a:gs pos="75000">
                    <a:schemeClr val="bg1">
                      <a:lumMod val="6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82029C6-7699-47AB-AD09-29277D78B323}"/>
                  </a:ext>
                </a:extLst>
              </p:cNvPr>
              <p:cNvSpPr/>
              <p:nvPr/>
            </p:nvSpPr>
            <p:spPr>
              <a:xfrm>
                <a:off x="8481234" y="2895733"/>
                <a:ext cx="266431" cy="6600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D1DCAED-3E68-4D86-80F0-68B1030CC4B3}"/>
                  </a:ext>
                </a:extLst>
              </p:cNvPr>
              <p:cNvGrpSpPr/>
              <p:nvPr/>
            </p:nvGrpSpPr>
            <p:grpSpPr>
              <a:xfrm>
                <a:off x="8537549" y="2964493"/>
                <a:ext cx="153801" cy="474980"/>
                <a:chOff x="150348" y="306613"/>
                <a:chExt cx="142865" cy="737399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BD377FD0-3214-4530-9DC0-9CAE9DBCD3D6}"/>
                    </a:ext>
                  </a:extLst>
                </p:cNvPr>
                <p:cNvCxnSpPr/>
                <p:nvPr/>
              </p:nvCxnSpPr>
              <p:spPr>
                <a:xfrm>
                  <a:off x="150348" y="306613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722C96ED-7FD0-4148-B643-41CEA09A74F1}"/>
                    </a:ext>
                  </a:extLst>
                </p:cNvPr>
                <p:cNvCxnSpPr/>
                <p:nvPr/>
              </p:nvCxnSpPr>
              <p:spPr>
                <a:xfrm>
                  <a:off x="150348" y="466606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1D8D1111-EBD2-4C34-8C71-DD5757BD12C5}"/>
                    </a:ext>
                  </a:extLst>
                </p:cNvPr>
                <p:cNvCxnSpPr/>
                <p:nvPr/>
              </p:nvCxnSpPr>
              <p:spPr>
                <a:xfrm>
                  <a:off x="150348" y="611516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C803B0B-01C2-4C38-9E7A-79E593C9CB6B}"/>
                    </a:ext>
                  </a:extLst>
                </p:cNvPr>
                <p:cNvCxnSpPr/>
                <p:nvPr/>
              </p:nvCxnSpPr>
              <p:spPr>
                <a:xfrm>
                  <a:off x="150348" y="739109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AA2AFAF8-68C6-417A-A912-71D392A850A4}"/>
                    </a:ext>
                  </a:extLst>
                </p:cNvPr>
                <p:cNvCxnSpPr/>
                <p:nvPr/>
              </p:nvCxnSpPr>
              <p:spPr>
                <a:xfrm>
                  <a:off x="150348" y="899102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85149E7-73D3-4FB5-B8F0-DF54048E6E1D}"/>
                    </a:ext>
                  </a:extLst>
                </p:cNvPr>
                <p:cNvCxnSpPr/>
                <p:nvPr/>
              </p:nvCxnSpPr>
              <p:spPr>
                <a:xfrm>
                  <a:off x="150348" y="1044012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EF1B0B5-5D7F-4726-A4B1-575D905A5B4C}"/>
              </a:ext>
            </a:extLst>
          </p:cNvPr>
          <p:cNvSpPr/>
          <p:nvPr/>
        </p:nvSpPr>
        <p:spPr>
          <a:xfrm>
            <a:off x="5119462" y="5278164"/>
            <a:ext cx="261055" cy="26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7506262-7A41-40C1-88A8-97DADB13493F}"/>
              </a:ext>
            </a:extLst>
          </p:cNvPr>
          <p:cNvSpPr/>
          <p:nvPr/>
        </p:nvSpPr>
        <p:spPr>
          <a:xfrm>
            <a:off x="5380284" y="5278164"/>
            <a:ext cx="261055" cy="26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Elbow Connector 195">
            <a:extLst>
              <a:ext uri="{FF2B5EF4-FFF2-40B4-BE49-F238E27FC236}">
                <a16:creationId xmlns:a16="http://schemas.microsoft.com/office/drawing/2014/main" id="{3167F1EB-597A-40EF-8896-98A53A70CF97}"/>
              </a:ext>
            </a:extLst>
          </p:cNvPr>
          <p:cNvCxnSpPr>
            <a:stCxn id="209" idx="3"/>
            <a:endCxn id="204" idx="1"/>
          </p:cNvCxnSpPr>
          <p:nvPr/>
        </p:nvCxnSpPr>
        <p:spPr>
          <a:xfrm flipV="1">
            <a:off x="5380517" y="3595115"/>
            <a:ext cx="1220417" cy="1813577"/>
          </a:xfrm>
          <a:prstGeom prst="bentConnector3">
            <a:avLst>
              <a:gd name="adj1" fmla="val 47003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" name="Picture 2" descr="Image result for balluff logo">
            <a:extLst>
              <a:ext uri="{FF2B5EF4-FFF2-40B4-BE49-F238E27FC236}">
                <a16:creationId xmlns:a16="http://schemas.microsoft.com/office/drawing/2014/main" id="{069A3195-8DF0-46DE-BAA0-FE29EA45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58" y="4035174"/>
            <a:ext cx="709577" cy="15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2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Interchangeable Linear Power Modules Crank Arm Actuators - AG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CFCA5-BD7F-4F5C-8F65-8035DF14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5" y="2746661"/>
            <a:ext cx="2094760" cy="3474720"/>
          </a:xfrm>
          <a:prstGeom prst="rect">
            <a:avLst/>
          </a:prstGeom>
        </p:spPr>
      </p:pic>
      <p:pic>
        <p:nvPicPr>
          <p:cNvPr id="11" name="Picture 2" descr="IQM &amp; IQML Range Actuators">
            <a:extLst>
              <a:ext uri="{FF2B5EF4-FFF2-40B4-BE49-F238E27FC236}">
                <a16:creationId xmlns:a16="http://schemas.microsoft.com/office/drawing/2014/main" id="{37C83A61-ECC5-4C62-8D83-DF8EBC68A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60" y="1029956"/>
            <a:ext cx="1952293" cy="229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F51917-3D61-4BEF-9E58-BA431945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164" y="576739"/>
            <a:ext cx="1304657" cy="26946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F9A680-2CEA-43F0-ADD5-2BD84EF18680}"/>
              </a:ext>
            </a:extLst>
          </p:cNvPr>
          <p:cNvSpPr/>
          <p:nvPr/>
        </p:nvSpPr>
        <p:spPr>
          <a:xfrm>
            <a:off x="500203" y="2645655"/>
            <a:ext cx="1140903" cy="1711354"/>
          </a:xfrm>
          <a:prstGeom prst="roundRect">
            <a:avLst>
              <a:gd name="adj" fmla="val 10049"/>
            </a:avLst>
          </a:prstGeom>
          <a:solidFill>
            <a:srgbClr val="BFBFBF">
              <a:alpha val="25098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EEF7D7-9389-4697-967F-EE26D14E5A79}"/>
              </a:ext>
            </a:extLst>
          </p:cNvPr>
          <p:cNvGrpSpPr/>
          <p:nvPr/>
        </p:nvGrpSpPr>
        <p:grpSpPr>
          <a:xfrm>
            <a:off x="7629565" y="1350326"/>
            <a:ext cx="1082351" cy="1947440"/>
            <a:chOff x="9578946" y="1038827"/>
            <a:chExt cx="1082351" cy="19474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B6AE76-8DB5-4DF5-9D85-7FAE97FFB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16" r="36814" b="64192"/>
            <a:stretch/>
          </p:blipFill>
          <p:spPr>
            <a:xfrm>
              <a:off x="9578946" y="1038827"/>
              <a:ext cx="1082351" cy="124422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94DD59-B96E-418E-B6B3-ED4214808084}"/>
                </a:ext>
              </a:extLst>
            </p:cNvPr>
            <p:cNvSpPr/>
            <p:nvPr/>
          </p:nvSpPr>
          <p:spPr>
            <a:xfrm>
              <a:off x="10065592" y="2281592"/>
              <a:ext cx="109057" cy="7046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C6C00690-CFF8-4832-B488-57A2F5C9ADCA}"/>
              </a:ext>
            </a:extLst>
          </p:cNvPr>
          <p:cNvSpPr/>
          <p:nvPr/>
        </p:nvSpPr>
        <p:spPr>
          <a:xfrm>
            <a:off x="4030466" y="2935926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FBC0695C-4C87-4E70-B193-3EEC5C194F57}"/>
              </a:ext>
            </a:extLst>
          </p:cNvPr>
          <p:cNvSpPr/>
          <p:nvPr/>
        </p:nvSpPr>
        <p:spPr>
          <a:xfrm>
            <a:off x="8384456" y="2935926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6C61265D-35B6-4E8C-8888-EA930FEB7FA8}"/>
              </a:ext>
            </a:extLst>
          </p:cNvPr>
          <p:cNvSpPr/>
          <p:nvPr/>
        </p:nvSpPr>
        <p:spPr>
          <a:xfrm>
            <a:off x="5944657" y="2935926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13803D5-4C22-46DF-9762-115521B9229F}"/>
              </a:ext>
            </a:extLst>
          </p:cNvPr>
          <p:cNvCxnSpPr>
            <a:cxnSpLocks/>
            <a:stCxn id="21" idx="2"/>
            <a:endCxn id="13" idx="0"/>
          </p:cNvCxnSpPr>
          <p:nvPr/>
        </p:nvCxnSpPr>
        <p:spPr>
          <a:xfrm rot="5400000" flipH="1">
            <a:off x="1597641" y="2118670"/>
            <a:ext cx="1419432" cy="2473403"/>
          </a:xfrm>
          <a:prstGeom prst="bentConnector5">
            <a:avLst>
              <a:gd name="adj1" fmla="val -16105"/>
              <a:gd name="adj2" fmla="val 44055"/>
              <a:gd name="adj3" fmla="val 1432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45A8BF0-47A1-4320-A5BC-3F71947EBF09}"/>
              </a:ext>
            </a:extLst>
          </p:cNvPr>
          <p:cNvSpPr/>
          <p:nvPr/>
        </p:nvSpPr>
        <p:spPr>
          <a:xfrm>
            <a:off x="3267703" y="4019368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E4D1DD-816D-4F87-9E15-50A54976A68D}"/>
              </a:ext>
            </a:extLst>
          </p:cNvPr>
          <p:cNvSpPr/>
          <p:nvPr/>
        </p:nvSpPr>
        <p:spPr>
          <a:xfrm>
            <a:off x="7898859" y="4019368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D51E1E-AC12-49DC-9064-FF048A246525}"/>
              </a:ext>
            </a:extLst>
          </p:cNvPr>
          <p:cNvSpPr/>
          <p:nvPr/>
        </p:nvSpPr>
        <p:spPr>
          <a:xfrm>
            <a:off x="5526173" y="4019368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3BE483F-BE59-4444-ADB2-2F31906233F2}"/>
              </a:ext>
            </a:extLst>
          </p:cNvPr>
          <p:cNvCxnSpPr>
            <a:cxnSpLocks/>
            <a:stCxn id="23" idx="2"/>
            <a:endCxn id="13" idx="0"/>
          </p:cNvCxnSpPr>
          <p:nvPr/>
        </p:nvCxnSpPr>
        <p:spPr>
          <a:xfrm rot="5400000" flipH="1">
            <a:off x="2726876" y="989435"/>
            <a:ext cx="1419432" cy="4731873"/>
          </a:xfrm>
          <a:prstGeom prst="bentConnector5">
            <a:avLst>
              <a:gd name="adj1" fmla="val -29698"/>
              <a:gd name="adj2" fmla="val 75790"/>
              <a:gd name="adj3" fmla="val 1279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489D777-B9A8-4239-A7F1-BB6AD1CC3299}"/>
              </a:ext>
            </a:extLst>
          </p:cNvPr>
          <p:cNvCxnSpPr>
            <a:cxnSpLocks/>
            <a:stCxn id="22" idx="2"/>
            <a:endCxn id="13" idx="0"/>
          </p:cNvCxnSpPr>
          <p:nvPr/>
        </p:nvCxnSpPr>
        <p:spPr>
          <a:xfrm rot="5400000" flipH="1">
            <a:off x="3913219" y="-196908"/>
            <a:ext cx="1419432" cy="7104559"/>
          </a:xfrm>
          <a:prstGeom prst="bentConnector5">
            <a:avLst>
              <a:gd name="adj1" fmla="val -46838"/>
              <a:gd name="adj2" fmla="val 87014"/>
              <a:gd name="adj3" fmla="val 11078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12">
            <a:extLst>
              <a:ext uri="{FF2B5EF4-FFF2-40B4-BE49-F238E27FC236}">
                <a16:creationId xmlns:a16="http://schemas.microsoft.com/office/drawing/2014/main" id="{F2FD54D9-F292-4073-BA62-06A8D8996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77301"/>
              </p:ext>
            </p:extLst>
          </p:nvPr>
        </p:nvGraphicFramePr>
        <p:xfrm>
          <a:off x="2668298" y="3414916"/>
          <a:ext cx="660633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110">
                  <a:extLst>
                    <a:ext uri="{9D8B030D-6E8A-4147-A177-3AD203B41FA5}">
                      <a16:colId xmlns:a16="http://schemas.microsoft.com/office/drawing/2014/main" val="2796440936"/>
                    </a:ext>
                  </a:extLst>
                </a:gridCol>
                <a:gridCol w="2202110">
                  <a:extLst>
                    <a:ext uri="{9D8B030D-6E8A-4147-A177-3AD203B41FA5}">
                      <a16:colId xmlns:a16="http://schemas.microsoft.com/office/drawing/2014/main" val="1977847748"/>
                    </a:ext>
                  </a:extLst>
                </a:gridCol>
                <a:gridCol w="2202110">
                  <a:extLst>
                    <a:ext uri="{9D8B030D-6E8A-4147-A177-3AD203B41FA5}">
                      <a16:colId xmlns:a16="http://schemas.microsoft.com/office/drawing/2014/main" val="2956553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ELECTRO-HYDRAULIC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PNEUMATIC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057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06ADCD-03C8-4667-B370-DB2DBFF65079}"/>
              </a:ext>
            </a:extLst>
          </p:cNvPr>
          <p:cNvSpPr txBox="1"/>
          <p:nvPr/>
        </p:nvSpPr>
        <p:spPr>
          <a:xfrm>
            <a:off x="3436592" y="5089380"/>
            <a:ext cx="23054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VRG Controls RHPA Actuator</a:t>
            </a:r>
          </a:p>
          <a:p>
            <a:pPr algn="ctr"/>
            <a:r>
              <a:rPr lang="en-US" sz="1400" b="1" dirty="0"/>
              <a:t>OR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Becker RPDA/RPSR Actuator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DC5BC5B1-ED37-4C6A-A4EE-B66C0ECB6F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366" t="5493" r="7249" b="4437"/>
          <a:stretch/>
        </p:blipFill>
        <p:spPr>
          <a:xfrm>
            <a:off x="7706464" y="5270455"/>
            <a:ext cx="1082351" cy="1115178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7CE5DF-A884-48E1-9620-F29A4EC22BAC}"/>
              </a:ext>
            </a:extLst>
          </p:cNvPr>
          <p:cNvSpPr txBox="1"/>
          <p:nvPr/>
        </p:nvSpPr>
        <p:spPr>
          <a:xfrm>
            <a:off x="3977588" y="3995977"/>
            <a:ext cx="1188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courses.lumenlearning.com/atd-sac-librarystudies/chapter/copyright-and-intellectual-property-toolkit-other-types-of-ip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/3.0/"/>
              </a:rPr>
              <a:t>CC BY</a:t>
            </a:r>
            <a:endParaRPr lang="en-US" sz="900"/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37600A2-EA66-4569-B09B-F127FA89898E}"/>
              </a:ext>
            </a:extLst>
          </p:cNvPr>
          <p:cNvCxnSpPr>
            <a:stCxn id="5" idx="2"/>
          </p:cNvCxnSpPr>
          <p:nvPr/>
        </p:nvCxnSpPr>
        <p:spPr>
          <a:xfrm rot="5400000" flipH="1">
            <a:off x="3334963" y="4573695"/>
            <a:ext cx="369332" cy="2139367"/>
          </a:xfrm>
          <a:prstGeom prst="bentConnector4">
            <a:avLst>
              <a:gd name="adj1" fmla="val -61896"/>
              <a:gd name="adj2" fmla="val 769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16B01A0-643B-4091-BAE5-F8890037C0B9}"/>
              </a:ext>
            </a:extLst>
          </p:cNvPr>
          <p:cNvSpPr txBox="1"/>
          <p:nvPr/>
        </p:nvSpPr>
        <p:spPr>
          <a:xfrm>
            <a:off x="3480797" y="4785710"/>
            <a:ext cx="213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C00000"/>
                </a:solidFill>
              </a:rPr>
              <a:t>Above Ground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76038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C3AC5E-D40D-4E6E-9977-D1C437962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69" y="685800"/>
            <a:ext cx="3986521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2628CB3-AEF1-4D9E-823E-10734593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Skilmatic</a:t>
            </a:r>
            <a:r>
              <a:rPr lang="en-US" dirty="0"/>
              <a:t> SI (Linear) Range – Electro Hydraulic Actuators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8019D3-2072-4FB5-9A92-2F5853B24C84}"/>
              </a:ext>
            </a:extLst>
          </p:cNvPr>
          <p:cNvSpPr txBox="1"/>
          <p:nvPr/>
        </p:nvSpPr>
        <p:spPr>
          <a:xfrm>
            <a:off x="4571998" y="990593"/>
            <a:ext cx="4364581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1-Phase AC OR 24 VDC Power Required to Obtain Modulating Duty Infinite STARTS/HR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Replace VRG RHPA Linear Piston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Retrofit to Existing VRG Below Ground Control Valves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Standard adaptations for VRG or Becker Existing Installations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Has Failsafe Options</a:t>
            </a:r>
          </a:p>
        </p:txBody>
      </p:sp>
    </p:spTree>
    <p:extLst>
      <p:ext uri="{BB962C8B-B14F-4D97-AF65-F5344CB8AC3E}">
        <p14:creationId xmlns:p14="http://schemas.microsoft.com/office/powerpoint/2010/main" val="69151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Skilmatic</a:t>
            </a:r>
            <a:r>
              <a:rPr lang="en-US" dirty="0"/>
              <a:t> SI (Rotary) Range – Electro Hydraulic Actuators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4B79D-32BD-4E38-8F1B-37834F3E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4" y="685800"/>
            <a:ext cx="3993099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158611-DEFA-40F0-B1DF-5E139F62824F}"/>
              </a:ext>
            </a:extLst>
          </p:cNvPr>
          <p:cNvSpPr txBox="1"/>
          <p:nvPr/>
        </p:nvSpPr>
        <p:spPr>
          <a:xfrm>
            <a:off x="4523361" y="685800"/>
            <a:ext cx="4396904" cy="44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1-Phase AC OR 24 VDC Power Required to Obtain Modulating Duty Infinite STARTS/HR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Drive w Control Valve 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Pair w Rotork Quarter Turn Gear Assembly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Retrofit to Exist Quarter Turn Control Valves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Cannot Retrofit to Existing VRG Below Ground Control Valves (Need Linear)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Has Failsafe Options</a:t>
            </a:r>
          </a:p>
        </p:txBody>
      </p:sp>
    </p:spTree>
    <p:extLst>
      <p:ext uri="{BB962C8B-B14F-4D97-AF65-F5344CB8AC3E}">
        <p14:creationId xmlns:p14="http://schemas.microsoft.com/office/powerpoint/2010/main" val="2146862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Rotork IQM – Quarter Turn Modulating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6F265-11A5-48B6-91A5-39392690E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" t="13880" b="18581"/>
          <a:stretch/>
        </p:blipFill>
        <p:spPr>
          <a:xfrm>
            <a:off x="69494" y="739563"/>
            <a:ext cx="8752091" cy="2689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43ACE-DF7E-4225-B04C-4D41CA204F4A}"/>
              </a:ext>
            </a:extLst>
          </p:cNvPr>
          <p:cNvSpPr txBox="1"/>
          <p:nvPr/>
        </p:nvSpPr>
        <p:spPr>
          <a:xfrm>
            <a:off x="311283" y="3570051"/>
            <a:ext cx="8268511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3-Phase AC Power Required to Obtain Modulating Duty &gt; 1200 STARTS / HR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Drive w Control Valve 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Pair w Rotork Quarter Turn Gear Assembly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Retrofit to Exist Quarter Turn Control Valves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Cannot Retrofit to Existing VRG Below Ground Control Valves (Need Linear)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Has Failsafe Options</a:t>
            </a:r>
          </a:p>
        </p:txBody>
      </p:sp>
    </p:spTree>
    <p:extLst>
      <p:ext uri="{BB962C8B-B14F-4D97-AF65-F5344CB8AC3E}">
        <p14:creationId xmlns:p14="http://schemas.microsoft.com/office/powerpoint/2010/main" val="432388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Capacity Control Valves For Natural Gas Pipelines</a:t>
            </a:r>
          </a:p>
        </p:txBody>
      </p:sp>
      <p:pic>
        <p:nvPicPr>
          <p:cNvPr id="3" name="Picture 2" descr="C:\Users\VRG Vontrols\Pictures\iStock Photos\iStock_000009753956Large.jpg">
            <a:extLst>
              <a:ext uri="{FF2B5EF4-FFF2-40B4-BE49-F238E27FC236}">
                <a16:creationId xmlns:a16="http://schemas.microsoft.com/office/drawing/2014/main" id="{D6C9F1D0-7AC2-4740-8665-7BA845F1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67" y="547439"/>
            <a:ext cx="3867831" cy="579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0ECA1-B1D2-40FB-A216-C781BD77B199}"/>
              </a:ext>
            </a:extLst>
          </p:cNvPr>
          <p:cNvSpPr txBox="1"/>
          <p:nvPr/>
        </p:nvSpPr>
        <p:spPr>
          <a:xfrm>
            <a:off x="5791198" y="271807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PRCV Pipeline Rotary Control Valve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Typ. Double Acting Configuration</a:t>
            </a:r>
          </a:p>
        </p:txBody>
      </p:sp>
      <p:pic>
        <p:nvPicPr>
          <p:cNvPr id="10" name="Picture 9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CB8B092D-2DF1-462C-BBC9-6D6253D03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2250"/>
            <a:ext cx="8115299" cy="68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Rotork IQM – Quarter Turn Modulating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FC21A-52E2-4BA4-B05A-F6792A476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48" y="685800"/>
            <a:ext cx="77512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IQML – Linear Modulating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BABCD-A885-472F-9E7F-CC23973B9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" t="10191"/>
          <a:stretch/>
        </p:blipFill>
        <p:spPr>
          <a:xfrm>
            <a:off x="0" y="564204"/>
            <a:ext cx="8737494" cy="4970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6FE1CD-50A5-4597-8639-240B035570F0}"/>
              </a:ext>
            </a:extLst>
          </p:cNvPr>
          <p:cNvSpPr/>
          <p:nvPr/>
        </p:nvSpPr>
        <p:spPr>
          <a:xfrm>
            <a:off x="294968" y="1590002"/>
            <a:ext cx="311682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55C78-5166-4A31-BAD4-105F172371E4}"/>
              </a:ext>
            </a:extLst>
          </p:cNvPr>
          <p:cNvSpPr txBox="1"/>
          <p:nvPr/>
        </p:nvSpPr>
        <p:spPr>
          <a:xfrm>
            <a:off x="207417" y="2683206"/>
            <a:ext cx="4364581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3-Phase AC Power Required to Obtain Modulating Duty &gt; 1200 STARTS / HR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Replace VRG RHPA Linear Piston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Can Retrofit to Existing VRG Below Ground Control Valves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Standard adaptations for VRG or Becker Existing Installations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Has Failsafe Options</a:t>
            </a:r>
          </a:p>
        </p:txBody>
      </p:sp>
    </p:spTree>
    <p:extLst>
      <p:ext uri="{BB962C8B-B14F-4D97-AF65-F5344CB8AC3E}">
        <p14:creationId xmlns:p14="http://schemas.microsoft.com/office/powerpoint/2010/main" val="3155835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picture containing satellite, dark&#10;&#10;Description automatically generated">
            <a:extLst>
              <a:ext uri="{FF2B5EF4-FFF2-40B4-BE49-F238E27FC236}">
                <a16:creationId xmlns:a16="http://schemas.microsoft.com/office/drawing/2014/main" id="{B23001CD-A6CA-4F62-B234-AA58176C5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329" y="-1491001"/>
            <a:ext cx="12598777" cy="10079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Below Ground Option - Key Design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32163-4C8F-42C8-B480-00348B3C131D}"/>
              </a:ext>
            </a:extLst>
          </p:cNvPr>
          <p:cNvSpPr txBox="1"/>
          <p:nvPr/>
        </p:nvSpPr>
        <p:spPr>
          <a:xfrm>
            <a:off x="5529130" y="1839880"/>
            <a:ext cx="168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PRCV Seat Seals Extended Above Ground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79D360-C921-4358-A014-D2641090C2CF}"/>
              </a:ext>
            </a:extLst>
          </p:cNvPr>
          <p:cNvSpPr/>
          <p:nvPr/>
        </p:nvSpPr>
        <p:spPr>
          <a:xfrm>
            <a:off x="4040210" y="262156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" name="Elbow Connector 9">
            <a:extLst>
              <a:ext uri="{FF2B5EF4-FFF2-40B4-BE49-F238E27FC236}">
                <a16:creationId xmlns:a16="http://schemas.microsoft.com/office/drawing/2014/main" id="{BE22C79C-5541-4E02-A071-B015E18569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77725" y="2056965"/>
            <a:ext cx="1151405" cy="73687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AA25E5-28B5-4AE7-9AAA-204109782484}"/>
              </a:ext>
            </a:extLst>
          </p:cNvPr>
          <p:cNvSpPr/>
          <p:nvPr/>
        </p:nvSpPr>
        <p:spPr>
          <a:xfrm>
            <a:off x="4041914" y="408830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7E6491-8639-4661-AC62-1C0FDC993156}"/>
              </a:ext>
            </a:extLst>
          </p:cNvPr>
          <p:cNvSpPr/>
          <p:nvPr/>
        </p:nvSpPr>
        <p:spPr>
          <a:xfrm>
            <a:off x="4803914" y="579327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89B13A-9A24-4C94-9D44-BA37AA5AF34A}"/>
              </a:ext>
            </a:extLst>
          </p:cNvPr>
          <p:cNvSpPr/>
          <p:nvPr/>
        </p:nvSpPr>
        <p:spPr>
          <a:xfrm>
            <a:off x="5278460" y="429676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1CF3EC-7434-4914-AADE-16D907CAA9FC}"/>
              </a:ext>
            </a:extLst>
          </p:cNvPr>
          <p:cNvSpPr/>
          <p:nvPr/>
        </p:nvSpPr>
        <p:spPr>
          <a:xfrm>
            <a:off x="3720945" y="314106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53964-5BCC-448C-AB18-7F96B41DB2DE}"/>
              </a:ext>
            </a:extLst>
          </p:cNvPr>
          <p:cNvSpPr txBox="1"/>
          <p:nvPr/>
        </p:nvSpPr>
        <p:spPr>
          <a:xfrm>
            <a:off x="905685" y="4563003"/>
            <a:ext cx="1846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All Port Extension Lines ASME Code Welded and Hydro-tested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0F86F-BF5E-451E-AE0B-1230C858D05B}"/>
              </a:ext>
            </a:extLst>
          </p:cNvPr>
          <p:cNvSpPr txBox="1"/>
          <p:nvPr/>
        </p:nvSpPr>
        <p:spPr>
          <a:xfrm>
            <a:off x="5827390" y="329223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Lubrication / Test Extended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70F7E-5FD5-43A2-8818-38F7D8625ABD}"/>
              </a:ext>
            </a:extLst>
          </p:cNvPr>
          <p:cNvSpPr txBox="1"/>
          <p:nvPr/>
        </p:nvSpPr>
        <p:spPr>
          <a:xfrm>
            <a:off x="5278460" y="6196937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Drain Line / Blowdown Extended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6B551-29D9-4494-8381-1FFA3888CC08}"/>
              </a:ext>
            </a:extLst>
          </p:cNvPr>
          <p:cNvSpPr txBox="1"/>
          <p:nvPr/>
        </p:nvSpPr>
        <p:spPr>
          <a:xfrm>
            <a:off x="5216931" y="996258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Tail-rod Instrument Mounting System Standard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EAC33-E62F-4781-9343-C9FBB3FF2B4A}"/>
              </a:ext>
            </a:extLst>
          </p:cNvPr>
          <p:cNvSpPr txBox="1"/>
          <p:nvPr/>
        </p:nvSpPr>
        <p:spPr>
          <a:xfrm>
            <a:off x="4516460" y="290973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Vented Actuator Housing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6C0D9-39BF-473D-B3D5-9324F640897F}"/>
              </a:ext>
            </a:extLst>
          </p:cNvPr>
          <p:cNvSpPr txBox="1"/>
          <p:nvPr/>
        </p:nvSpPr>
        <p:spPr>
          <a:xfrm>
            <a:off x="1227803" y="2401602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Coal Tar Epoxy Coating on Below Ground Portion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1EF4E-0242-41F9-A069-9BF0112424A8}"/>
              </a:ext>
            </a:extLst>
          </p:cNvPr>
          <p:cNvSpPr txBox="1"/>
          <p:nvPr/>
        </p:nvSpPr>
        <p:spPr>
          <a:xfrm>
            <a:off x="895069" y="3527821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Fully Welded Bracket Supports on All Lines</a:t>
            </a:r>
          </a:p>
        </p:txBody>
      </p:sp>
      <p:cxnSp>
        <p:nvCxnSpPr>
          <p:cNvPr id="20" name="Elbow Connector 40">
            <a:extLst>
              <a:ext uri="{FF2B5EF4-FFF2-40B4-BE49-F238E27FC236}">
                <a16:creationId xmlns:a16="http://schemas.microsoft.com/office/drawing/2014/main" id="{FEF14E69-0C14-49FE-BD8C-C6E8DCFCA918}"/>
              </a:ext>
            </a:extLst>
          </p:cNvPr>
          <p:cNvCxnSpPr>
            <a:cxnSpLocks/>
          </p:cNvCxnSpPr>
          <p:nvPr/>
        </p:nvCxnSpPr>
        <p:spPr>
          <a:xfrm rot="10800000">
            <a:off x="2419070" y="2761394"/>
            <a:ext cx="1303868" cy="57715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42">
            <a:extLst>
              <a:ext uri="{FF2B5EF4-FFF2-40B4-BE49-F238E27FC236}">
                <a16:creationId xmlns:a16="http://schemas.microsoft.com/office/drawing/2014/main" id="{5DB0DEAE-90B8-42CC-8627-A58AE23EA10B}"/>
              </a:ext>
            </a:extLst>
          </p:cNvPr>
          <p:cNvCxnSpPr>
            <a:stCxn id="19" idx="3"/>
            <a:endCxn id="8" idx="2"/>
          </p:cNvCxnSpPr>
          <p:nvPr/>
        </p:nvCxnSpPr>
        <p:spPr>
          <a:xfrm>
            <a:off x="2419069" y="3727876"/>
            <a:ext cx="1622845" cy="55092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43">
            <a:extLst>
              <a:ext uri="{FF2B5EF4-FFF2-40B4-BE49-F238E27FC236}">
                <a16:creationId xmlns:a16="http://schemas.microsoft.com/office/drawing/2014/main" id="{3AFB8E4C-7326-4410-89AA-0D760A6C5791}"/>
              </a:ext>
            </a:extLst>
          </p:cNvPr>
          <p:cNvCxnSpPr>
            <a:stCxn id="11" idx="0"/>
            <a:endCxn id="14" idx="1"/>
          </p:cNvCxnSpPr>
          <p:nvPr/>
        </p:nvCxnSpPr>
        <p:spPr>
          <a:xfrm rot="5400000" flipH="1" flipV="1">
            <a:off x="5245936" y="3715312"/>
            <a:ext cx="804479" cy="358430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44">
            <a:extLst>
              <a:ext uri="{FF2B5EF4-FFF2-40B4-BE49-F238E27FC236}">
                <a16:creationId xmlns:a16="http://schemas.microsoft.com/office/drawing/2014/main" id="{9CFD6FAD-5632-4FCB-9913-C2591BE9AD03}"/>
              </a:ext>
            </a:extLst>
          </p:cNvPr>
          <p:cNvCxnSpPr>
            <a:cxnSpLocks/>
            <a:stCxn id="15" idx="1"/>
            <a:endCxn id="10" idx="6"/>
          </p:cNvCxnSpPr>
          <p:nvPr/>
        </p:nvCxnSpPr>
        <p:spPr>
          <a:xfrm rot="10800000">
            <a:off x="5184914" y="5983776"/>
            <a:ext cx="93546" cy="41321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2D45EBE-358B-44C6-84E5-5BFF480AD69B}"/>
              </a:ext>
            </a:extLst>
          </p:cNvPr>
          <p:cNvSpPr/>
          <p:nvPr/>
        </p:nvSpPr>
        <p:spPr>
          <a:xfrm>
            <a:off x="4422914" y="482972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5" name="Elbow Connector 48">
            <a:extLst>
              <a:ext uri="{FF2B5EF4-FFF2-40B4-BE49-F238E27FC236}">
                <a16:creationId xmlns:a16="http://schemas.microsoft.com/office/drawing/2014/main" id="{BC899C06-B677-4793-9C48-11BED43F414F}"/>
              </a:ext>
            </a:extLst>
          </p:cNvPr>
          <p:cNvCxnSpPr>
            <a:stCxn id="13" idx="3"/>
            <a:endCxn id="24" idx="2"/>
          </p:cNvCxnSpPr>
          <p:nvPr/>
        </p:nvCxnSpPr>
        <p:spPr>
          <a:xfrm>
            <a:off x="2751803" y="4840002"/>
            <a:ext cx="1671111" cy="18022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A7703EB-F7D2-4C8C-99F4-FA1C4BED9D4E}"/>
              </a:ext>
            </a:extLst>
          </p:cNvPr>
          <p:cNvSpPr/>
          <p:nvPr/>
        </p:nvSpPr>
        <p:spPr>
          <a:xfrm>
            <a:off x="4099216" y="54724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9" name="Elbow Connector 34">
            <a:extLst>
              <a:ext uri="{FF2B5EF4-FFF2-40B4-BE49-F238E27FC236}">
                <a16:creationId xmlns:a16="http://schemas.microsoft.com/office/drawing/2014/main" id="{F3377573-C4F1-4CA5-9A35-1092A118D92E}"/>
              </a:ext>
            </a:extLst>
          </p:cNvPr>
          <p:cNvCxnSpPr>
            <a:cxnSpLocks/>
            <a:stCxn id="28" idx="6"/>
            <a:endCxn id="16" idx="1"/>
          </p:cNvCxnSpPr>
          <p:nvPr/>
        </p:nvCxnSpPr>
        <p:spPr>
          <a:xfrm>
            <a:off x="4480216" y="737743"/>
            <a:ext cx="736715" cy="53551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074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Interchangeable Linear Power Modules Crank Arm Actuators - BG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6ADCD-03C8-4667-B370-DB2DBFF65079}"/>
              </a:ext>
            </a:extLst>
          </p:cNvPr>
          <p:cNvSpPr txBox="1"/>
          <p:nvPr/>
        </p:nvSpPr>
        <p:spPr>
          <a:xfrm>
            <a:off x="3197597" y="5607550"/>
            <a:ext cx="23054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VRG Controls RHPA Actuator</a:t>
            </a:r>
          </a:p>
          <a:p>
            <a:pPr algn="ctr"/>
            <a:r>
              <a:rPr lang="en-US" sz="1400" b="1" dirty="0"/>
              <a:t>OR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Becker RPDA/RPSR Actuator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DC5BC5B1-ED37-4C6A-A4EE-B66C0ECB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366" t="5493" r="7249" b="4437"/>
          <a:stretch/>
        </p:blipFill>
        <p:spPr>
          <a:xfrm>
            <a:off x="7706464" y="5270455"/>
            <a:ext cx="1082351" cy="1115178"/>
          </a:xfrm>
          <a:prstGeom prst="rect">
            <a:avLst/>
          </a:prstGeom>
          <a:ln>
            <a:noFill/>
          </a:ln>
        </p:spPr>
      </p:pic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37600A2-EA66-4569-B09B-F127FA89898E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 flipH="1">
            <a:off x="3012508" y="5008405"/>
            <a:ext cx="369332" cy="2306286"/>
          </a:xfrm>
          <a:prstGeom prst="bentConnector4">
            <a:avLst>
              <a:gd name="adj1" fmla="val -34689"/>
              <a:gd name="adj2" fmla="val 749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QM &amp; IQML Range Actuators">
            <a:extLst>
              <a:ext uri="{FF2B5EF4-FFF2-40B4-BE49-F238E27FC236}">
                <a16:creationId xmlns:a16="http://schemas.microsoft.com/office/drawing/2014/main" id="{688EFB0F-0881-4769-ABB5-02C3E723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44" y="1160584"/>
            <a:ext cx="1952293" cy="229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99B5BE-2FDA-4450-8A69-7E309C5CC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948" y="707367"/>
            <a:ext cx="1304657" cy="2694666"/>
          </a:xfrm>
          <a:prstGeom prst="rect">
            <a:avLst/>
          </a:prstGeom>
        </p:spPr>
      </p:pic>
      <p:graphicFrame>
        <p:nvGraphicFramePr>
          <p:cNvPr id="31" name="Table 12">
            <a:extLst>
              <a:ext uri="{FF2B5EF4-FFF2-40B4-BE49-F238E27FC236}">
                <a16:creationId xmlns:a16="http://schemas.microsoft.com/office/drawing/2014/main" id="{B961713D-2211-49D5-9222-924137ADD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852958"/>
              </p:ext>
            </p:extLst>
          </p:nvPr>
        </p:nvGraphicFramePr>
        <p:xfrm>
          <a:off x="2593729" y="3555534"/>
          <a:ext cx="6789489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63">
                  <a:extLst>
                    <a:ext uri="{9D8B030D-6E8A-4147-A177-3AD203B41FA5}">
                      <a16:colId xmlns:a16="http://schemas.microsoft.com/office/drawing/2014/main" val="2796440936"/>
                    </a:ext>
                  </a:extLst>
                </a:gridCol>
                <a:gridCol w="2263163">
                  <a:extLst>
                    <a:ext uri="{9D8B030D-6E8A-4147-A177-3AD203B41FA5}">
                      <a16:colId xmlns:a16="http://schemas.microsoft.com/office/drawing/2014/main" val="1977847748"/>
                    </a:ext>
                  </a:extLst>
                </a:gridCol>
                <a:gridCol w="2263163">
                  <a:extLst>
                    <a:ext uri="{9D8B030D-6E8A-4147-A177-3AD203B41FA5}">
                      <a16:colId xmlns:a16="http://schemas.microsoft.com/office/drawing/2014/main" val="2956553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ELECTRO-HYDRAULIC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PNEUMATIC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C00000"/>
                          </a:solidFill>
                        </a:rPr>
                        <a:t>ACTUATOR POWER MODULE</a:t>
                      </a:r>
                      <a:endParaRPr lang="en-US" sz="10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057108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6A20D170-DB8A-403D-9963-0AF19D899ED6}"/>
              </a:ext>
            </a:extLst>
          </p:cNvPr>
          <p:cNvGrpSpPr/>
          <p:nvPr/>
        </p:nvGrpSpPr>
        <p:grpSpPr>
          <a:xfrm>
            <a:off x="7773349" y="1480954"/>
            <a:ext cx="1082351" cy="1957488"/>
            <a:chOff x="9578946" y="1038827"/>
            <a:chExt cx="1082351" cy="195748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40057E1-8E29-459C-A9A0-26977A6E7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516" r="36814" b="64192"/>
            <a:stretch/>
          </p:blipFill>
          <p:spPr>
            <a:xfrm>
              <a:off x="9578946" y="1038827"/>
              <a:ext cx="1082351" cy="124422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57F7AA-1348-4569-9689-EC9893B76B83}"/>
                </a:ext>
              </a:extLst>
            </p:cNvPr>
            <p:cNvSpPr/>
            <p:nvPr/>
          </p:nvSpPr>
          <p:spPr>
            <a:xfrm>
              <a:off x="10065592" y="2291640"/>
              <a:ext cx="109057" cy="7046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Arrow: Up-Down 35">
            <a:extLst>
              <a:ext uri="{FF2B5EF4-FFF2-40B4-BE49-F238E27FC236}">
                <a16:creationId xmlns:a16="http://schemas.microsoft.com/office/drawing/2014/main" id="{84A490ED-3D2B-4E9C-A9FC-0F80E93B5D25}"/>
              </a:ext>
            </a:extLst>
          </p:cNvPr>
          <p:cNvSpPr/>
          <p:nvPr/>
        </p:nvSpPr>
        <p:spPr>
          <a:xfrm>
            <a:off x="4174250" y="3066554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id="{BC03FD50-5287-4FC3-BB7B-B64B374B896B}"/>
              </a:ext>
            </a:extLst>
          </p:cNvPr>
          <p:cNvSpPr/>
          <p:nvPr/>
        </p:nvSpPr>
        <p:spPr>
          <a:xfrm>
            <a:off x="8528240" y="3066554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id="{27E5DFEC-566F-4432-9C48-94677A85A762}"/>
              </a:ext>
            </a:extLst>
          </p:cNvPr>
          <p:cNvSpPr/>
          <p:nvPr/>
        </p:nvSpPr>
        <p:spPr>
          <a:xfrm>
            <a:off x="6088441" y="3066554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2264909-4B9E-4025-AF1B-293255507E5A}"/>
              </a:ext>
            </a:extLst>
          </p:cNvPr>
          <p:cNvCxnSpPr>
            <a:cxnSpLocks/>
            <a:stCxn id="40" idx="2"/>
            <a:endCxn id="47" idx="0"/>
          </p:cNvCxnSpPr>
          <p:nvPr/>
        </p:nvCxnSpPr>
        <p:spPr>
          <a:xfrm rot="5400000" flipH="1">
            <a:off x="759612" y="1267485"/>
            <a:ext cx="3334678" cy="2521783"/>
          </a:xfrm>
          <a:prstGeom prst="bentConnector5">
            <a:avLst>
              <a:gd name="adj1" fmla="val -13786"/>
              <a:gd name="adj2" fmla="val 65553"/>
              <a:gd name="adj3" fmla="val 1098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0EA0C6-AB43-41F5-9E18-224756390680}"/>
              </a:ext>
            </a:extLst>
          </p:cNvPr>
          <p:cNvSpPr/>
          <p:nvPr/>
        </p:nvSpPr>
        <p:spPr>
          <a:xfrm>
            <a:off x="3411487" y="4149996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463B37-C414-4AA7-B430-2A724140712C}"/>
              </a:ext>
            </a:extLst>
          </p:cNvPr>
          <p:cNvSpPr/>
          <p:nvPr/>
        </p:nvSpPr>
        <p:spPr>
          <a:xfrm>
            <a:off x="8042643" y="4149996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496E43-EE0F-4CAF-A359-670B986B0CBF}"/>
              </a:ext>
            </a:extLst>
          </p:cNvPr>
          <p:cNvSpPr/>
          <p:nvPr/>
        </p:nvSpPr>
        <p:spPr>
          <a:xfrm>
            <a:off x="5669957" y="4149996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8D3959D0-BD07-4BF1-9B52-9FB8C24B378A}"/>
              </a:ext>
            </a:extLst>
          </p:cNvPr>
          <p:cNvCxnSpPr>
            <a:cxnSpLocks/>
            <a:stCxn id="42" idx="2"/>
            <a:endCxn id="47" idx="0"/>
          </p:cNvCxnSpPr>
          <p:nvPr/>
        </p:nvCxnSpPr>
        <p:spPr>
          <a:xfrm rot="5400000" flipH="1">
            <a:off x="1888847" y="138250"/>
            <a:ext cx="3334678" cy="4780253"/>
          </a:xfrm>
          <a:prstGeom prst="bentConnector5">
            <a:avLst>
              <a:gd name="adj1" fmla="val -18005"/>
              <a:gd name="adj2" fmla="val 85741"/>
              <a:gd name="adj3" fmla="val 10715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FABCD178-16BA-4133-8BB6-8A945709BD16}"/>
              </a:ext>
            </a:extLst>
          </p:cNvPr>
          <p:cNvCxnSpPr>
            <a:cxnSpLocks/>
            <a:stCxn id="41" idx="2"/>
            <a:endCxn id="47" idx="0"/>
          </p:cNvCxnSpPr>
          <p:nvPr/>
        </p:nvCxnSpPr>
        <p:spPr>
          <a:xfrm rot="5400000" flipH="1">
            <a:off x="3075190" y="-1048093"/>
            <a:ext cx="3334678" cy="7152939"/>
          </a:xfrm>
          <a:prstGeom prst="bentConnector5">
            <a:avLst>
              <a:gd name="adj1" fmla="val -22825"/>
              <a:gd name="adj2" fmla="val 92429"/>
              <a:gd name="adj3" fmla="val 10504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8609B31F-92D6-4034-ACE8-1E62C66AF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555" y="1963369"/>
            <a:ext cx="1798476" cy="46455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A88208-7DB0-4499-A988-9EED48B0E0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11436" r="37104" b="13570"/>
          <a:stretch/>
        </p:blipFill>
        <p:spPr>
          <a:xfrm>
            <a:off x="774983" y="901947"/>
            <a:ext cx="804676" cy="171582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B1C0CC3-5890-4739-8FAB-87ECC2650F90}"/>
              </a:ext>
            </a:extLst>
          </p:cNvPr>
          <p:cNvSpPr/>
          <p:nvPr/>
        </p:nvSpPr>
        <p:spPr>
          <a:xfrm>
            <a:off x="749675" y="861037"/>
            <a:ext cx="832768" cy="1189220"/>
          </a:xfrm>
          <a:prstGeom prst="roundRect">
            <a:avLst>
              <a:gd name="adj" fmla="val 10049"/>
            </a:avLst>
          </a:prstGeom>
          <a:solidFill>
            <a:srgbClr val="BFBFBF">
              <a:alpha val="25098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306567-4476-4031-B6C1-540B83267154}"/>
              </a:ext>
            </a:extLst>
          </p:cNvPr>
          <p:cNvSpPr txBox="1"/>
          <p:nvPr/>
        </p:nvSpPr>
        <p:spPr>
          <a:xfrm>
            <a:off x="3324173" y="5267154"/>
            <a:ext cx="2129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C00000"/>
                </a:solidFill>
              </a:rPr>
              <a:t>Below Ground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074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– Below Ground Pneumatic Monitor Control Valve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4FE23A-3607-4877-AA0F-971821B6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7" y="546220"/>
            <a:ext cx="8618706" cy="57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30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– Below Ground Electric Actuator Worker Control Valve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EAB8D-D871-4EA3-80CC-3A4E8F6E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49" y="569469"/>
            <a:ext cx="8511702" cy="5719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BB77A-AAF8-4E8C-8AF1-9EE2538CB22D}"/>
              </a:ext>
            </a:extLst>
          </p:cNvPr>
          <p:cNvSpPr txBox="1"/>
          <p:nvPr/>
        </p:nvSpPr>
        <p:spPr>
          <a:xfrm>
            <a:off x="3157027" y="6090333"/>
            <a:ext cx="282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NON STANDARD DESIGN W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VERTICAL STEM EXTENSION</a:t>
            </a:r>
          </a:p>
        </p:txBody>
      </p:sp>
    </p:spTree>
    <p:extLst>
      <p:ext uri="{BB962C8B-B14F-4D97-AF65-F5344CB8AC3E}">
        <p14:creationId xmlns:p14="http://schemas.microsoft.com/office/powerpoint/2010/main" val="301812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Variety of Controls / Actuation Options to Reduce Emissions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D4C1C4-DE92-4DDD-B184-948F21A25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286672"/>
              </p:ext>
            </p:extLst>
          </p:nvPr>
        </p:nvGraphicFramePr>
        <p:xfrm>
          <a:off x="336619" y="2100072"/>
          <a:ext cx="8470758" cy="42628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1793">
                  <a:extLst>
                    <a:ext uri="{9D8B030D-6E8A-4147-A177-3AD203B41FA5}">
                      <a16:colId xmlns:a16="http://schemas.microsoft.com/office/drawing/2014/main" val="1922033546"/>
                    </a:ext>
                  </a:extLst>
                </a:gridCol>
                <a:gridCol w="1411793">
                  <a:extLst>
                    <a:ext uri="{9D8B030D-6E8A-4147-A177-3AD203B41FA5}">
                      <a16:colId xmlns:a16="http://schemas.microsoft.com/office/drawing/2014/main" val="4096401378"/>
                    </a:ext>
                  </a:extLst>
                </a:gridCol>
                <a:gridCol w="1406770">
                  <a:extLst>
                    <a:ext uri="{9D8B030D-6E8A-4147-A177-3AD203B41FA5}">
                      <a16:colId xmlns:a16="http://schemas.microsoft.com/office/drawing/2014/main" val="1155841091"/>
                    </a:ext>
                  </a:extLst>
                </a:gridCol>
                <a:gridCol w="1416816">
                  <a:extLst>
                    <a:ext uri="{9D8B030D-6E8A-4147-A177-3AD203B41FA5}">
                      <a16:colId xmlns:a16="http://schemas.microsoft.com/office/drawing/2014/main" val="3828193444"/>
                    </a:ext>
                  </a:extLst>
                </a:gridCol>
                <a:gridCol w="1411793">
                  <a:extLst>
                    <a:ext uri="{9D8B030D-6E8A-4147-A177-3AD203B41FA5}">
                      <a16:colId xmlns:a16="http://schemas.microsoft.com/office/drawing/2014/main" val="311216983"/>
                    </a:ext>
                  </a:extLst>
                </a:gridCol>
                <a:gridCol w="1411793">
                  <a:extLst>
                    <a:ext uri="{9D8B030D-6E8A-4147-A177-3AD203B41FA5}">
                      <a16:colId xmlns:a16="http://schemas.microsoft.com/office/drawing/2014/main" val="615977929"/>
                    </a:ext>
                  </a:extLst>
                </a:gridCol>
              </a:tblGrid>
              <a:tr h="474554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RHPA </a:t>
                      </a:r>
                    </a:p>
                    <a:p>
                      <a:pPr algn="ctr"/>
                      <a:r>
                        <a:rPr lang="en-US" sz="1400" b="1" dirty="0"/>
                        <a:t>Actuator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RHPA</a:t>
                      </a:r>
                    </a:p>
                    <a:p>
                      <a:pPr algn="ctr"/>
                      <a:r>
                        <a:rPr lang="en-US" sz="1400" b="1" dirty="0"/>
                        <a:t>Actuator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RHPA</a:t>
                      </a:r>
                    </a:p>
                    <a:p>
                      <a:pPr algn="ctr"/>
                      <a:r>
                        <a:rPr lang="en-US" sz="1400" b="1" dirty="0"/>
                        <a:t>Actuator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IS</a:t>
                      </a:r>
                    </a:p>
                    <a:p>
                      <a:pPr algn="ctr"/>
                      <a:r>
                        <a:rPr lang="en-US" sz="1400" b="1" dirty="0"/>
                        <a:t>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IQM</a:t>
                      </a:r>
                    </a:p>
                    <a:p>
                      <a:pPr algn="ctr"/>
                      <a:r>
                        <a:rPr lang="en-US" sz="1400" b="1" dirty="0"/>
                        <a:t>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620936"/>
                  </a:ext>
                </a:extLst>
              </a:tr>
              <a:tr h="4187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Pneumatic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Pneumatic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Pneumatic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VDC</a:t>
                      </a:r>
                    </a:p>
                    <a:p>
                      <a:pPr algn="ctr"/>
                      <a:r>
                        <a:rPr lang="en-US" sz="1200" b="1" dirty="0"/>
                        <a:t>1-Phase 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3-Phase 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9751920"/>
                  </a:ext>
                </a:extLst>
              </a:tr>
              <a:tr h="4187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Concept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Ex ATM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Discharge to 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Capture by Combustion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Electro</a:t>
                      </a:r>
                    </a:p>
                    <a:p>
                      <a:pPr algn="ctr"/>
                      <a:r>
                        <a:rPr lang="en-US" sz="1200" b="1" dirty="0"/>
                        <a:t>Hydraulic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Electric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0780912"/>
                  </a:ext>
                </a:extLst>
              </a:tr>
              <a:tr h="5862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Available Failsafe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Lock Last</a:t>
                      </a:r>
                    </a:p>
                    <a:p>
                      <a:pPr algn="ctr"/>
                      <a:r>
                        <a:rPr lang="en-US" sz="1200" b="1" dirty="0"/>
                        <a:t>Fail Open</a:t>
                      </a:r>
                    </a:p>
                    <a:p>
                      <a:pPr algn="ctr"/>
                      <a:r>
                        <a:rPr lang="en-US" sz="1200" b="1" dirty="0"/>
                        <a:t>Fail Closed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Lock Last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Fail Open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Fail Closed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Lock Last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Fail Open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Fail Closed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Lock Last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Fail Open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Fail Closed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Lock Last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6971242"/>
                  </a:ext>
                </a:extLst>
              </a:tr>
              <a:tr h="3614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Quarter 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714481"/>
                  </a:ext>
                </a:extLst>
              </a:tr>
              <a:tr h="4187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Interchangeable Linear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238796"/>
                  </a:ext>
                </a:extLst>
              </a:tr>
              <a:tr h="4187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End of Travel Emissions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741049"/>
                  </a:ext>
                </a:extLst>
              </a:tr>
              <a:tr h="4187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Steady State Control Emissions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598148"/>
                  </a:ext>
                </a:extLst>
              </a:tr>
              <a:tr h="4187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Transient Emissions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ZERO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7410"/>
                  </a:ext>
                </a:extLst>
              </a:tr>
            </a:tbl>
          </a:graphicData>
        </a:graphic>
      </p:graphicFrame>
      <p:pic>
        <p:nvPicPr>
          <p:cNvPr id="29" name="Picture 28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E1DC5932-13A0-42E0-AA81-1E5D4D18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6293" r="14475" b="9505"/>
          <a:stretch/>
        </p:blipFill>
        <p:spPr>
          <a:xfrm>
            <a:off x="1841808" y="793819"/>
            <a:ext cx="1122456" cy="1215817"/>
          </a:xfrm>
          <a:prstGeom prst="rect">
            <a:avLst/>
          </a:prstGeom>
        </p:spPr>
      </p:pic>
      <p:pic>
        <p:nvPicPr>
          <p:cNvPr id="32" name="Picture 31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2E318B23-79C9-4954-A6F5-512EB4E22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6293" r="14475" b="9505"/>
          <a:stretch/>
        </p:blipFill>
        <p:spPr>
          <a:xfrm>
            <a:off x="3330638" y="814581"/>
            <a:ext cx="1122456" cy="1215817"/>
          </a:xfrm>
          <a:prstGeom prst="rect">
            <a:avLst/>
          </a:prstGeom>
        </p:spPr>
      </p:pic>
      <p:pic>
        <p:nvPicPr>
          <p:cNvPr id="33" name="Picture 32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DD9D8E72-719A-4CB4-8F1D-335C1B7AA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6293" r="14475" b="9505"/>
          <a:stretch/>
        </p:blipFill>
        <p:spPr>
          <a:xfrm>
            <a:off x="4571998" y="839037"/>
            <a:ext cx="1122456" cy="1215817"/>
          </a:xfrm>
          <a:prstGeom prst="rect">
            <a:avLst/>
          </a:prstGeom>
        </p:spPr>
      </p:pic>
      <p:pic>
        <p:nvPicPr>
          <p:cNvPr id="2050" name="Picture 2" descr="Rotork: IQ3 Multi-turn, Modulating Electric Valve Actuator">
            <a:extLst>
              <a:ext uri="{FF2B5EF4-FFF2-40B4-BE49-F238E27FC236}">
                <a16:creationId xmlns:a16="http://schemas.microsoft.com/office/drawing/2014/main" id="{88820F9D-0F51-4BF6-B769-80E629D5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062" y="1242745"/>
            <a:ext cx="1273315" cy="75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tork: Third generation Skilmatic delivers smarter failsafe actuation">
            <a:extLst>
              <a:ext uri="{FF2B5EF4-FFF2-40B4-BE49-F238E27FC236}">
                <a16:creationId xmlns:a16="http://schemas.microsoft.com/office/drawing/2014/main" id="{F76F0D95-D722-4477-A3B1-514A6333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27" y="1278916"/>
            <a:ext cx="1475590" cy="68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31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Picture 196">
            <a:extLst>
              <a:ext uri="{FF2B5EF4-FFF2-40B4-BE49-F238E27FC236}">
                <a16:creationId xmlns:a16="http://schemas.microsoft.com/office/drawing/2014/main" id="{8C7588B2-584F-41CF-9BBA-0F4E40D64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5590786" y="2152284"/>
            <a:ext cx="517605" cy="537882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2097D43-4767-41C5-9618-F2A2854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37" y="2000926"/>
            <a:ext cx="577281" cy="537882"/>
          </a:xfrm>
          <a:prstGeom prst="rect">
            <a:avLst/>
          </a:prstGeom>
        </p:spPr>
      </p:pic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F3C22C5F-E02A-473E-B579-E6035C6D9CA6}"/>
              </a:ext>
            </a:extLst>
          </p:cNvPr>
          <p:cNvCxnSpPr>
            <a:cxnSpLocks/>
            <a:stCxn id="197" idx="2"/>
          </p:cNvCxnSpPr>
          <p:nvPr/>
        </p:nvCxnSpPr>
        <p:spPr>
          <a:xfrm rot="5400000">
            <a:off x="5605693" y="2640867"/>
            <a:ext cx="194596" cy="293195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888DBC73-FAB6-4F0B-B750-BDD685692BD7}"/>
              </a:ext>
            </a:extLst>
          </p:cNvPr>
          <p:cNvCxnSpPr>
            <a:cxnSpLocks/>
            <a:stCxn id="198" idx="3"/>
            <a:endCxn id="197" idx="1"/>
          </p:cNvCxnSpPr>
          <p:nvPr/>
        </p:nvCxnSpPr>
        <p:spPr>
          <a:xfrm>
            <a:off x="5335518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D5A74B40-4E19-4FA6-BCB4-D8035C531429}"/>
              </a:ext>
            </a:extLst>
          </p:cNvPr>
          <p:cNvCxnSpPr>
            <a:cxnSpLocks/>
            <a:stCxn id="197" idx="0"/>
            <a:endCxn id="176" idx="0"/>
          </p:cNvCxnSpPr>
          <p:nvPr/>
        </p:nvCxnSpPr>
        <p:spPr>
          <a:xfrm rot="16200000" flipH="1">
            <a:off x="6365770" y="1636103"/>
            <a:ext cx="969376" cy="2001739"/>
          </a:xfrm>
          <a:prstGeom prst="bentConnector3">
            <a:avLst>
              <a:gd name="adj1" fmla="val -35155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195906" y="1735880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4E2955B-9342-4348-B83C-1592A283D0C7}"/>
              </a:ext>
            </a:extLst>
          </p:cNvPr>
          <p:cNvSpPr/>
          <p:nvPr/>
        </p:nvSpPr>
        <p:spPr>
          <a:xfrm>
            <a:off x="4786074" y="1614210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6065279" y="1898720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68610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9B82E73-4344-40A4-B2C6-B57544CD65D9}"/>
              </a:ext>
            </a:extLst>
          </p:cNvPr>
          <p:cNvCxnSpPr>
            <a:cxnSpLocks/>
            <a:stCxn id="174" idx="0"/>
            <a:endCxn id="199" idx="0"/>
          </p:cNvCxnSpPr>
          <p:nvPr/>
        </p:nvCxnSpPr>
        <p:spPr>
          <a:xfrm rot="5400000" flipH="1" flipV="1">
            <a:off x="2106882" y="741848"/>
            <a:ext cx="1120734" cy="3638892"/>
          </a:xfrm>
          <a:prstGeom prst="bentConnector3">
            <a:avLst>
              <a:gd name="adj1" fmla="val 165829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  <a:effectLst>
            <a:glow rad="152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4B707-DA33-48C5-A583-91E26B3E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29" y="2000926"/>
            <a:ext cx="544734" cy="537882"/>
          </a:xfrm>
          <a:prstGeom prst="rect">
            <a:avLst/>
          </a:prstGeom>
        </p:spPr>
      </p:pic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CE2BA02E-24B9-47A8-99A9-42712E950E9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3852396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5804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263296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263296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**ACTUATOR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**ACTUATOR DISCPLACE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58529-B0C0-451A-B7A2-173C6E3E0564}"/>
              </a:ext>
            </a:extLst>
          </p:cNvPr>
          <p:cNvSpPr/>
          <p:nvPr/>
        </p:nvSpPr>
        <p:spPr>
          <a:xfrm>
            <a:off x="296284" y="4463649"/>
            <a:ext cx="3704154" cy="237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1 - ALL PNEUMATIC PRESSURE CONTROL ATM DISCH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B4E5C13-CC0E-4982-91B5-C156B16A3F06}"/>
                </a:ext>
              </a:extLst>
            </p:cNvPr>
            <p:cNvSpPr/>
            <p:nvPr/>
          </p:nvSpPr>
          <p:spPr>
            <a:xfrm>
              <a:off x="13110684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198DBD8-679D-43EC-B012-772BF6C1A3D3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0423A5A-30C6-4005-9FFA-AC4537449466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3D81567A-3450-46E9-A88A-AE199FEB8B9E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231" name="Connector: Elbow 230">
                <a:extLst>
                  <a:ext uri="{FF2B5EF4-FFF2-40B4-BE49-F238E27FC236}">
                    <a16:creationId xmlns:a16="http://schemas.microsoft.com/office/drawing/2014/main" id="{A3E9356A-8651-45E2-B8C6-D82342A799E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6D8DDEC-925A-4040-BF1F-E334714D7906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2A28712D-2BC0-4900-A5B2-8375D5671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B0A7DE61-7346-420A-A0FB-512FA10CB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6AC73AFB-2C15-4565-B702-89659589F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D2541BC-A345-4C05-AB76-EA5255DA9D26}"/>
              </a:ext>
            </a:extLst>
          </p:cNvPr>
          <p:cNvGrpSpPr/>
          <p:nvPr/>
        </p:nvGrpSpPr>
        <p:grpSpPr>
          <a:xfrm>
            <a:off x="6099882" y="2428343"/>
            <a:ext cx="306015" cy="368945"/>
            <a:chOff x="9690226" y="7100588"/>
            <a:chExt cx="520225" cy="627206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C02B2F8B-716B-42D3-8A29-4A93EFB2543C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BFFD3E19-8898-4053-8E7C-43C91367DD88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251" name="Connector: Elbow 250">
                <a:extLst>
                  <a:ext uri="{FF2B5EF4-FFF2-40B4-BE49-F238E27FC236}">
                    <a16:creationId xmlns:a16="http://schemas.microsoft.com/office/drawing/2014/main" id="{88FF5DDA-71F7-49CF-A87A-AFE402BAE2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E7C263F3-A7D9-438F-B98D-75092C275B68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17A0C918-3DC6-491F-9408-8066CCCC34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69C1EC27-3D12-4D4A-AE4C-B1C47DDBA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130871F5-1DE8-4E79-9A98-F47E4B4A7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7DD5CCAE-B2EB-4558-BFA7-2E2C9AF56897}"/>
              </a:ext>
            </a:extLst>
          </p:cNvPr>
          <p:cNvSpPr/>
          <p:nvPr/>
        </p:nvSpPr>
        <p:spPr>
          <a:xfrm>
            <a:off x="4162252" y="5606758"/>
            <a:ext cx="161702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18" b="1" dirty="0"/>
              <a:t>**REFERENCE VRG CONTROL TRANSIENT EMISSONS CALCULATOR FOR DETAILS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3723EEE-3553-4A71-BC8C-FAE9BD4A0B6F}"/>
              </a:ext>
            </a:extLst>
          </p:cNvPr>
          <p:cNvSpPr/>
          <p:nvPr/>
        </p:nvSpPr>
        <p:spPr>
          <a:xfrm>
            <a:off x="4601754" y="4491674"/>
            <a:ext cx="3704154" cy="961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PRESSURE CONTROL APPLICATIONS ONLY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ALL PNEUMATIC – NO ELECTRICAL POWER REQUIRED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SELF-CONTAINED AND RELIABLE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LOW COST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ELIMINATES MOST ATMOSPHERIC EMISSIONS</a:t>
            </a:r>
          </a:p>
        </p:txBody>
      </p:sp>
      <p:graphicFrame>
        <p:nvGraphicFramePr>
          <p:cNvPr id="258" name="Table 257">
            <a:extLst>
              <a:ext uri="{FF2B5EF4-FFF2-40B4-BE49-F238E27FC236}">
                <a16:creationId xmlns:a16="http://schemas.microsoft.com/office/drawing/2014/main" id="{7DA2EEB8-5B5C-4913-B06C-03D57A22CA4C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1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sp>
        <p:nvSpPr>
          <p:cNvPr id="78" name="Title 1">
            <a:extLst>
              <a:ext uri="{FF2B5EF4-FFF2-40B4-BE49-F238E27FC236}">
                <a16:creationId xmlns:a16="http://schemas.microsoft.com/office/drawing/2014/main" id="{890F88DF-00FB-42E3-ADE9-2122E81C53A8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1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1140587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Picture 196">
            <a:extLst>
              <a:ext uri="{FF2B5EF4-FFF2-40B4-BE49-F238E27FC236}">
                <a16:creationId xmlns:a16="http://schemas.microsoft.com/office/drawing/2014/main" id="{8C7588B2-584F-41CF-9BBA-0F4E40D64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5590786" y="2152284"/>
            <a:ext cx="517605" cy="537882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2097D43-4767-41C5-9618-F2A2854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37" y="2000926"/>
            <a:ext cx="577281" cy="537882"/>
          </a:xfrm>
          <a:prstGeom prst="rect">
            <a:avLst/>
          </a:prstGeom>
        </p:spPr>
      </p:pic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F3C22C5F-E02A-473E-B579-E6035C6D9CA6}"/>
              </a:ext>
            </a:extLst>
          </p:cNvPr>
          <p:cNvCxnSpPr>
            <a:cxnSpLocks/>
            <a:stCxn id="197" idx="2"/>
          </p:cNvCxnSpPr>
          <p:nvPr/>
        </p:nvCxnSpPr>
        <p:spPr>
          <a:xfrm rot="5400000">
            <a:off x="5605693" y="2640867"/>
            <a:ext cx="194596" cy="293195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888DBC73-FAB6-4F0B-B750-BDD685692BD7}"/>
              </a:ext>
            </a:extLst>
          </p:cNvPr>
          <p:cNvCxnSpPr>
            <a:cxnSpLocks/>
            <a:stCxn id="198" idx="3"/>
            <a:endCxn id="197" idx="1"/>
          </p:cNvCxnSpPr>
          <p:nvPr/>
        </p:nvCxnSpPr>
        <p:spPr>
          <a:xfrm>
            <a:off x="5335518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D5A74B40-4E19-4FA6-BCB4-D8035C531429}"/>
              </a:ext>
            </a:extLst>
          </p:cNvPr>
          <p:cNvCxnSpPr>
            <a:cxnSpLocks/>
            <a:stCxn id="197" idx="0"/>
            <a:endCxn id="176" idx="0"/>
          </p:cNvCxnSpPr>
          <p:nvPr/>
        </p:nvCxnSpPr>
        <p:spPr>
          <a:xfrm rot="16200000" flipH="1">
            <a:off x="6365770" y="1636103"/>
            <a:ext cx="969376" cy="2001739"/>
          </a:xfrm>
          <a:prstGeom prst="bentConnector3">
            <a:avLst>
              <a:gd name="adj1" fmla="val -35155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195906" y="1735880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4E2955B-9342-4348-B83C-1592A283D0C7}"/>
              </a:ext>
            </a:extLst>
          </p:cNvPr>
          <p:cNvSpPr/>
          <p:nvPr/>
        </p:nvSpPr>
        <p:spPr>
          <a:xfrm>
            <a:off x="4786074" y="1614210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6065279" y="1898720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68610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9B82E73-4344-40A4-B2C6-B57544CD65D9}"/>
              </a:ext>
            </a:extLst>
          </p:cNvPr>
          <p:cNvCxnSpPr>
            <a:cxnSpLocks/>
            <a:stCxn id="174" idx="0"/>
            <a:endCxn id="199" idx="0"/>
          </p:cNvCxnSpPr>
          <p:nvPr/>
        </p:nvCxnSpPr>
        <p:spPr>
          <a:xfrm rot="5400000" flipH="1" flipV="1">
            <a:off x="2106882" y="741848"/>
            <a:ext cx="1120734" cy="3638892"/>
          </a:xfrm>
          <a:prstGeom prst="bentConnector3">
            <a:avLst>
              <a:gd name="adj1" fmla="val 165829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  <a:effectLst>
            <a:glow rad="152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4B707-DA33-48C5-A583-91E26B3E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29" y="2000926"/>
            <a:ext cx="544734" cy="537882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B4E5C13-CC0E-4982-91B5-C156B16A3F06}"/>
                </a:ext>
              </a:extLst>
            </p:cNvPr>
            <p:cNvSpPr/>
            <p:nvPr/>
          </p:nvSpPr>
          <p:spPr>
            <a:xfrm>
              <a:off x="13110684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198DBD8-679D-43EC-B012-772BF6C1A3D3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0423A5A-30C6-4005-9FFA-AC4537449466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3D81567A-3450-46E9-A88A-AE199FEB8B9E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231" name="Connector: Elbow 230">
                <a:extLst>
                  <a:ext uri="{FF2B5EF4-FFF2-40B4-BE49-F238E27FC236}">
                    <a16:creationId xmlns:a16="http://schemas.microsoft.com/office/drawing/2014/main" id="{A3E9356A-8651-45E2-B8C6-D82342A799E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6D8DDEC-925A-4040-BF1F-E334714D7906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2A28712D-2BC0-4900-A5B2-8375D5671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B0A7DE61-7346-420A-A0FB-512FA10CB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6AC73AFB-2C15-4565-B702-89659589F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79" name="Table 49">
            <a:extLst>
              <a:ext uri="{FF2B5EF4-FFF2-40B4-BE49-F238E27FC236}">
                <a16:creationId xmlns:a16="http://schemas.microsoft.com/office/drawing/2014/main" id="{7178159E-84AA-4459-8D60-4B11ED0FB23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4020366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3610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318378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318378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**ACT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80" name="Rectangle 79">
            <a:extLst>
              <a:ext uri="{FF2B5EF4-FFF2-40B4-BE49-F238E27FC236}">
                <a16:creationId xmlns:a16="http://schemas.microsoft.com/office/drawing/2014/main" id="{8481533E-36EA-4898-A347-9EE72F4898EE}"/>
              </a:ext>
            </a:extLst>
          </p:cNvPr>
          <p:cNvSpPr/>
          <p:nvPr/>
        </p:nvSpPr>
        <p:spPr>
          <a:xfrm>
            <a:off x="296285" y="4463649"/>
            <a:ext cx="4528611" cy="237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2 - ALL PNEUMATIC PRESSURE CONTROL CAPTURED EMISSIONS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0873CEF-12D0-451B-AC0A-96D70947656B}"/>
              </a:ext>
            </a:extLst>
          </p:cNvPr>
          <p:cNvSpPr/>
          <p:nvPr/>
        </p:nvSpPr>
        <p:spPr>
          <a:xfrm>
            <a:off x="7446936" y="3114391"/>
            <a:ext cx="101180" cy="1011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348C13A8-6A0D-4BCF-908D-4D52C54F7C66}"/>
              </a:ext>
            </a:extLst>
          </p:cNvPr>
          <p:cNvCxnSpPr>
            <a:cxnSpLocks/>
            <a:stCxn id="197" idx="3"/>
            <a:endCxn id="81" idx="0"/>
          </p:cNvCxnSpPr>
          <p:nvPr/>
        </p:nvCxnSpPr>
        <p:spPr>
          <a:xfrm>
            <a:off x="6108391" y="2421225"/>
            <a:ext cx="1389135" cy="693166"/>
          </a:xfrm>
          <a:prstGeom prst="bentConnector2">
            <a:avLst/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AC8D258C-DCB8-4DFB-972D-DE0A4D31961C}"/>
              </a:ext>
            </a:extLst>
          </p:cNvPr>
          <p:cNvSpPr txBox="1"/>
          <p:nvPr/>
        </p:nvSpPr>
        <p:spPr>
          <a:xfrm>
            <a:off x="6085198" y="2441856"/>
            <a:ext cx="276038" cy="200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6" dirty="0"/>
              <a:t>EX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6C907C4-7FFC-4B28-8E08-80EB791DA642}"/>
              </a:ext>
            </a:extLst>
          </p:cNvPr>
          <p:cNvSpPr/>
          <p:nvPr/>
        </p:nvSpPr>
        <p:spPr>
          <a:xfrm>
            <a:off x="4348377" y="5625200"/>
            <a:ext cx="161702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18" b="1" dirty="0"/>
              <a:t>**REFERENCE VRG CONTROL TRANSIENT EMISSONS CALCULATOR FOR DETAILS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C7D5387-F4A1-43B3-9862-9C87EE61D139}"/>
              </a:ext>
            </a:extLst>
          </p:cNvPr>
          <p:cNvSpPr/>
          <p:nvPr/>
        </p:nvSpPr>
        <p:spPr>
          <a:xfrm>
            <a:off x="4717131" y="4212167"/>
            <a:ext cx="3704154" cy="1395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PRESSURE CONTROL APPLICATIONS ONLY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ALL PNEUMATIC – NO ELECTRICAL POWER REQUIRED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SELF-CONTAINED AND RELIABLE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LOW COST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ZERO ATMOSPHERIC EMISSIONS – WORKER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REQURIES SUITABLE DP BETWEEN SUPPLY &amp; DISCHARGE</a:t>
            </a:r>
          </a:p>
        </p:txBody>
      </p:sp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7C8058E8-3151-4631-80ED-50BF1CC0CCD9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2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sp>
        <p:nvSpPr>
          <p:cNvPr id="73" name="Title 1">
            <a:extLst>
              <a:ext uri="{FF2B5EF4-FFF2-40B4-BE49-F238E27FC236}">
                <a16:creationId xmlns:a16="http://schemas.microsoft.com/office/drawing/2014/main" id="{A4512EFE-6379-40F7-811A-0A9E708C25CD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2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1372898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Picture 196">
            <a:extLst>
              <a:ext uri="{FF2B5EF4-FFF2-40B4-BE49-F238E27FC236}">
                <a16:creationId xmlns:a16="http://schemas.microsoft.com/office/drawing/2014/main" id="{8C7588B2-584F-41CF-9BBA-0F4E40D64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5590786" y="2152284"/>
            <a:ext cx="517605" cy="537882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2097D43-4767-41C5-9618-F2A2854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37" y="2000926"/>
            <a:ext cx="577281" cy="537882"/>
          </a:xfrm>
          <a:prstGeom prst="rect">
            <a:avLst/>
          </a:prstGeom>
        </p:spPr>
      </p:pic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F3C22C5F-E02A-473E-B579-E6035C6D9CA6}"/>
              </a:ext>
            </a:extLst>
          </p:cNvPr>
          <p:cNvCxnSpPr>
            <a:cxnSpLocks/>
            <a:stCxn id="197" idx="2"/>
          </p:cNvCxnSpPr>
          <p:nvPr/>
        </p:nvCxnSpPr>
        <p:spPr>
          <a:xfrm rot="5400000">
            <a:off x="5605693" y="2640867"/>
            <a:ext cx="194596" cy="293195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888DBC73-FAB6-4F0B-B750-BDD685692BD7}"/>
              </a:ext>
            </a:extLst>
          </p:cNvPr>
          <p:cNvCxnSpPr>
            <a:cxnSpLocks/>
            <a:stCxn id="198" idx="3"/>
            <a:endCxn id="197" idx="1"/>
          </p:cNvCxnSpPr>
          <p:nvPr/>
        </p:nvCxnSpPr>
        <p:spPr>
          <a:xfrm>
            <a:off x="5335518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D5A74B40-4E19-4FA6-BCB4-D8035C531429}"/>
              </a:ext>
            </a:extLst>
          </p:cNvPr>
          <p:cNvCxnSpPr>
            <a:cxnSpLocks/>
            <a:stCxn id="197" idx="0"/>
            <a:endCxn id="176" idx="0"/>
          </p:cNvCxnSpPr>
          <p:nvPr/>
        </p:nvCxnSpPr>
        <p:spPr>
          <a:xfrm rot="16200000" flipH="1">
            <a:off x="6365770" y="1636103"/>
            <a:ext cx="969376" cy="2001739"/>
          </a:xfrm>
          <a:prstGeom prst="bentConnector3">
            <a:avLst>
              <a:gd name="adj1" fmla="val -35155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195906" y="1735880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4E2955B-9342-4348-B83C-1592A283D0C7}"/>
              </a:ext>
            </a:extLst>
          </p:cNvPr>
          <p:cNvSpPr/>
          <p:nvPr/>
        </p:nvSpPr>
        <p:spPr>
          <a:xfrm>
            <a:off x="4786074" y="1614210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6065279" y="1898720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68610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9B82E73-4344-40A4-B2C6-B57544CD65D9}"/>
              </a:ext>
            </a:extLst>
          </p:cNvPr>
          <p:cNvCxnSpPr>
            <a:cxnSpLocks/>
            <a:stCxn id="174" idx="0"/>
            <a:endCxn id="199" idx="0"/>
          </p:cNvCxnSpPr>
          <p:nvPr/>
        </p:nvCxnSpPr>
        <p:spPr>
          <a:xfrm rot="5400000" flipH="1" flipV="1">
            <a:off x="2106882" y="741848"/>
            <a:ext cx="1120734" cy="3638892"/>
          </a:xfrm>
          <a:prstGeom prst="bentConnector3">
            <a:avLst>
              <a:gd name="adj1" fmla="val 165829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  <a:effectLst>
            <a:glow rad="152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4B707-DA33-48C5-A583-91E26B3E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29" y="2000926"/>
            <a:ext cx="544734" cy="537882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B4E5C13-CC0E-4982-91B5-C156B16A3F06}"/>
                </a:ext>
              </a:extLst>
            </p:cNvPr>
            <p:cNvSpPr/>
            <p:nvPr/>
          </p:nvSpPr>
          <p:spPr>
            <a:xfrm>
              <a:off x="13110684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198DBD8-679D-43EC-B012-772BF6C1A3D3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0423A5A-30C6-4005-9FFA-AC4537449466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3D81567A-3450-46E9-A88A-AE199FEB8B9E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231" name="Connector: Elbow 230">
                <a:extLst>
                  <a:ext uri="{FF2B5EF4-FFF2-40B4-BE49-F238E27FC236}">
                    <a16:creationId xmlns:a16="http://schemas.microsoft.com/office/drawing/2014/main" id="{A3E9356A-8651-45E2-B8C6-D82342A799E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6D8DDEC-925A-4040-BF1F-E334714D7906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2A28712D-2BC0-4900-A5B2-8375D5671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B0A7DE61-7346-420A-A0FB-512FA10CB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6AC73AFB-2C15-4565-B702-89659589F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79" name="Table 49">
            <a:extLst>
              <a:ext uri="{FF2B5EF4-FFF2-40B4-BE49-F238E27FC236}">
                <a16:creationId xmlns:a16="http://schemas.microsoft.com/office/drawing/2014/main" id="{7178159E-84AA-4459-8D60-4B11ED0FB23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4020366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3610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318378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318378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**ACT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80" name="Rectangle 79">
            <a:extLst>
              <a:ext uri="{FF2B5EF4-FFF2-40B4-BE49-F238E27FC236}">
                <a16:creationId xmlns:a16="http://schemas.microsoft.com/office/drawing/2014/main" id="{8481533E-36EA-4898-A347-9EE72F4898EE}"/>
              </a:ext>
            </a:extLst>
          </p:cNvPr>
          <p:cNvSpPr/>
          <p:nvPr/>
        </p:nvSpPr>
        <p:spPr>
          <a:xfrm>
            <a:off x="289399" y="4331080"/>
            <a:ext cx="4013479" cy="38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3 - ALL PNEUMATIC PRESSURE CONTROL CAPTURED BY COMBUSTION EMISSIONS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0873CEF-12D0-451B-AC0A-96D70947656B}"/>
              </a:ext>
            </a:extLst>
          </p:cNvPr>
          <p:cNvSpPr/>
          <p:nvPr/>
        </p:nvSpPr>
        <p:spPr>
          <a:xfrm>
            <a:off x="7446936" y="3114391"/>
            <a:ext cx="101180" cy="1011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C8D258C-DCB8-4DFB-972D-DE0A4D31961C}"/>
              </a:ext>
            </a:extLst>
          </p:cNvPr>
          <p:cNvSpPr txBox="1"/>
          <p:nvPr/>
        </p:nvSpPr>
        <p:spPr>
          <a:xfrm>
            <a:off x="6085198" y="2441856"/>
            <a:ext cx="276038" cy="200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6" dirty="0"/>
              <a:t>EX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6C907C4-7FFC-4B28-8E08-80EB791DA642}"/>
              </a:ext>
            </a:extLst>
          </p:cNvPr>
          <p:cNvSpPr/>
          <p:nvPr/>
        </p:nvSpPr>
        <p:spPr>
          <a:xfrm>
            <a:off x="4403641" y="5634103"/>
            <a:ext cx="1617028" cy="2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18" b="1" dirty="0"/>
              <a:t>**REFERENCE VRG CONTROL TRANSIENT EMISSONS CALCULATOR FOR DETAILS</a:t>
            </a: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1C0D54E3-188D-43E0-80D0-5D859A830EB4}"/>
              </a:ext>
            </a:extLst>
          </p:cNvPr>
          <p:cNvCxnSpPr>
            <a:cxnSpLocks/>
            <a:stCxn id="197" idx="3"/>
            <a:endCxn id="90" idx="2"/>
          </p:cNvCxnSpPr>
          <p:nvPr/>
        </p:nvCxnSpPr>
        <p:spPr>
          <a:xfrm>
            <a:off x="6108391" y="2421225"/>
            <a:ext cx="876786" cy="22408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F38CDE5-D350-4C7F-BFA8-FD212772F721}"/>
              </a:ext>
            </a:extLst>
          </p:cNvPr>
          <p:cNvGrpSpPr/>
          <p:nvPr/>
        </p:nvGrpSpPr>
        <p:grpSpPr>
          <a:xfrm>
            <a:off x="6985176" y="2405858"/>
            <a:ext cx="478905" cy="478905"/>
            <a:chOff x="653544" y="8554337"/>
            <a:chExt cx="914402" cy="9144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8780065-4D52-442F-A61B-A6CB924E21D0}"/>
                </a:ext>
              </a:extLst>
            </p:cNvPr>
            <p:cNvSpPr/>
            <p:nvPr/>
          </p:nvSpPr>
          <p:spPr>
            <a:xfrm>
              <a:off x="653546" y="8554337"/>
              <a:ext cx="914400" cy="9144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AFD6FCF-A82D-4BA9-9D78-DAB9A01F6C48}"/>
                </a:ext>
              </a:extLst>
            </p:cNvPr>
            <p:cNvGrpSpPr/>
            <p:nvPr/>
          </p:nvGrpSpPr>
          <p:grpSpPr>
            <a:xfrm>
              <a:off x="653544" y="8784473"/>
              <a:ext cx="914401" cy="467695"/>
              <a:chOff x="830753" y="8277339"/>
              <a:chExt cx="2785545" cy="668128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364F1BD-73C9-4FDA-942E-CDD009375E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2231" y="8277339"/>
                <a:ext cx="305755" cy="34245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EC61387-18DF-4027-88BB-D6F7CA2EB4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142" y="8294115"/>
                <a:ext cx="635479" cy="65135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C6E94AC-4625-4F1B-B34F-F928883694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4434" y="8628835"/>
                <a:ext cx="281768" cy="31558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71E0897-9EF2-4B35-8365-40F128404C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753" y="8619791"/>
                <a:ext cx="721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A546204-F360-47BC-810C-770D633106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6204" y="8619791"/>
                <a:ext cx="8600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CC6247C0-B473-4C5E-A056-24561BA4C80B}"/>
              </a:ext>
            </a:extLst>
          </p:cNvPr>
          <p:cNvSpPr/>
          <p:nvPr/>
        </p:nvSpPr>
        <p:spPr>
          <a:xfrm>
            <a:off x="6702361" y="2127275"/>
            <a:ext cx="1101584" cy="273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DEDICATED CATALYTIC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HEATER OR PIPELINE HEATER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37D0DFB-C03E-4F8D-9E29-8F0A9556B49C}"/>
              </a:ext>
            </a:extLst>
          </p:cNvPr>
          <p:cNvSpPr/>
          <p:nvPr/>
        </p:nvSpPr>
        <p:spPr>
          <a:xfrm>
            <a:off x="4540044" y="4089666"/>
            <a:ext cx="4013479" cy="1540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PRESSURE CONTROL APPLICATIONS ONLY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ALL PNEUMATIC – NO ELECTRICAL POWER REQUIRED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SELF-CONTAINED AND RELIABLE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LOW COST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ZERO ATMOSPHERIC EMISSIONS – WORKER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REQURIES SUITABLE DP BETWEEN SUPPLY &amp; DISCHARGE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CAN DISCHARGE TO NEARBY PIPELINE HEATER OR DEDICATED CATALYTIC</a:t>
            </a:r>
          </a:p>
        </p:txBody>
      </p:sp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C629FA8A-73DA-4E9E-B037-3A2BD0D7BAF9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3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sp>
        <p:nvSpPr>
          <p:cNvPr id="82" name="Title 1">
            <a:extLst>
              <a:ext uri="{FF2B5EF4-FFF2-40B4-BE49-F238E27FC236}">
                <a16:creationId xmlns:a16="http://schemas.microsoft.com/office/drawing/2014/main" id="{A8C95DA3-7A40-4CFF-B524-BD472CD652B9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3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295384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VPC Series Valve Regulator Pilots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CC461-4560-4E5A-8620-A43A041C4E96}"/>
              </a:ext>
            </a:extLst>
          </p:cNvPr>
          <p:cNvSpPr txBox="1"/>
          <p:nvPr/>
        </p:nvSpPr>
        <p:spPr>
          <a:xfrm>
            <a:off x="107244" y="609600"/>
            <a:ext cx="454095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Pneumatic Pressure Control Instrumentation for Use with Natural Gas Control Valves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Replace Venting Pressure Controllers to Reduce Emissions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Replace Becker VRP Pilots for Improved Performance and Reliability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Major Technological Advancements as Compared to Our Competition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D7C5D8-B637-436C-B2BB-F12CFF6C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976696" cy="510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266151CB-2F62-4264-8243-6F9DFA304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9094" y="4635535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9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197">
            <a:extLst>
              <a:ext uri="{FF2B5EF4-FFF2-40B4-BE49-F238E27FC236}">
                <a16:creationId xmlns:a16="http://schemas.microsoft.com/office/drawing/2014/main" id="{62097D43-4767-41C5-9618-F2A2854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37" y="2000926"/>
            <a:ext cx="577281" cy="537882"/>
          </a:xfrm>
          <a:prstGeom prst="rect">
            <a:avLst/>
          </a:prstGeom>
        </p:spPr>
      </p:pic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F3C22C5F-E02A-473E-B579-E6035C6D9CA6}"/>
              </a:ext>
            </a:extLst>
          </p:cNvPr>
          <p:cNvCxnSpPr>
            <a:cxnSpLocks/>
            <a:stCxn id="63" idx="2"/>
            <a:endCxn id="122" idx="0"/>
          </p:cNvCxnSpPr>
          <p:nvPr/>
        </p:nvCxnSpPr>
        <p:spPr>
          <a:xfrm rot="5400000">
            <a:off x="5461337" y="2430841"/>
            <a:ext cx="561355" cy="34649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888DBC73-FAB6-4F0B-B750-BDD685692BD7}"/>
              </a:ext>
            </a:extLst>
          </p:cNvPr>
          <p:cNvCxnSpPr>
            <a:cxnSpLocks/>
            <a:stCxn id="198" idx="3"/>
            <a:endCxn id="63" idx="1"/>
          </p:cNvCxnSpPr>
          <p:nvPr/>
        </p:nvCxnSpPr>
        <p:spPr>
          <a:xfrm flipV="1">
            <a:off x="5335518" y="2061242"/>
            <a:ext cx="318145" cy="208625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425021" y="1867523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10B44D6-3EEA-4046-8696-92AFFE316682}"/>
              </a:ext>
            </a:extLst>
          </p:cNvPr>
          <p:cNvSpPr txBox="1"/>
          <p:nvPr/>
        </p:nvSpPr>
        <p:spPr>
          <a:xfrm>
            <a:off x="5777182" y="2740088"/>
            <a:ext cx="268941" cy="268941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r>
              <a:rPr lang="en-US" sz="105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4E2955B-9342-4348-B83C-1592A283D0C7}"/>
              </a:ext>
            </a:extLst>
          </p:cNvPr>
          <p:cNvSpPr/>
          <p:nvPr/>
        </p:nvSpPr>
        <p:spPr>
          <a:xfrm>
            <a:off x="4778919" y="1576851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5913605" y="2323685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RCVC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RED CIRCLE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124097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9B82E73-4344-40A4-B2C6-B57544CD65D9}"/>
              </a:ext>
            </a:extLst>
          </p:cNvPr>
          <p:cNvCxnSpPr>
            <a:cxnSpLocks/>
            <a:stCxn id="174" idx="0"/>
            <a:endCxn id="199" idx="0"/>
          </p:cNvCxnSpPr>
          <p:nvPr/>
        </p:nvCxnSpPr>
        <p:spPr>
          <a:xfrm rot="5400000" flipH="1" flipV="1">
            <a:off x="2106882" y="741848"/>
            <a:ext cx="1120734" cy="3638892"/>
          </a:xfrm>
          <a:prstGeom prst="bentConnector3">
            <a:avLst>
              <a:gd name="adj1" fmla="val 165829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  <a:effectLst>
            <a:glow rad="152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4B707-DA33-48C5-A583-91E26B3E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29" y="2000926"/>
            <a:ext cx="544734" cy="537882"/>
          </a:xfrm>
          <a:prstGeom prst="rect">
            <a:avLst/>
          </a:prstGeom>
        </p:spPr>
      </p:pic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CE2BA02E-24B9-47A8-99A9-42712E950E9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3717925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525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RCVC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4-20 MA ELECTRIC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ACT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ACT DISCPLACE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58529-B0C0-451A-B7A2-173C6E3E0564}"/>
              </a:ext>
            </a:extLst>
          </p:cNvPr>
          <p:cNvSpPr/>
          <p:nvPr/>
        </p:nvSpPr>
        <p:spPr>
          <a:xfrm>
            <a:off x="248398" y="4269326"/>
            <a:ext cx="3758926" cy="38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4 – ELECTRO-PNEUM WORKER W PNEUMATIC MONITOR – ATM DISCHARGE</a:t>
            </a:r>
          </a:p>
        </p:txBody>
      </p:sp>
      <p:pic>
        <p:nvPicPr>
          <p:cNvPr id="63" name="Picture 62" descr="ICON BOX ElectroPneumaticPositioner_WHT_BLK">
            <a:extLst>
              <a:ext uri="{FF2B5EF4-FFF2-40B4-BE49-F238E27FC236}">
                <a16:creationId xmlns:a16="http://schemas.microsoft.com/office/drawing/2014/main" id="{72FCDF46-8331-4BB9-B523-8C638666D1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7"/>
          <a:stretch/>
        </p:blipFill>
        <p:spPr>
          <a:xfrm>
            <a:off x="5653663" y="1799077"/>
            <a:ext cx="523192" cy="524331"/>
          </a:xfrm>
          <a:prstGeom prst="rect">
            <a:avLst/>
          </a:prstGeom>
        </p:spPr>
      </p:pic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88D2A9E-73C8-4BB7-85BC-73224D3841E9}"/>
              </a:ext>
            </a:extLst>
          </p:cNvPr>
          <p:cNvCxnSpPr>
            <a:cxnSpLocks/>
            <a:stCxn id="63" idx="0"/>
            <a:endCxn id="218" idx="6"/>
          </p:cNvCxnSpPr>
          <p:nvPr/>
        </p:nvCxnSpPr>
        <p:spPr>
          <a:xfrm rot="16200000" flipH="1">
            <a:off x="5442950" y="2271386"/>
            <a:ext cx="1075481" cy="130864"/>
          </a:xfrm>
          <a:prstGeom prst="bentConnector4">
            <a:avLst>
              <a:gd name="adj1" fmla="val -12503"/>
              <a:gd name="adj2" fmla="val 580374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FA19EF8-E7C2-48B5-B7E7-26C4D1055150}"/>
              </a:ext>
            </a:extLst>
          </p:cNvPr>
          <p:cNvGrpSpPr/>
          <p:nvPr/>
        </p:nvGrpSpPr>
        <p:grpSpPr>
          <a:xfrm>
            <a:off x="6142585" y="2052175"/>
            <a:ext cx="306015" cy="368945"/>
            <a:chOff x="9690226" y="7100588"/>
            <a:chExt cx="520225" cy="62720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97A7DCC-2CE9-4F3D-B302-F0A0F8C8D550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82C9801-69DB-4F51-A240-EBE59EA61049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75" name="Connector: Elbow 74">
                <a:extLst>
                  <a:ext uri="{FF2B5EF4-FFF2-40B4-BE49-F238E27FC236}">
                    <a16:creationId xmlns:a16="http://schemas.microsoft.com/office/drawing/2014/main" id="{B5D7B932-3BF1-4A6C-AEEC-ECEBAEF419E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9AC78F8-6070-4363-AFF1-4C7A33570E17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F9B1D502-CBB9-4514-90CC-F24650EF63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30D2A3DC-E134-4191-A2D6-2A866336E1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8DC6099-1706-4CAD-80E8-B57F9CF68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510A1B8-A6A8-4D64-8A3F-F99EED5D70F8}"/>
              </a:ext>
            </a:extLst>
          </p:cNvPr>
          <p:cNvSpPr/>
          <p:nvPr/>
        </p:nvSpPr>
        <p:spPr>
          <a:xfrm>
            <a:off x="6488662" y="1261021"/>
            <a:ext cx="1087157" cy="273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8" b="1" dirty="0"/>
              <a:t>4-20 MA COMMAND SIGNAL</a:t>
            </a:r>
          </a:p>
          <a:p>
            <a:r>
              <a:rPr lang="en-US" sz="588" b="1" dirty="0"/>
              <a:t>4-20 MA FEEDBACK SIGNAL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587FC237-00DA-42F0-9CD0-2FB4690974B8}"/>
              </a:ext>
            </a:extLst>
          </p:cNvPr>
          <p:cNvCxnSpPr>
            <a:cxnSpLocks/>
            <a:stCxn id="82" idx="1"/>
            <a:endCxn id="63" idx="0"/>
          </p:cNvCxnSpPr>
          <p:nvPr/>
        </p:nvCxnSpPr>
        <p:spPr>
          <a:xfrm rot="10800000" flipV="1">
            <a:off x="5915260" y="1397661"/>
            <a:ext cx="573403" cy="401416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CCF083-5FDD-4CC9-820A-EB848BE2F46D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8F94D1F-5FC4-4011-8613-A059A2066FAD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D5D3CEA-3239-4446-8460-FA6EC8CD3AC5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91" name="Connector: Elbow 90">
                <a:extLst>
                  <a:ext uri="{FF2B5EF4-FFF2-40B4-BE49-F238E27FC236}">
                    <a16:creationId xmlns:a16="http://schemas.microsoft.com/office/drawing/2014/main" id="{31713F28-74D2-4C76-ADA6-C32B686938A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9F1BA908-4CC2-4813-A079-46837A0AB3C5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E5B51043-2514-492C-A99C-2162F12CBC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94557914-A4EF-410B-BC08-B8B88D9356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0DF9FB19-EA0A-44C3-B8AE-26DCAA12B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C36A6510-9C5D-4D5A-9B00-6EF6C968D380}"/>
              </a:ext>
            </a:extLst>
          </p:cNvPr>
          <p:cNvSpPr/>
          <p:nvPr/>
        </p:nvSpPr>
        <p:spPr>
          <a:xfrm>
            <a:off x="4365921" y="4613312"/>
            <a:ext cx="4013479" cy="81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VOLUMETRIC OR PRESSURE CONTROL APPLICATIONS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ELECTRO PNEUMAITC WORKER REQUIRES POWER AND LOGIC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88C404E7-765C-4DA9-AAF8-C30DCED4447F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4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sp>
        <p:nvSpPr>
          <p:cNvPr id="80" name="Title 1">
            <a:extLst>
              <a:ext uri="{FF2B5EF4-FFF2-40B4-BE49-F238E27FC236}">
                <a16:creationId xmlns:a16="http://schemas.microsoft.com/office/drawing/2014/main" id="{62FDC097-F582-49D4-AF50-AF06022BEC10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4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677783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197">
            <a:extLst>
              <a:ext uri="{FF2B5EF4-FFF2-40B4-BE49-F238E27FC236}">
                <a16:creationId xmlns:a16="http://schemas.microsoft.com/office/drawing/2014/main" id="{62097D43-4767-41C5-9618-F2A2854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37" y="2000926"/>
            <a:ext cx="577281" cy="537882"/>
          </a:xfrm>
          <a:prstGeom prst="rect">
            <a:avLst/>
          </a:prstGeom>
        </p:spPr>
      </p:pic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F3C22C5F-E02A-473E-B579-E6035C6D9CA6}"/>
              </a:ext>
            </a:extLst>
          </p:cNvPr>
          <p:cNvCxnSpPr>
            <a:cxnSpLocks/>
            <a:stCxn id="63" idx="2"/>
            <a:endCxn id="122" idx="0"/>
          </p:cNvCxnSpPr>
          <p:nvPr/>
        </p:nvCxnSpPr>
        <p:spPr>
          <a:xfrm rot="5400000">
            <a:off x="5461337" y="2430841"/>
            <a:ext cx="561355" cy="34649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888DBC73-FAB6-4F0B-B750-BDD685692BD7}"/>
              </a:ext>
            </a:extLst>
          </p:cNvPr>
          <p:cNvCxnSpPr>
            <a:cxnSpLocks/>
            <a:stCxn id="198" idx="3"/>
            <a:endCxn id="63" idx="1"/>
          </p:cNvCxnSpPr>
          <p:nvPr/>
        </p:nvCxnSpPr>
        <p:spPr>
          <a:xfrm flipV="1">
            <a:off x="5335518" y="2061242"/>
            <a:ext cx="318145" cy="208625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206148" y="1678197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10B44D6-3EEA-4046-8696-92AFFE316682}"/>
              </a:ext>
            </a:extLst>
          </p:cNvPr>
          <p:cNvSpPr txBox="1"/>
          <p:nvPr/>
        </p:nvSpPr>
        <p:spPr>
          <a:xfrm>
            <a:off x="5777182" y="2740088"/>
            <a:ext cx="268941" cy="268941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r>
              <a:rPr lang="en-US" sz="105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4E2955B-9342-4348-B83C-1592A283D0C7}"/>
              </a:ext>
            </a:extLst>
          </p:cNvPr>
          <p:cNvSpPr/>
          <p:nvPr/>
        </p:nvSpPr>
        <p:spPr>
          <a:xfrm>
            <a:off x="4778919" y="1576851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5913605" y="2323685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RCVC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RED CIRCLE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124097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9B82E73-4344-40A4-B2C6-B57544CD65D9}"/>
              </a:ext>
            </a:extLst>
          </p:cNvPr>
          <p:cNvCxnSpPr>
            <a:cxnSpLocks/>
            <a:stCxn id="174" idx="0"/>
            <a:endCxn id="199" idx="0"/>
          </p:cNvCxnSpPr>
          <p:nvPr/>
        </p:nvCxnSpPr>
        <p:spPr>
          <a:xfrm rot="5400000" flipH="1" flipV="1">
            <a:off x="2106882" y="741848"/>
            <a:ext cx="1120734" cy="3638892"/>
          </a:xfrm>
          <a:prstGeom prst="bentConnector3">
            <a:avLst>
              <a:gd name="adj1" fmla="val 165829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  <a:effectLst>
            <a:glow rad="152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4B707-DA33-48C5-A583-91E26B3E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29" y="2000926"/>
            <a:ext cx="544734" cy="537882"/>
          </a:xfrm>
          <a:prstGeom prst="rect">
            <a:avLst/>
          </a:prstGeom>
        </p:spPr>
      </p:pic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CE2BA02E-24B9-47A8-99A9-42712E950E9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3717925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525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RCVC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4-20 MA ELECTRIC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ACT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58529-B0C0-451A-B7A2-173C6E3E0564}"/>
              </a:ext>
            </a:extLst>
          </p:cNvPr>
          <p:cNvSpPr/>
          <p:nvPr/>
        </p:nvSpPr>
        <p:spPr>
          <a:xfrm>
            <a:off x="280282" y="4319314"/>
            <a:ext cx="3758926" cy="38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5 – ELECTRO-PNEUM WORKER W PNEUMATIC MONITOR – CAPTURED EMISSIONS</a:t>
            </a:r>
          </a:p>
        </p:txBody>
      </p:sp>
      <p:pic>
        <p:nvPicPr>
          <p:cNvPr id="63" name="Picture 62" descr="ICON BOX ElectroPneumaticPositioner_WHT_BLK">
            <a:extLst>
              <a:ext uri="{FF2B5EF4-FFF2-40B4-BE49-F238E27FC236}">
                <a16:creationId xmlns:a16="http://schemas.microsoft.com/office/drawing/2014/main" id="{72FCDF46-8331-4BB9-B523-8C638666D1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7"/>
          <a:stretch/>
        </p:blipFill>
        <p:spPr>
          <a:xfrm>
            <a:off x="5653663" y="1799077"/>
            <a:ext cx="523192" cy="524331"/>
          </a:xfrm>
          <a:prstGeom prst="rect">
            <a:avLst/>
          </a:prstGeom>
        </p:spPr>
      </p:pic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88D2A9E-73C8-4BB7-85BC-73224D3841E9}"/>
              </a:ext>
            </a:extLst>
          </p:cNvPr>
          <p:cNvCxnSpPr>
            <a:cxnSpLocks/>
            <a:stCxn id="63" idx="0"/>
            <a:endCxn id="218" idx="6"/>
          </p:cNvCxnSpPr>
          <p:nvPr/>
        </p:nvCxnSpPr>
        <p:spPr>
          <a:xfrm rot="16200000" flipH="1">
            <a:off x="5442950" y="2271386"/>
            <a:ext cx="1075481" cy="130864"/>
          </a:xfrm>
          <a:prstGeom prst="bentConnector4">
            <a:avLst>
              <a:gd name="adj1" fmla="val -12503"/>
              <a:gd name="adj2" fmla="val 580374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B4E5C13-CC0E-4982-91B5-C156B16A3F06}"/>
                </a:ext>
              </a:extLst>
            </p:cNvPr>
            <p:cNvSpPr/>
            <p:nvPr/>
          </p:nvSpPr>
          <p:spPr>
            <a:xfrm>
              <a:off x="13110684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510A1B8-A6A8-4D64-8A3F-F99EED5D70F8}"/>
              </a:ext>
            </a:extLst>
          </p:cNvPr>
          <p:cNvSpPr/>
          <p:nvPr/>
        </p:nvSpPr>
        <p:spPr>
          <a:xfrm>
            <a:off x="6488662" y="1261021"/>
            <a:ext cx="1087157" cy="273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8" b="1" dirty="0"/>
              <a:t>4-20 MA COMMAND SIGNAL</a:t>
            </a:r>
          </a:p>
          <a:p>
            <a:r>
              <a:rPr lang="en-US" sz="588" b="1" dirty="0"/>
              <a:t>4-20 MA FEEDBACK SIGNAL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587FC237-00DA-42F0-9CD0-2FB4690974B8}"/>
              </a:ext>
            </a:extLst>
          </p:cNvPr>
          <p:cNvCxnSpPr>
            <a:cxnSpLocks/>
            <a:stCxn id="82" idx="1"/>
            <a:endCxn id="63" idx="0"/>
          </p:cNvCxnSpPr>
          <p:nvPr/>
        </p:nvCxnSpPr>
        <p:spPr>
          <a:xfrm rot="10800000" flipV="1">
            <a:off x="5915260" y="1397661"/>
            <a:ext cx="573403" cy="401416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42449B3A-5B54-44E4-8F80-A39754AB7C06}"/>
              </a:ext>
            </a:extLst>
          </p:cNvPr>
          <p:cNvCxnSpPr>
            <a:cxnSpLocks/>
            <a:stCxn id="63" idx="3"/>
            <a:endCxn id="176" idx="0"/>
          </p:cNvCxnSpPr>
          <p:nvPr/>
        </p:nvCxnSpPr>
        <p:spPr>
          <a:xfrm>
            <a:off x="6176855" y="2061242"/>
            <a:ext cx="1674473" cy="1060418"/>
          </a:xfrm>
          <a:prstGeom prst="bentConnector2">
            <a:avLst/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DA01F5E-5C7B-4684-9762-73AD84F1C193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FFE29D2-CFAF-432D-9B61-74D662C57A0F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42B7F6C-13F6-4761-8895-7690EC0F885F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86" name="Connector: Elbow 85">
                <a:extLst>
                  <a:ext uri="{FF2B5EF4-FFF2-40B4-BE49-F238E27FC236}">
                    <a16:creationId xmlns:a16="http://schemas.microsoft.com/office/drawing/2014/main" id="{FDF27BC2-87A3-4FF7-BE30-426659E4D3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4E9D410-F03C-4255-BD4B-983F0661C552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A576454-5B9F-47B6-B378-5057CE8639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86B228BD-BF1B-4F1B-AFCC-9412CC754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DDCFE53A-438A-4307-9463-722F2E7504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4C12EB7E-B3D5-428C-AE6F-255D07AB0C47}"/>
              </a:ext>
            </a:extLst>
          </p:cNvPr>
          <p:cNvSpPr txBox="1"/>
          <p:nvPr/>
        </p:nvSpPr>
        <p:spPr>
          <a:xfrm>
            <a:off x="6165155" y="2071152"/>
            <a:ext cx="276038" cy="200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6" dirty="0"/>
              <a:t>EX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0BC3203-611F-443E-B23B-8DCEE08B40AA}"/>
              </a:ext>
            </a:extLst>
          </p:cNvPr>
          <p:cNvSpPr/>
          <p:nvPr/>
        </p:nvSpPr>
        <p:spPr>
          <a:xfrm>
            <a:off x="4426572" y="4344890"/>
            <a:ext cx="4013479" cy="1540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VOLUMETRIC OR PRESSURE CONTROL APPLICATIONS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ELECTRO PNEUMAITC WORKER REQUIRES POWER AND LOGIC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ZERO ATMOSPHERIC EMISSIONS – WORKER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REQURIES SUITABLE DP BETWEEN SUPPLY &amp; DISCHARGE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endParaRPr lang="en-US" sz="941" b="1" dirty="0"/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7BB74917-91C0-4C43-8C66-61FD73FED559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5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sp>
        <p:nvSpPr>
          <p:cNvPr id="74" name="Title 1">
            <a:extLst>
              <a:ext uri="{FF2B5EF4-FFF2-40B4-BE49-F238E27FC236}">
                <a16:creationId xmlns:a16="http://schemas.microsoft.com/office/drawing/2014/main" id="{4E0A8285-8D5B-4FE0-B184-C4D6794FF99F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5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3907816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197">
            <a:extLst>
              <a:ext uri="{FF2B5EF4-FFF2-40B4-BE49-F238E27FC236}">
                <a16:creationId xmlns:a16="http://schemas.microsoft.com/office/drawing/2014/main" id="{62097D43-4767-41C5-9618-F2A28544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37" y="2000926"/>
            <a:ext cx="577281" cy="537882"/>
          </a:xfrm>
          <a:prstGeom prst="rect">
            <a:avLst/>
          </a:prstGeom>
        </p:spPr>
      </p:pic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F3C22C5F-E02A-473E-B579-E6035C6D9CA6}"/>
              </a:ext>
            </a:extLst>
          </p:cNvPr>
          <p:cNvCxnSpPr>
            <a:cxnSpLocks/>
            <a:stCxn id="63" idx="2"/>
            <a:endCxn id="122" idx="0"/>
          </p:cNvCxnSpPr>
          <p:nvPr/>
        </p:nvCxnSpPr>
        <p:spPr>
          <a:xfrm rot="5400000">
            <a:off x="5461337" y="2430841"/>
            <a:ext cx="561355" cy="34649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888DBC73-FAB6-4F0B-B750-BDD685692BD7}"/>
              </a:ext>
            </a:extLst>
          </p:cNvPr>
          <p:cNvCxnSpPr>
            <a:cxnSpLocks/>
            <a:stCxn id="198" idx="3"/>
            <a:endCxn id="63" idx="1"/>
          </p:cNvCxnSpPr>
          <p:nvPr/>
        </p:nvCxnSpPr>
        <p:spPr>
          <a:xfrm flipV="1">
            <a:off x="5335518" y="2061242"/>
            <a:ext cx="318145" cy="208625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388608" y="1875465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10B44D6-3EEA-4046-8696-92AFFE316682}"/>
              </a:ext>
            </a:extLst>
          </p:cNvPr>
          <p:cNvSpPr txBox="1"/>
          <p:nvPr/>
        </p:nvSpPr>
        <p:spPr>
          <a:xfrm>
            <a:off x="5777182" y="2740088"/>
            <a:ext cx="268941" cy="268941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r>
              <a:rPr lang="en-US" sz="105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4E2955B-9342-4348-B83C-1592A283D0C7}"/>
              </a:ext>
            </a:extLst>
          </p:cNvPr>
          <p:cNvSpPr/>
          <p:nvPr/>
        </p:nvSpPr>
        <p:spPr>
          <a:xfrm>
            <a:off x="4778919" y="1576851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5913605" y="2323685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RCVC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RED CIRCLE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124097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9B82E73-4344-40A4-B2C6-B57544CD65D9}"/>
              </a:ext>
            </a:extLst>
          </p:cNvPr>
          <p:cNvCxnSpPr>
            <a:cxnSpLocks/>
            <a:stCxn id="174" idx="0"/>
            <a:endCxn id="199" idx="0"/>
          </p:cNvCxnSpPr>
          <p:nvPr/>
        </p:nvCxnSpPr>
        <p:spPr>
          <a:xfrm rot="5400000" flipH="1" flipV="1">
            <a:off x="2106882" y="741848"/>
            <a:ext cx="1120734" cy="3638892"/>
          </a:xfrm>
          <a:prstGeom prst="bentConnector3">
            <a:avLst>
              <a:gd name="adj1" fmla="val 165829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  <a:effectLst>
            <a:glow rad="152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4B707-DA33-48C5-A583-91E26B3EF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329" y="2000926"/>
            <a:ext cx="544734" cy="537882"/>
          </a:xfrm>
          <a:prstGeom prst="rect">
            <a:avLst/>
          </a:prstGeom>
        </p:spPr>
      </p:pic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CE2BA02E-24B9-47A8-99A9-42712E950E9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4114242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5918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349162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349162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RCVC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4-20 MA ELECTRIC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 COMBUSTION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ACT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 COMBUSTION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58529-B0C0-451A-B7A2-173C6E3E0564}"/>
              </a:ext>
            </a:extLst>
          </p:cNvPr>
          <p:cNvSpPr/>
          <p:nvPr/>
        </p:nvSpPr>
        <p:spPr>
          <a:xfrm>
            <a:off x="285438" y="4254903"/>
            <a:ext cx="4114243" cy="38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6 – ELECTRO-PNEUM WORKER W PNEUMATIC MONITOR – CAPTURED BY COMBUSTION EMISSIONS</a:t>
            </a:r>
          </a:p>
        </p:txBody>
      </p:sp>
      <p:pic>
        <p:nvPicPr>
          <p:cNvPr id="63" name="Picture 62" descr="ICON BOX ElectroPneumaticPositioner_WHT_BLK">
            <a:extLst>
              <a:ext uri="{FF2B5EF4-FFF2-40B4-BE49-F238E27FC236}">
                <a16:creationId xmlns:a16="http://schemas.microsoft.com/office/drawing/2014/main" id="{72FCDF46-8331-4BB9-B523-8C638666D1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7"/>
          <a:stretch/>
        </p:blipFill>
        <p:spPr>
          <a:xfrm>
            <a:off x="5653663" y="1799077"/>
            <a:ext cx="523192" cy="524331"/>
          </a:xfrm>
          <a:prstGeom prst="rect">
            <a:avLst/>
          </a:prstGeom>
        </p:spPr>
      </p:pic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88D2A9E-73C8-4BB7-85BC-73224D3841E9}"/>
              </a:ext>
            </a:extLst>
          </p:cNvPr>
          <p:cNvCxnSpPr>
            <a:cxnSpLocks/>
            <a:stCxn id="63" idx="0"/>
            <a:endCxn id="218" idx="6"/>
          </p:cNvCxnSpPr>
          <p:nvPr/>
        </p:nvCxnSpPr>
        <p:spPr>
          <a:xfrm rot="16200000" flipH="1">
            <a:off x="5442950" y="2271386"/>
            <a:ext cx="1075481" cy="130864"/>
          </a:xfrm>
          <a:prstGeom prst="bentConnector4">
            <a:avLst>
              <a:gd name="adj1" fmla="val -12503"/>
              <a:gd name="adj2" fmla="val 580374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510A1B8-A6A8-4D64-8A3F-F99EED5D70F8}"/>
              </a:ext>
            </a:extLst>
          </p:cNvPr>
          <p:cNvSpPr/>
          <p:nvPr/>
        </p:nvSpPr>
        <p:spPr>
          <a:xfrm>
            <a:off x="6488662" y="1261021"/>
            <a:ext cx="1087157" cy="273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8" b="1" dirty="0"/>
              <a:t>4-20 MA COMMAND SIGNAL</a:t>
            </a:r>
          </a:p>
          <a:p>
            <a:r>
              <a:rPr lang="en-US" sz="588" b="1" dirty="0"/>
              <a:t>4-20 MA FEEDBACK SIGNAL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587FC237-00DA-42F0-9CD0-2FB4690974B8}"/>
              </a:ext>
            </a:extLst>
          </p:cNvPr>
          <p:cNvCxnSpPr>
            <a:cxnSpLocks/>
            <a:stCxn id="82" idx="1"/>
            <a:endCxn id="63" idx="0"/>
          </p:cNvCxnSpPr>
          <p:nvPr/>
        </p:nvCxnSpPr>
        <p:spPr>
          <a:xfrm rot="10800000" flipV="1">
            <a:off x="5915260" y="1397661"/>
            <a:ext cx="573403" cy="401416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42449B3A-5B54-44E4-8F80-A39754AB7C06}"/>
              </a:ext>
            </a:extLst>
          </p:cNvPr>
          <p:cNvCxnSpPr>
            <a:cxnSpLocks/>
            <a:stCxn id="63" idx="3"/>
            <a:endCxn id="66" idx="2"/>
          </p:cNvCxnSpPr>
          <p:nvPr/>
        </p:nvCxnSpPr>
        <p:spPr>
          <a:xfrm>
            <a:off x="6176855" y="2061242"/>
            <a:ext cx="1093808" cy="496825"/>
          </a:xfrm>
          <a:prstGeom prst="bentConnector3">
            <a:avLst>
              <a:gd name="adj1" fmla="val 75252"/>
            </a:avLst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01C7227-1FC0-4BFE-8116-A4DBFC546173}"/>
              </a:ext>
            </a:extLst>
          </p:cNvPr>
          <p:cNvGrpSpPr/>
          <p:nvPr/>
        </p:nvGrpSpPr>
        <p:grpSpPr>
          <a:xfrm>
            <a:off x="7270662" y="2318615"/>
            <a:ext cx="478905" cy="478905"/>
            <a:chOff x="653544" y="8554337"/>
            <a:chExt cx="914402" cy="9144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9023C31-F3D4-4EF5-BC2C-4243C279AA81}"/>
                </a:ext>
              </a:extLst>
            </p:cNvPr>
            <p:cNvSpPr/>
            <p:nvPr/>
          </p:nvSpPr>
          <p:spPr>
            <a:xfrm>
              <a:off x="653546" y="8554337"/>
              <a:ext cx="914400" cy="9144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F9DC58-5BD8-4F0F-9F8F-2EAE34AC0D4F}"/>
                </a:ext>
              </a:extLst>
            </p:cNvPr>
            <p:cNvGrpSpPr/>
            <p:nvPr/>
          </p:nvGrpSpPr>
          <p:grpSpPr>
            <a:xfrm>
              <a:off x="653544" y="8784473"/>
              <a:ext cx="914401" cy="467695"/>
              <a:chOff x="830753" y="8277339"/>
              <a:chExt cx="2785545" cy="668128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CEF2093-D674-4D80-88B3-56065E4E2F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2231" y="8277339"/>
                <a:ext cx="305755" cy="34245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D2EEB54-F012-4CB1-AEE5-0AF4575B2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142" y="8294115"/>
                <a:ext cx="635479" cy="65135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16986C5-A19D-45D7-9500-3CE1FE22C8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4434" y="8628835"/>
                <a:ext cx="281768" cy="31558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19AA661-B594-42A7-8E5A-973C986D3A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753" y="8619791"/>
                <a:ext cx="721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212D7A2-E5D6-4301-97B7-FC4CB9DF78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6204" y="8619791"/>
                <a:ext cx="8600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D75705B-FEA9-4470-B90E-5E0804B2071A}"/>
              </a:ext>
            </a:extLst>
          </p:cNvPr>
          <p:cNvSpPr/>
          <p:nvPr/>
        </p:nvSpPr>
        <p:spPr>
          <a:xfrm>
            <a:off x="7019337" y="2055574"/>
            <a:ext cx="1101584" cy="273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DEDICATED CATALYTIC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HEATER OR PIPELINE HEATER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2595116-D372-4AB0-9DEB-594E719E86FE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21F523B-7DD4-4861-9031-E353530B617B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FA372E-618F-428B-A23F-D59E99A2964F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2E5101F4-6FE2-4465-B2F5-9A466125F0D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22701FE-ACF6-4077-A75D-122AEA6A9390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33E28FF-A79C-4423-98E9-5428E0911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74A55D4-246C-49F0-83AD-25662276C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31EBAFAB-2678-46B3-91EF-D32C4A97B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0BD198D-1B55-41A0-B50A-6F415A4A1477}"/>
              </a:ext>
            </a:extLst>
          </p:cNvPr>
          <p:cNvSpPr txBox="1"/>
          <p:nvPr/>
        </p:nvSpPr>
        <p:spPr>
          <a:xfrm>
            <a:off x="6157886" y="2063882"/>
            <a:ext cx="276038" cy="200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6" dirty="0"/>
              <a:t>EX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091EF31-83D2-4941-87FF-633F7BE206E8}"/>
              </a:ext>
            </a:extLst>
          </p:cNvPr>
          <p:cNvSpPr/>
          <p:nvPr/>
        </p:nvSpPr>
        <p:spPr>
          <a:xfrm>
            <a:off x="4486696" y="4207213"/>
            <a:ext cx="4013479" cy="1540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VOLUMETRIC OR PRESSURE CONTROL APPLICATIONS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ELECTRO PNEUMAITC WORKER REQUIRES POWER AND LOGIC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ZERO ATMOSPHERIC EMISSIONS – WORKER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REQURIES SUITABLE DP BETWEEN SUPPLY &amp; DISCHARGE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CAN DISCHARGE TO NEARBY PIPELINE HEATER OR DEDICATED CATALYTIC</a:t>
            </a:r>
          </a:p>
        </p:txBody>
      </p:sp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7CEBC752-7800-42ED-9918-614A2793ABC4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6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sp>
        <p:nvSpPr>
          <p:cNvPr id="91" name="Title 1">
            <a:extLst>
              <a:ext uri="{FF2B5EF4-FFF2-40B4-BE49-F238E27FC236}">
                <a16:creationId xmlns:a16="http://schemas.microsoft.com/office/drawing/2014/main" id="{B7DEEDDA-81DD-48E9-A0CB-E7176616413F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6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3130573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DB2D6-B168-4D89-AE36-D59F2F87664B}"/>
              </a:ext>
            </a:extLst>
          </p:cNvPr>
          <p:cNvSpPr/>
          <p:nvPr/>
        </p:nvSpPr>
        <p:spPr>
          <a:xfrm>
            <a:off x="134471" y="605118"/>
            <a:ext cx="8875059" cy="564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0AA778-13AD-419D-9BF7-A6A173A26BE2}"/>
              </a:ext>
            </a:extLst>
          </p:cNvPr>
          <p:cNvGraphicFramePr>
            <a:graphicFrameLocks noGrp="1"/>
          </p:cNvGraphicFramePr>
          <p:nvPr/>
        </p:nvGraphicFramePr>
        <p:xfrm>
          <a:off x="6569208" y="5913099"/>
          <a:ext cx="2370435" cy="27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26">
                  <a:extLst>
                    <a:ext uri="{9D8B030D-6E8A-4147-A177-3AD203B41FA5}">
                      <a16:colId xmlns:a16="http://schemas.microsoft.com/office/drawing/2014/main" val="4169832982"/>
                    </a:ext>
                  </a:extLst>
                </a:gridCol>
                <a:gridCol w="495869">
                  <a:extLst>
                    <a:ext uri="{9D8B030D-6E8A-4147-A177-3AD203B41FA5}">
                      <a16:colId xmlns:a16="http://schemas.microsoft.com/office/drawing/2014/main" val="1695352220"/>
                    </a:ext>
                  </a:extLst>
                </a:gridCol>
                <a:gridCol w="359643">
                  <a:extLst>
                    <a:ext uri="{9D8B030D-6E8A-4147-A177-3AD203B41FA5}">
                      <a16:colId xmlns:a16="http://schemas.microsoft.com/office/drawing/2014/main" val="1312820679"/>
                    </a:ext>
                  </a:extLst>
                </a:gridCol>
                <a:gridCol w="1294497">
                  <a:extLst>
                    <a:ext uri="{9D8B030D-6E8A-4147-A177-3AD203B41FA5}">
                      <a16:colId xmlns:a16="http://schemas.microsoft.com/office/drawing/2014/main" val="1030773287"/>
                    </a:ext>
                  </a:extLst>
                </a:gridCol>
              </a:tblGrid>
              <a:tr h="146592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Date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03/23/22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Title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highlight>
                            <a:srgbClr val="FFFF00"/>
                          </a:highlight>
                        </a:rPr>
                        <a:t>EMISSIONS REDUX – CONFIGURAITON 7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713132282"/>
                  </a:ext>
                </a:extLst>
              </a:tr>
              <a:tr h="125506"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Rev.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0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b="1" dirty="0"/>
                        <a:t>Customer</a:t>
                      </a:r>
                    </a:p>
                  </a:txBody>
                  <a:tcPr marL="26894" marR="26894" marT="26894" marB="268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VRG CONTROLS</a:t>
                      </a:r>
                    </a:p>
                  </a:txBody>
                  <a:tcPr marL="26894" marR="26894" marT="26894" marB="26894" anchor="ctr"/>
                </a:tc>
                <a:extLst>
                  <a:ext uri="{0D108BD9-81ED-4DB2-BD59-A6C34878D82A}">
                    <a16:rowId xmlns:a16="http://schemas.microsoft.com/office/drawing/2014/main" val="423007102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037EDE-4233-4E2D-8030-86959620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4" y="5929328"/>
            <a:ext cx="1234363" cy="258856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FAF6671C-D136-4FBB-A7F4-091934166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3" t="5705" r="10339"/>
          <a:stretch/>
        </p:blipFill>
        <p:spPr>
          <a:xfrm>
            <a:off x="2911523" y="2152284"/>
            <a:ext cx="517605" cy="53788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48E61AEA-C43C-4073-97E2-0FE62A49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975" y="2000926"/>
            <a:ext cx="577281" cy="537882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6BC650F7-5617-41C4-B7C0-94572A3C2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7" y="2000926"/>
            <a:ext cx="544734" cy="537882"/>
          </a:xfrm>
          <a:prstGeom prst="rect">
            <a:avLst/>
          </a:prstGeom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5DDBCEFE-02E4-4733-B4CA-EC6675B7006D}"/>
              </a:ext>
            </a:extLst>
          </p:cNvPr>
          <p:cNvCxnSpPr>
            <a:cxnSpLocks/>
            <a:stCxn id="165" idx="0"/>
            <a:endCxn id="192" idx="0"/>
          </p:cNvCxnSpPr>
          <p:nvPr/>
        </p:nvCxnSpPr>
        <p:spPr>
          <a:xfrm rot="5400000" flipH="1" flipV="1">
            <a:off x="928738" y="2242966"/>
            <a:ext cx="1120734" cy="636656"/>
          </a:xfrm>
          <a:prstGeom prst="bentConnector3">
            <a:avLst>
              <a:gd name="adj1" fmla="val 135346"/>
            </a:avLst>
          </a:prstGeom>
          <a:ln w="1905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71277B89-D125-4BF7-9213-C212A51A68D3}"/>
              </a:ext>
            </a:extLst>
          </p:cNvPr>
          <p:cNvCxnSpPr>
            <a:cxnSpLocks/>
            <a:stCxn id="190" idx="2"/>
            <a:endCxn id="173" idx="0"/>
          </p:cNvCxnSpPr>
          <p:nvPr/>
        </p:nvCxnSpPr>
        <p:spPr>
          <a:xfrm rot="16200000" flipH="1">
            <a:off x="3308790" y="2551702"/>
            <a:ext cx="214708" cy="49163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B3F68363-DB1E-4693-8773-650BF1393D6C}"/>
              </a:ext>
            </a:extLst>
          </p:cNvPr>
          <p:cNvCxnSpPr>
            <a:cxnSpLocks/>
            <a:stCxn id="191" idx="3"/>
            <a:endCxn id="190" idx="1"/>
          </p:cNvCxnSpPr>
          <p:nvPr/>
        </p:nvCxnSpPr>
        <p:spPr>
          <a:xfrm>
            <a:off x="2656256" y="2269867"/>
            <a:ext cx="255268" cy="151358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CCB5718-3689-4D2F-BB8E-3682D43E5B55}"/>
              </a:ext>
            </a:extLst>
          </p:cNvPr>
          <p:cNvGrpSpPr/>
          <p:nvPr/>
        </p:nvGrpSpPr>
        <p:grpSpPr>
          <a:xfrm>
            <a:off x="4316865" y="3241060"/>
            <a:ext cx="526402" cy="220410"/>
            <a:chOff x="7114792" y="4521157"/>
            <a:chExt cx="894884" cy="374696"/>
          </a:xfrm>
        </p:grpSpPr>
        <p:sp>
          <p:nvSpPr>
            <p:cNvPr id="205" name="Arrow: Right 204">
              <a:extLst>
                <a:ext uri="{FF2B5EF4-FFF2-40B4-BE49-F238E27FC236}">
                  <a16:creationId xmlns:a16="http://schemas.microsoft.com/office/drawing/2014/main" id="{5E35435F-B8E0-48BE-8E97-433714C905A6}"/>
                </a:ext>
              </a:extLst>
            </p:cNvPr>
            <p:cNvSpPr/>
            <p:nvPr/>
          </p:nvSpPr>
          <p:spPr>
            <a:xfrm>
              <a:off x="7114792" y="4521157"/>
              <a:ext cx="894884" cy="37376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9EBEB9B-3C6D-4415-A6FB-FC5DDC851CCE}"/>
                </a:ext>
              </a:extLst>
            </p:cNvPr>
            <p:cNvSpPr txBox="1"/>
            <p:nvPr/>
          </p:nvSpPr>
          <p:spPr>
            <a:xfrm>
              <a:off x="7262311" y="4577233"/>
              <a:ext cx="709074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1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</a:t>
              </a: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E8AAAEF-7D04-493B-83B7-EFF94291F48F}"/>
              </a:ext>
            </a:extLst>
          </p:cNvPr>
          <p:cNvSpPr/>
          <p:nvPr/>
        </p:nvSpPr>
        <p:spPr>
          <a:xfrm>
            <a:off x="412732" y="2892319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9E35C9C-48B4-4AC3-BD69-3E7245F1B89A}"/>
              </a:ext>
            </a:extLst>
          </p:cNvPr>
          <p:cNvSpPr/>
          <p:nvPr/>
        </p:nvSpPr>
        <p:spPr>
          <a:xfrm>
            <a:off x="8408340" y="2900661"/>
            <a:ext cx="372218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2" b="1" dirty="0">
                <a:solidFill>
                  <a:srgbClr val="C00000"/>
                </a:solidFill>
              </a:rPr>
              <a:t>P2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163B104-831A-4405-8F94-FD68C1CADA47}"/>
              </a:ext>
            </a:extLst>
          </p:cNvPr>
          <p:cNvSpPr/>
          <p:nvPr/>
        </p:nvSpPr>
        <p:spPr>
          <a:xfrm>
            <a:off x="3294714" y="3479309"/>
            <a:ext cx="73449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MONITOR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(STANDBY)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108B65E-122D-4182-81A2-0DBA719A782C}"/>
              </a:ext>
            </a:extLst>
          </p:cNvPr>
          <p:cNvSpPr/>
          <p:nvPr/>
        </p:nvSpPr>
        <p:spPr>
          <a:xfrm>
            <a:off x="1590870" y="2576156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CD72312-1EDE-4E3D-8638-8629E8C3924D}"/>
              </a:ext>
            </a:extLst>
          </p:cNvPr>
          <p:cNvSpPr/>
          <p:nvPr/>
        </p:nvSpPr>
        <p:spPr>
          <a:xfrm>
            <a:off x="2089125" y="1584523"/>
            <a:ext cx="506870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VMO-150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MANUAL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OVERRIDE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4E2507-DD80-4339-A526-773E5EFCF7E5}"/>
              </a:ext>
            </a:extLst>
          </p:cNvPr>
          <p:cNvSpPr/>
          <p:nvPr/>
        </p:nvSpPr>
        <p:spPr>
          <a:xfrm>
            <a:off x="3388608" y="1875465"/>
            <a:ext cx="598241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VPC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PILOT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CONTROLLER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10B44D6-3EEA-4046-8696-92AFFE316682}"/>
              </a:ext>
            </a:extLst>
          </p:cNvPr>
          <p:cNvSpPr txBox="1"/>
          <p:nvPr/>
        </p:nvSpPr>
        <p:spPr>
          <a:xfrm>
            <a:off x="5705500" y="2704429"/>
            <a:ext cx="268941" cy="268941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/>
            <a:r>
              <a:rPr lang="en-US" sz="105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D716E9-BAE1-4912-A1EC-20A9E380A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"/>
          <a:stretch/>
        </p:blipFill>
        <p:spPr>
          <a:xfrm>
            <a:off x="5296402" y="2884763"/>
            <a:ext cx="544734" cy="537882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FBC79BF2-A356-4B75-9248-9F5A174F5A27}"/>
              </a:ext>
            </a:extLst>
          </p:cNvPr>
          <p:cNvSpPr/>
          <p:nvPr/>
        </p:nvSpPr>
        <p:spPr>
          <a:xfrm>
            <a:off x="5286838" y="3489589"/>
            <a:ext cx="670376" cy="671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41" b="1" dirty="0">
                <a:solidFill>
                  <a:srgbClr val="C00000"/>
                </a:solidFill>
              </a:rPr>
              <a:t>WORKER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CONTROL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VALVE</a:t>
            </a:r>
          </a:p>
          <a:p>
            <a:pPr algn="ctr"/>
            <a:r>
              <a:rPr lang="en-US" sz="941" b="1" dirty="0">
                <a:solidFill>
                  <a:srgbClr val="C00000"/>
                </a:solidFill>
              </a:rPr>
              <a:t>(ACTIVE)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2CE23AC-2673-4BB2-836E-0596F27DB1A5}"/>
              </a:ext>
            </a:extLst>
          </p:cNvPr>
          <p:cNvSpPr/>
          <p:nvPr/>
        </p:nvSpPr>
        <p:spPr>
          <a:xfrm>
            <a:off x="4273395" y="2517602"/>
            <a:ext cx="433132" cy="454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SGS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SUPPLY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SYSTEM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09DCCB1-6CE6-4BBE-AF15-BC0F18AE5E35}"/>
              </a:ext>
            </a:extLst>
          </p:cNvPr>
          <p:cNvSpPr/>
          <p:nvPr/>
        </p:nvSpPr>
        <p:spPr>
          <a:xfrm>
            <a:off x="5029926" y="2445889"/>
            <a:ext cx="848310" cy="363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8" b="1" dirty="0">
                <a:solidFill>
                  <a:srgbClr val="C00000"/>
                </a:solidFill>
              </a:rPr>
              <a:t>ELECTRIC OR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ELECTRO-HYDRAULIC</a:t>
            </a:r>
          </a:p>
          <a:p>
            <a:pPr algn="ctr"/>
            <a:r>
              <a:rPr lang="en-US" sz="588" b="1" dirty="0">
                <a:solidFill>
                  <a:srgbClr val="C00000"/>
                </a:solidFill>
              </a:rPr>
              <a:t>ACTUATOR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F125D142-CD33-4B45-AE57-9018A3D30C63}"/>
              </a:ext>
            </a:extLst>
          </p:cNvPr>
          <p:cNvCxnSpPr>
            <a:cxnSpLocks/>
            <a:stCxn id="190" idx="0"/>
            <a:endCxn id="175" idx="0"/>
          </p:cNvCxnSpPr>
          <p:nvPr/>
        </p:nvCxnSpPr>
        <p:spPr>
          <a:xfrm rot="16200000" flipH="1">
            <a:off x="5187626" y="134984"/>
            <a:ext cx="969376" cy="5003976"/>
          </a:xfrm>
          <a:prstGeom prst="bentConnector3">
            <a:avLst>
              <a:gd name="adj1" fmla="val -124097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CE2BA02E-24B9-47A8-99A9-42712E950E90}"/>
              </a:ext>
            </a:extLst>
          </p:cNvPr>
          <p:cNvGraphicFramePr>
            <a:graphicFrameLocks noGrp="1"/>
          </p:cNvGraphicFramePr>
          <p:nvPr/>
        </p:nvGraphicFramePr>
        <p:xfrm>
          <a:off x="289399" y="4673990"/>
          <a:ext cx="4114242" cy="15269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5918">
                  <a:extLst>
                    <a:ext uri="{9D8B030D-6E8A-4147-A177-3AD203B41FA5}">
                      <a16:colId xmlns:a16="http://schemas.microsoft.com/office/drawing/2014/main" val="4217839999"/>
                    </a:ext>
                  </a:extLst>
                </a:gridCol>
                <a:gridCol w="1349162">
                  <a:extLst>
                    <a:ext uri="{9D8B030D-6E8A-4147-A177-3AD203B41FA5}">
                      <a16:colId xmlns:a16="http://schemas.microsoft.com/office/drawing/2014/main" val="1516919961"/>
                    </a:ext>
                  </a:extLst>
                </a:gridCol>
                <a:gridCol w="1349162">
                  <a:extLst>
                    <a:ext uri="{9D8B030D-6E8A-4147-A177-3AD203B41FA5}">
                      <a16:colId xmlns:a16="http://schemas.microsoft.com/office/drawing/2014/main" val="418280924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MONITOR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WORKER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880025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CONTROL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VPC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RCVC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11105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ACTUATOR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RHPA SERIES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543209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90655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SIGNAL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PNEUMATIC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4-20 MA ELECTRIC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329841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STEADY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ZERO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 COMBUSTION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734917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TRANSIENT EMISSIONS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ACT DISPLACE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CAPTURED COMBUSTION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2008447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58529-B0C0-451A-B7A2-173C6E3E0564}"/>
              </a:ext>
            </a:extLst>
          </p:cNvPr>
          <p:cNvSpPr/>
          <p:nvPr/>
        </p:nvSpPr>
        <p:spPr>
          <a:xfrm>
            <a:off x="285438" y="4254903"/>
            <a:ext cx="4114243" cy="38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dirty="0">
                <a:solidFill>
                  <a:srgbClr val="C00000"/>
                </a:solidFill>
              </a:rPr>
              <a:t>CONFIGURATION: 7 – ELECTRO-PNEUM WORKER W PNEUMATIC MONITOR – CAPTURED BY COMBUSTION EMISSIONS</a:t>
            </a: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88D2A9E-73C8-4BB7-85BC-73224D3841E9}"/>
              </a:ext>
            </a:extLst>
          </p:cNvPr>
          <p:cNvCxnSpPr>
            <a:cxnSpLocks/>
            <a:stCxn id="82" idx="1"/>
            <a:endCxn id="218" idx="6"/>
          </p:cNvCxnSpPr>
          <p:nvPr/>
        </p:nvCxnSpPr>
        <p:spPr>
          <a:xfrm rot="10800000" flipV="1">
            <a:off x="5974442" y="2231950"/>
            <a:ext cx="607245" cy="60695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4C8DC2-2ADC-4DDE-840E-59BA9340CF7E}"/>
              </a:ext>
            </a:extLst>
          </p:cNvPr>
          <p:cNvGrpSpPr/>
          <p:nvPr/>
        </p:nvGrpSpPr>
        <p:grpSpPr>
          <a:xfrm>
            <a:off x="393298" y="2904874"/>
            <a:ext cx="8411914" cy="537882"/>
            <a:chOff x="518036" y="3284826"/>
            <a:chExt cx="14300254" cy="9144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1AEA2B2-1A12-412E-AF1C-3336898C5D05}"/>
                </a:ext>
              </a:extLst>
            </p:cNvPr>
            <p:cNvSpPr/>
            <p:nvPr/>
          </p:nvSpPr>
          <p:spPr>
            <a:xfrm>
              <a:off x="1753749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2FC40A6-8127-4AA0-A6AC-18C971F7D7DA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>
              <a:off x="518036" y="3742028"/>
              <a:ext cx="270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5F79476-A24B-4FCC-8D60-38261D7C2EB7}"/>
                </a:ext>
              </a:extLst>
            </p:cNvPr>
            <p:cNvCxnSpPr>
              <a:cxnSpLocks/>
              <a:stCxn id="182" idx="3"/>
              <a:endCxn id="188" idx="3"/>
            </p:cNvCxnSpPr>
            <p:nvPr/>
          </p:nvCxnSpPr>
          <p:spPr>
            <a:xfrm flipH="1" flipV="1">
              <a:off x="9930775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16A89BD-742F-46C7-874E-1A3672D9D2AA}"/>
                </a:ext>
              </a:extLst>
            </p:cNvPr>
            <p:cNvGrpSpPr/>
            <p:nvPr/>
          </p:nvGrpSpPr>
          <p:grpSpPr>
            <a:xfrm>
              <a:off x="5424921" y="3627714"/>
              <a:ext cx="4505854" cy="228624"/>
              <a:chOff x="5130560" y="3323127"/>
              <a:chExt cx="4505854" cy="228624"/>
            </a:xfrm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D53534AC-97C5-429E-9D39-1AC5FF1B18EA}"/>
                  </a:ext>
                </a:extLst>
              </p:cNvPr>
              <p:cNvSpPr/>
              <p:nvPr/>
            </p:nvSpPr>
            <p:spPr>
              <a:xfrm rot="5400000" flipH="1">
                <a:off x="5114793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  <p:sp>
            <p:nvSpPr>
              <p:cNvPr id="188" name="Isosceles Triangle 187">
                <a:extLst>
                  <a:ext uri="{FF2B5EF4-FFF2-40B4-BE49-F238E27FC236}">
                    <a16:creationId xmlns:a16="http://schemas.microsoft.com/office/drawing/2014/main" id="{A6661829-A625-42EE-A8B0-FD14A40C1818}"/>
                  </a:ext>
                </a:extLst>
              </p:cNvPr>
              <p:cNvSpPr/>
              <p:nvPr/>
            </p:nvSpPr>
            <p:spPr>
              <a:xfrm rot="16200000">
                <a:off x="9423557" y="3338894"/>
                <a:ext cx="228624" cy="1970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9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53EBC47-64DB-4B8C-AD43-24F92F69FEE1}"/>
                </a:ext>
              </a:extLst>
            </p:cNvPr>
            <p:cNvGrpSpPr/>
            <p:nvPr/>
          </p:nvGrpSpPr>
          <p:grpSpPr>
            <a:xfrm>
              <a:off x="3224399" y="3616280"/>
              <a:ext cx="8906899" cy="251493"/>
              <a:chOff x="2936301" y="2654627"/>
              <a:chExt cx="8906899" cy="251493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C73D43D-4F20-404F-BAE8-F31AA74ABC7A}"/>
                  </a:ext>
                </a:extLst>
              </p:cNvPr>
              <p:cNvGrpSpPr/>
              <p:nvPr/>
            </p:nvGrpSpPr>
            <p:grpSpPr>
              <a:xfrm rot="5400000">
                <a:off x="3008845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5DEB89B-5E25-478D-BD82-DE824E57573E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5" name="Isosceles Triangle 184">
                    <a:extLst>
                      <a:ext uri="{FF2B5EF4-FFF2-40B4-BE49-F238E27FC236}">
                        <a16:creationId xmlns:a16="http://schemas.microsoft.com/office/drawing/2014/main" id="{A4829EA4-C56A-4659-9870-B9D3A9CD48BC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6" name="Isosceles Triangle 185">
                    <a:extLst>
                      <a:ext uri="{FF2B5EF4-FFF2-40B4-BE49-F238E27FC236}">
                        <a16:creationId xmlns:a16="http://schemas.microsoft.com/office/drawing/2014/main" id="{4D76F50A-F525-4679-A6E5-B91EF5F04AA0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E03EAD-A559-4F47-95E4-FA3077EEC2E6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0B8D41C-95DC-421D-BFCE-785B2494B40C}"/>
                  </a:ext>
                </a:extLst>
              </p:cNvPr>
              <p:cNvGrpSpPr/>
              <p:nvPr/>
            </p:nvGrpSpPr>
            <p:grpSpPr>
              <a:xfrm rot="16200000" flipH="1">
                <a:off x="11519162" y="2582083"/>
                <a:ext cx="251493" cy="396582"/>
                <a:chOff x="2397671" y="7282100"/>
                <a:chExt cx="744119" cy="1173407"/>
              </a:xfrm>
            </p:grpSpPr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EBF4445-AF43-4C42-93F1-4246AA3D5C58}"/>
                    </a:ext>
                  </a:extLst>
                </p:cNvPr>
                <p:cNvGrpSpPr/>
                <p:nvPr/>
              </p:nvGrpSpPr>
              <p:grpSpPr>
                <a:xfrm>
                  <a:off x="2426563" y="7282100"/>
                  <a:ext cx="686334" cy="1173407"/>
                  <a:chOff x="1802674" y="7282100"/>
                  <a:chExt cx="686334" cy="1173407"/>
                </a:xfrm>
                <a:solidFill>
                  <a:schemeClr val="bg1"/>
                </a:solidFill>
              </p:grpSpPr>
              <p:sp>
                <p:nvSpPr>
                  <p:cNvPr id="181" name="Isosceles Triangle 180">
                    <a:extLst>
                      <a:ext uri="{FF2B5EF4-FFF2-40B4-BE49-F238E27FC236}">
                        <a16:creationId xmlns:a16="http://schemas.microsoft.com/office/drawing/2014/main" id="{C489ED9F-44E3-4F1B-8E49-D41735B47303}"/>
                      </a:ext>
                    </a:extLst>
                  </p:cNvPr>
                  <p:cNvSpPr/>
                  <p:nvPr/>
                </p:nvSpPr>
                <p:spPr>
                  <a:xfrm>
                    <a:off x="1802674" y="786384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  <p:sp>
                <p:nvSpPr>
                  <p:cNvPr id="182" name="Isosceles Triangle 181">
                    <a:extLst>
                      <a:ext uri="{FF2B5EF4-FFF2-40B4-BE49-F238E27FC236}">
                        <a16:creationId xmlns:a16="http://schemas.microsoft.com/office/drawing/2014/main" id="{AA628090-EBBD-425E-BB69-B7928F031D58}"/>
                      </a:ext>
                    </a:extLst>
                  </p:cNvPr>
                  <p:cNvSpPr/>
                  <p:nvPr/>
                </p:nvSpPr>
                <p:spPr>
                  <a:xfrm flipV="1">
                    <a:off x="1802674" y="7282100"/>
                    <a:ext cx="686334" cy="591667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9"/>
                  </a:p>
                </p:txBody>
              </p:sp>
            </p:grp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5414651-4D1D-4742-B966-2047EA8FFB25}"/>
                    </a:ext>
                  </a:extLst>
                </p:cNvPr>
                <p:cNvSpPr/>
                <p:nvPr/>
              </p:nvSpPr>
              <p:spPr>
                <a:xfrm>
                  <a:off x="2397671" y="7496744"/>
                  <a:ext cx="744119" cy="7441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9"/>
                </a:p>
              </p:txBody>
            </p: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D8F3748-5139-4853-932C-ECC822CF2ED0}"/>
                </a:ext>
              </a:extLst>
            </p:cNvPr>
            <p:cNvCxnSpPr>
              <a:cxnSpLocks/>
              <a:stCxn id="181" idx="3"/>
            </p:cNvCxnSpPr>
            <p:nvPr/>
          </p:nvCxnSpPr>
          <p:spPr>
            <a:xfrm>
              <a:off x="12131298" y="3742028"/>
              <a:ext cx="2686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53C360C-E19D-47A7-82B1-D628F6D176C9}"/>
                </a:ext>
              </a:extLst>
            </p:cNvPr>
            <p:cNvCxnSpPr>
              <a:cxnSpLocks/>
              <a:stCxn id="187" idx="3"/>
              <a:endCxn id="186" idx="3"/>
            </p:cNvCxnSpPr>
            <p:nvPr/>
          </p:nvCxnSpPr>
          <p:spPr>
            <a:xfrm flipH="1">
              <a:off x="3620981" y="3742026"/>
              <a:ext cx="1803940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BDA049-6A98-4583-ABC2-C0B84A2BAC94}"/>
                </a:ext>
              </a:extLst>
            </p:cNvPr>
            <p:cNvCxnSpPr>
              <a:cxnSpLocks/>
              <a:endCxn id="173" idx="3"/>
            </p:cNvCxnSpPr>
            <p:nvPr/>
          </p:nvCxnSpPr>
          <p:spPr>
            <a:xfrm flipH="1">
              <a:off x="6537789" y="3742026"/>
              <a:ext cx="22801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36FE6AA-FDAA-4B29-8730-5237BDF6E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"/>
            <a:stretch/>
          </p:blipFill>
          <p:spPr>
            <a:xfrm>
              <a:off x="5611741" y="3284826"/>
              <a:ext cx="926048" cy="91440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07E9AC6-DF2C-464E-9104-2B9984F9B414}"/>
                </a:ext>
              </a:extLst>
            </p:cNvPr>
            <p:cNvSpPr/>
            <p:nvPr/>
          </p:nvSpPr>
          <p:spPr>
            <a:xfrm>
              <a:off x="13659740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F5364FC-B2FA-4A8F-B09D-C1BAF3520114}"/>
                </a:ext>
              </a:extLst>
            </p:cNvPr>
            <p:cNvSpPr/>
            <p:nvPr/>
          </p:nvSpPr>
          <p:spPr>
            <a:xfrm>
              <a:off x="1204693" y="3653362"/>
              <a:ext cx="172006" cy="172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510A1B8-A6A8-4D64-8A3F-F99EED5D70F8}"/>
              </a:ext>
            </a:extLst>
          </p:cNvPr>
          <p:cNvSpPr/>
          <p:nvPr/>
        </p:nvSpPr>
        <p:spPr>
          <a:xfrm>
            <a:off x="6581686" y="1805615"/>
            <a:ext cx="1317990" cy="852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6" b="1" dirty="0">
                <a:solidFill>
                  <a:srgbClr val="C00000"/>
                </a:solidFill>
              </a:rPr>
              <a:t>4-20 MA COMMAND SIGNAL</a:t>
            </a:r>
          </a:p>
          <a:p>
            <a:r>
              <a:rPr lang="en-US" sz="706" b="1" dirty="0">
                <a:solidFill>
                  <a:srgbClr val="C00000"/>
                </a:solidFill>
              </a:rPr>
              <a:t>4-20 MA FEEDBACK SIGNAL</a:t>
            </a:r>
          </a:p>
          <a:p>
            <a:endParaRPr lang="en-US" sz="706" b="1" dirty="0">
              <a:solidFill>
                <a:srgbClr val="C00000"/>
              </a:solidFill>
            </a:endParaRPr>
          </a:p>
          <a:p>
            <a:r>
              <a:rPr lang="en-US" sz="706" b="1" dirty="0">
                <a:solidFill>
                  <a:srgbClr val="C00000"/>
                </a:solidFill>
              </a:rPr>
              <a:t>ELECTRICAL POWER OPTIONS:</a:t>
            </a:r>
          </a:p>
          <a:p>
            <a:pPr marL="100847" indent="-100847">
              <a:buFont typeface="Arial" panose="020B0604020202020204" pitchFamily="34" charset="0"/>
              <a:buChar char="•"/>
            </a:pPr>
            <a:r>
              <a:rPr lang="en-US" sz="706" b="1" dirty="0">
                <a:solidFill>
                  <a:srgbClr val="C00000"/>
                </a:solidFill>
              </a:rPr>
              <a:t>3-PHASE AC</a:t>
            </a:r>
          </a:p>
          <a:p>
            <a:pPr marL="100847" indent="-100847">
              <a:buFont typeface="Arial" panose="020B0604020202020204" pitchFamily="34" charset="0"/>
              <a:buChar char="•"/>
            </a:pPr>
            <a:r>
              <a:rPr lang="en-US" sz="706" b="1" dirty="0">
                <a:solidFill>
                  <a:srgbClr val="C00000"/>
                </a:solidFill>
              </a:rPr>
              <a:t>1-PHASE AC</a:t>
            </a:r>
          </a:p>
          <a:p>
            <a:pPr marL="100847" indent="-100847">
              <a:buFont typeface="Arial" panose="020B0604020202020204" pitchFamily="34" charset="0"/>
              <a:buChar char="•"/>
            </a:pPr>
            <a:r>
              <a:rPr lang="en-US" sz="706" b="1" dirty="0">
                <a:solidFill>
                  <a:srgbClr val="C00000"/>
                </a:solidFill>
              </a:rPr>
              <a:t>24 VDC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2595116-D372-4AB0-9DEB-594E719E86FE}"/>
              </a:ext>
            </a:extLst>
          </p:cNvPr>
          <p:cNvGrpSpPr/>
          <p:nvPr/>
        </p:nvGrpSpPr>
        <p:grpSpPr>
          <a:xfrm>
            <a:off x="3432725" y="2417332"/>
            <a:ext cx="306015" cy="368945"/>
            <a:chOff x="9690226" y="7100588"/>
            <a:chExt cx="520225" cy="62720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21F523B-7DD4-4861-9031-E353530B617B}"/>
                </a:ext>
              </a:extLst>
            </p:cNvPr>
            <p:cNvSpPr txBox="1"/>
            <p:nvPr/>
          </p:nvSpPr>
          <p:spPr>
            <a:xfrm>
              <a:off x="9741187" y="7386176"/>
              <a:ext cx="469264" cy="34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6" dirty="0"/>
                <a:t>EX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FA372E-618F-428B-A23F-D59E99A2964F}"/>
                </a:ext>
              </a:extLst>
            </p:cNvPr>
            <p:cNvGrpSpPr/>
            <p:nvPr/>
          </p:nvGrpSpPr>
          <p:grpSpPr>
            <a:xfrm>
              <a:off x="9690226" y="7100588"/>
              <a:ext cx="332516" cy="277676"/>
              <a:chOff x="5322855" y="5447599"/>
              <a:chExt cx="332516" cy="277676"/>
            </a:xfrm>
          </p:grpSpPr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2E5101F4-6FE2-4465-B2F5-9A466125F0D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92640" y="5477814"/>
                <a:ext cx="267578" cy="207147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22701FE-ACF6-4077-A75D-122AEA6A9390}"/>
                  </a:ext>
                </a:extLst>
              </p:cNvPr>
              <p:cNvGrpSpPr/>
              <p:nvPr/>
            </p:nvGrpSpPr>
            <p:grpSpPr>
              <a:xfrm>
                <a:off x="5422382" y="5577435"/>
                <a:ext cx="232989" cy="147840"/>
                <a:chOff x="2786062" y="3507786"/>
                <a:chExt cx="232989" cy="147840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33E28FF-A79C-4423-98E9-5428E0911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062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74A55D4-246C-49F0-83AD-25662276C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9051" y="3507786"/>
                  <a:ext cx="0" cy="1478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31EBAFAB-2678-46B3-91EF-D32C4A97B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902557" y="3529374"/>
                  <a:ext cx="0" cy="232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C091EF31-83D2-4941-87FF-633F7BE206E8}"/>
              </a:ext>
            </a:extLst>
          </p:cNvPr>
          <p:cNvSpPr/>
          <p:nvPr/>
        </p:nvSpPr>
        <p:spPr>
          <a:xfrm>
            <a:off x="4670157" y="4410498"/>
            <a:ext cx="4013479" cy="1250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1" b="1" u="sng" dirty="0"/>
              <a:t>NOTES: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VOLUMETRIC OR PRESSURE CONTROL APPLICATIONS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ELECTRIC WORKER REQUIRES POWER AND LOGIC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ZERO ATMOSPHERIC EMISSIONS – WORKER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MONITOR ONLY EMISSIONS IF “AOC” OPP OCCURENCE</a:t>
            </a:r>
          </a:p>
          <a:p>
            <a:pPr marL="168078" indent="-168078">
              <a:buFont typeface="Arial" panose="020B0604020202020204" pitchFamily="34" charset="0"/>
              <a:buChar char="•"/>
            </a:pPr>
            <a:r>
              <a:rPr lang="en-US" sz="941" b="1" dirty="0"/>
              <a:t>PNEUMATIC MONITOR GUARANTEED OPP PROTECTION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EEB3675-C02C-4E96-8727-48180C8E736C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Configuration 7 – Emissions Reduction</a:t>
            </a:r>
          </a:p>
        </p:txBody>
      </p:sp>
    </p:spTree>
    <p:extLst>
      <p:ext uri="{BB962C8B-B14F-4D97-AF65-F5344CB8AC3E}">
        <p14:creationId xmlns:p14="http://schemas.microsoft.com/office/powerpoint/2010/main" val="396035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6EEB3675-C02C-4E96-8727-48180C8E736C}"/>
              </a:ext>
            </a:extLst>
          </p:cNvPr>
          <p:cNvSpPr txBox="1">
            <a:spLocks/>
          </p:cNvSpPr>
          <p:nvPr/>
        </p:nvSpPr>
        <p:spPr>
          <a:xfrm>
            <a:off x="-1" y="9728"/>
            <a:ext cx="9143999" cy="444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Carbon Capture by Combustion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CA9CF-672B-ACE9-F3A9-E8FA1D65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8" y="614641"/>
            <a:ext cx="8633460" cy="54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25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CD6B3-08BA-4B99-BC17-1A3C3554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469"/>
            <a:ext cx="7444864" cy="641416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A5A8E29-AE16-4756-9AA9-9F9E36150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46" y="1004046"/>
            <a:ext cx="2937855" cy="445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6D558-FAEA-449F-B7D6-BD398431F524}"/>
              </a:ext>
            </a:extLst>
          </p:cNvPr>
          <p:cNvSpPr txBox="1"/>
          <p:nvPr/>
        </p:nvSpPr>
        <p:spPr>
          <a:xfrm>
            <a:off x="4267200" y="1801252"/>
            <a:ext cx="4876799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Oxford Flow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Control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Regulator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Technologies</a:t>
            </a:r>
          </a:p>
          <a:p>
            <a:pPr algn="ctr"/>
            <a:r>
              <a:rPr lang="en-US" sz="1050" b="1" dirty="0">
                <a:latin typeface="Arial" pitchFamily="34" charset="0"/>
                <a:cs typeface="Arial" pitchFamily="34" charset="0"/>
              </a:rPr>
              <a:t>03/23/22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55995-B84B-4E57-8AA2-2FDDEB5DF447}"/>
              </a:ext>
            </a:extLst>
          </p:cNvPr>
          <p:cNvSpPr/>
          <p:nvPr/>
        </p:nvSpPr>
        <p:spPr>
          <a:xfrm>
            <a:off x="7333861" y="6414164"/>
            <a:ext cx="1464906" cy="24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Oxford Flow - Detection Services">
            <a:extLst>
              <a:ext uri="{FF2B5EF4-FFF2-40B4-BE49-F238E27FC236}">
                <a16:creationId xmlns:a16="http://schemas.microsoft.com/office/drawing/2014/main" id="{FD45C7B8-3FFD-460F-8147-2D95BF2B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29" y="1066400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21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B62EB-AF32-467B-AE41-0AC47ED1A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4" y="685800"/>
            <a:ext cx="3856113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0A512-3124-4184-9A9A-5935830E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35" y="685800"/>
            <a:ext cx="3859968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277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 Series Wafer Style Regulators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EBCD4-A2BA-43C5-9D29-9CCDDF2B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1880633"/>
            <a:ext cx="3886742" cy="2143424"/>
          </a:xfrm>
          <a:prstGeom prst="rect">
            <a:avLst/>
          </a:prstGeom>
        </p:spPr>
      </p:pic>
      <p:pic>
        <p:nvPicPr>
          <p:cNvPr id="1030" name="Picture 6" descr="Oxford Flow - Detection Services">
            <a:extLst>
              <a:ext uri="{FF2B5EF4-FFF2-40B4-BE49-F238E27FC236}">
                <a16:creationId xmlns:a16="http://schemas.microsoft.com/office/drawing/2014/main" id="{4CBED2BD-1C84-4455-8CA2-4F88F5E5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83" y="628271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A280758-FD36-0444-D43D-2F6AF84FE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226" y="297615"/>
            <a:ext cx="7589778" cy="607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82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 Series Wafer Style Regulators</a:t>
            </a:r>
          </a:p>
        </p:txBody>
      </p:sp>
      <p:pic>
        <p:nvPicPr>
          <p:cNvPr id="4104" name="Picture 8" descr="Oxford Flow launches gas regulator valve to increase reliability |  Engineering360">
            <a:extLst>
              <a:ext uri="{FF2B5EF4-FFF2-40B4-BE49-F238E27FC236}">
                <a16:creationId xmlns:a16="http://schemas.microsoft.com/office/drawing/2014/main" id="{DFBB5ED2-DAEA-4243-ACD7-A221CD01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3" y="628271"/>
            <a:ext cx="33337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xford Flow - IM Series - Gas Pressure Regulator">
            <a:extLst>
              <a:ext uri="{FF2B5EF4-FFF2-40B4-BE49-F238E27FC236}">
                <a16:creationId xmlns:a16="http://schemas.microsoft.com/office/drawing/2014/main" id="{4A0F5E11-B0FF-43A3-A489-26AFCD5C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01" y="1546894"/>
            <a:ext cx="5024539" cy="480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xford Flow - Detection Services">
            <a:extLst>
              <a:ext uri="{FF2B5EF4-FFF2-40B4-BE49-F238E27FC236}">
                <a16:creationId xmlns:a16="http://schemas.microsoft.com/office/drawing/2014/main" id="{3350ACED-02D1-4ADB-8699-C9A81B844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83" y="628271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4B1FE4E-42A3-BB0A-BD36-D3FBA7D2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8" y="2551032"/>
            <a:ext cx="3899423" cy="38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2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IHF Series Cartridge Style Regulators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54E75-3962-456F-8D7F-C295FBC9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48" y="685800"/>
            <a:ext cx="3889759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CED2D-57CE-4718-8348-45862AE76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35" y="685800"/>
            <a:ext cx="3847690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Oxford Flow - Detection Services">
            <a:extLst>
              <a:ext uri="{FF2B5EF4-FFF2-40B4-BE49-F238E27FC236}">
                <a16:creationId xmlns:a16="http://schemas.microsoft.com/office/drawing/2014/main" id="{F55B2191-38BE-4FED-BE35-1942B1D5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83" y="628271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8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device, meter, dark, automaton&#10;&#10;Description automatically generated">
            <a:extLst>
              <a:ext uri="{FF2B5EF4-FFF2-40B4-BE49-F238E27FC236}">
                <a16:creationId xmlns:a16="http://schemas.microsoft.com/office/drawing/2014/main" id="{5A25A039-1F95-458E-9C6C-53D2B4E8A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8" r="34283"/>
          <a:stretch/>
        </p:blipFill>
        <p:spPr>
          <a:xfrm>
            <a:off x="2623585" y="533400"/>
            <a:ext cx="3797185" cy="6606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Generation of Valve Pilot Controllers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F8F77-F251-4377-9679-10E4B7999417}"/>
              </a:ext>
            </a:extLst>
          </p:cNvPr>
          <p:cNvSpPr txBox="1"/>
          <p:nvPr/>
        </p:nvSpPr>
        <p:spPr>
          <a:xfrm>
            <a:off x="381000" y="83820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SIX (6) Common Control Springs Across All Models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7E22CD-FA79-4E43-AF6A-DF9FB007CB0C}"/>
              </a:ext>
            </a:extLst>
          </p:cNvPr>
          <p:cNvSpPr/>
          <p:nvPr/>
        </p:nvSpPr>
        <p:spPr>
          <a:xfrm>
            <a:off x="3800061" y="170622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F50E06A-A55E-47C9-A44B-95EFB0AB4795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>
            <a:off x="1905000" y="1115199"/>
            <a:ext cx="1895061" cy="781521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5C1285-B78E-4B57-9989-8D20B0F89B03}"/>
              </a:ext>
            </a:extLst>
          </p:cNvPr>
          <p:cNvSpPr txBox="1"/>
          <p:nvPr/>
        </p:nvSpPr>
        <p:spPr>
          <a:xfrm>
            <a:off x="762000" y="2655669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All STAINLESS STEEL Internal Components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D235C3-674B-46A5-B7A2-22CFB71B8473}"/>
              </a:ext>
            </a:extLst>
          </p:cNvPr>
          <p:cNvSpPr/>
          <p:nvPr/>
        </p:nvSpPr>
        <p:spPr>
          <a:xfrm>
            <a:off x="3905956" y="351523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11">
            <a:extLst>
              <a:ext uri="{FF2B5EF4-FFF2-40B4-BE49-F238E27FC236}">
                <a16:creationId xmlns:a16="http://schemas.microsoft.com/office/drawing/2014/main" id="{5927051C-0167-47B2-8E4F-859C1FB3939D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>
            <a:off x="2286000" y="2932668"/>
            <a:ext cx="1619956" cy="77306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859640-376C-44E8-BA09-E6FE0ED83862}"/>
              </a:ext>
            </a:extLst>
          </p:cNvPr>
          <p:cNvSpPr txBox="1"/>
          <p:nvPr/>
        </p:nvSpPr>
        <p:spPr>
          <a:xfrm>
            <a:off x="516467" y="4686300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Larger Diameter Diaphragms Provide Greater Sensitivity (20% Increase in Area vs. Competition)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8DF6C1-C4ED-499E-9D99-0C7AE6BD4141}"/>
              </a:ext>
            </a:extLst>
          </p:cNvPr>
          <p:cNvSpPr/>
          <p:nvPr/>
        </p:nvSpPr>
        <p:spPr>
          <a:xfrm>
            <a:off x="2970828" y="463055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4">
            <a:extLst>
              <a:ext uri="{FF2B5EF4-FFF2-40B4-BE49-F238E27FC236}">
                <a16:creationId xmlns:a16="http://schemas.microsoft.com/office/drawing/2014/main" id="{5B4BECCB-AC9F-4A99-B3BF-EEE2446BC4B6}"/>
              </a:ext>
            </a:extLst>
          </p:cNvPr>
          <p:cNvCxnSpPr>
            <a:stCxn id="11" idx="3"/>
            <a:endCxn id="12" idx="2"/>
          </p:cNvCxnSpPr>
          <p:nvPr/>
        </p:nvCxnSpPr>
        <p:spPr>
          <a:xfrm flipV="1">
            <a:off x="2040467" y="4821053"/>
            <a:ext cx="930361" cy="296134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8A173F-29C2-450E-9162-28AAAC5678C2}"/>
              </a:ext>
            </a:extLst>
          </p:cNvPr>
          <p:cNvSpPr txBox="1"/>
          <p:nvPr/>
        </p:nvSpPr>
        <p:spPr>
          <a:xfrm>
            <a:off x="6629400" y="1051351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Strength Setpoint Screw Design Includes Protective Cover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F94B37-BB0D-4050-808E-D32C5F8A6BC9}"/>
              </a:ext>
            </a:extLst>
          </p:cNvPr>
          <p:cNvSpPr/>
          <p:nvPr/>
        </p:nvSpPr>
        <p:spPr>
          <a:xfrm>
            <a:off x="4394200" y="53340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id="{5B7E7307-FFFF-48DE-94FD-C88F226EDE5A}"/>
              </a:ext>
            </a:extLst>
          </p:cNvPr>
          <p:cNvCxnSpPr>
            <a:stCxn id="14" idx="1"/>
            <a:endCxn id="15" idx="6"/>
          </p:cNvCxnSpPr>
          <p:nvPr/>
        </p:nvCxnSpPr>
        <p:spPr>
          <a:xfrm rot="10800000">
            <a:off x="4775200" y="723900"/>
            <a:ext cx="1854200" cy="68139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7B5DD6-F35B-4D8C-ACE7-209507B8A02B}"/>
              </a:ext>
            </a:extLst>
          </p:cNvPr>
          <p:cNvSpPr txBox="1"/>
          <p:nvPr/>
        </p:nvSpPr>
        <p:spPr>
          <a:xfrm>
            <a:off x="6747933" y="5282743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Patented* Manifold Design Provides Modular Format and Improved Dynamic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75174A-4DB2-4D76-824A-ACE31B1EF99B}"/>
              </a:ext>
            </a:extLst>
          </p:cNvPr>
          <p:cNvSpPr/>
          <p:nvPr/>
        </p:nvSpPr>
        <p:spPr>
          <a:xfrm>
            <a:off x="4862894" y="533766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37">
            <a:extLst>
              <a:ext uri="{FF2B5EF4-FFF2-40B4-BE49-F238E27FC236}">
                <a16:creationId xmlns:a16="http://schemas.microsoft.com/office/drawing/2014/main" id="{61501EF6-4723-4B7C-8CEB-1D9718E9994D}"/>
              </a:ext>
            </a:extLst>
          </p:cNvPr>
          <p:cNvCxnSpPr>
            <a:stCxn id="17" idx="1"/>
            <a:endCxn id="18" idx="6"/>
          </p:cNvCxnSpPr>
          <p:nvPr/>
        </p:nvCxnSpPr>
        <p:spPr>
          <a:xfrm rot="10800000">
            <a:off x="5243895" y="5528170"/>
            <a:ext cx="1504039" cy="18546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6E6157C-F6D9-497B-A869-297E550E3FA5}"/>
              </a:ext>
            </a:extLst>
          </p:cNvPr>
          <p:cNvSpPr txBox="1"/>
          <p:nvPr/>
        </p:nvSpPr>
        <p:spPr>
          <a:xfrm>
            <a:off x="6972300" y="2232451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Setpoints Available From 3.0 psig to 1500 psig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45E85C-8161-4B03-8DDA-17CB395A98E1}"/>
              </a:ext>
            </a:extLst>
          </p:cNvPr>
          <p:cNvSpPr/>
          <p:nvPr/>
        </p:nvSpPr>
        <p:spPr>
          <a:xfrm>
            <a:off x="4737100" y="171450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Elbow Connector 44">
            <a:extLst>
              <a:ext uri="{FF2B5EF4-FFF2-40B4-BE49-F238E27FC236}">
                <a16:creationId xmlns:a16="http://schemas.microsoft.com/office/drawing/2014/main" id="{D02097F3-7DDC-466B-B6D3-4BF72597B2E2}"/>
              </a:ext>
            </a:extLst>
          </p:cNvPr>
          <p:cNvCxnSpPr>
            <a:stCxn id="20" idx="1"/>
            <a:endCxn id="21" idx="6"/>
          </p:cNvCxnSpPr>
          <p:nvPr/>
        </p:nvCxnSpPr>
        <p:spPr>
          <a:xfrm rot="10800000">
            <a:off x="5118100" y="1905000"/>
            <a:ext cx="1854200" cy="52750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A62473-BEF2-4340-8801-4A85449364D4}"/>
              </a:ext>
            </a:extLst>
          </p:cNvPr>
          <p:cNvSpPr txBox="1"/>
          <p:nvPr/>
        </p:nvSpPr>
        <p:spPr>
          <a:xfrm>
            <a:off x="7239000" y="279078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Environmentally Friendly Design Can Exhibit ZERO Steady State Emissions</a:t>
            </a:r>
          </a:p>
        </p:txBody>
      </p:sp>
      <p:cxnSp>
        <p:nvCxnSpPr>
          <p:cNvPr id="24" name="Elbow Connector 48">
            <a:extLst>
              <a:ext uri="{FF2B5EF4-FFF2-40B4-BE49-F238E27FC236}">
                <a16:creationId xmlns:a16="http://schemas.microsoft.com/office/drawing/2014/main" id="{06917E0A-69C1-4050-A4A6-7A9518CD1A7F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6627990" y="3144727"/>
            <a:ext cx="611011" cy="1018264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664FB9-16C9-4848-A996-C0BBAC9177C3}"/>
              </a:ext>
            </a:extLst>
          </p:cNvPr>
          <p:cNvSpPr txBox="1"/>
          <p:nvPr/>
        </p:nvSpPr>
        <p:spPr>
          <a:xfrm>
            <a:off x="7363177" y="3723038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Bleed to Pressure System Features Eliminates all Atmospheric Emissions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B6F558-8045-4C48-ABA3-81717794FDED}"/>
              </a:ext>
            </a:extLst>
          </p:cNvPr>
          <p:cNvSpPr/>
          <p:nvPr/>
        </p:nvSpPr>
        <p:spPr>
          <a:xfrm>
            <a:off x="5511800" y="491673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52">
            <a:extLst>
              <a:ext uri="{FF2B5EF4-FFF2-40B4-BE49-F238E27FC236}">
                <a16:creationId xmlns:a16="http://schemas.microsoft.com/office/drawing/2014/main" id="{0940409B-834C-4AA1-8E90-7DB7F8A3334B}"/>
              </a:ext>
            </a:extLst>
          </p:cNvPr>
          <p:cNvCxnSpPr>
            <a:cxnSpLocks/>
            <a:stCxn id="25" idx="1"/>
            <a:endCxn id="26" idx="6"/>
          </p:cNvCxnSpPr>
          <p:nvPr/>
        </p:nvCxnSpPr>
        <p:spPr>
          <a:xfrm rot="10800000" flipV="1">
            <a:off x="5892801" y="4153924"/>
            <a:ext cx="1470377" cy="953309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094A3AC4-3131-4053-AE67-F8DD0CD73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5369" y="3210521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0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IHF Series Cartridge Style Regulators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56B8A-6338-4AFF-AC51-9BEA9108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012" y="1307052"/>
            <a:ext cx="5476875" cy="3076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8981C3-3103-4DB7-B84A-5E9259EA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43" y="1683059"/>
            <a:ext cx="3943900" cy="1857634"/>
          </a:xfrm>
          <a:prstGeom prst="rect">
            <a:avLst/>
          </a:prstGeom>
        </p:spPr>
      </p:pic>
      <p:pic>
        <p:nvPicPr>
          <p:cNvPr id="6" name="Picture 6" descr="Oxford Flow - Detection Services">
            <a:extLst>
              <a:ext uri="{FF2B5EF4-FFF2-40B4-BE49-F238E27FC236}">
                <a16:creationId xmlns:a16="http://schemas.microsoft.com/office/drawing/2014/main" id="{386F7095-B085-4DBF-8BFF-EA66F72E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83" y="628271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957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 Axial Control Valve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4D28A-AAD2-4120-B40E-8CABC101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7" y="685800"/>
            <a:ext cx="3847690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C76E6-3A27-44B6-B2EA-8E9BD155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685800"/>
            <a:ext cx="3850906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Oxford Flow - Detection Services">
            <a:extLst>
              <a:ext uri="{FF2B5EF4-FFF2-40B4-BE49-F238E27FC236}">
                <a16:creationId xmlns:a16="http://schemas.microsoft.com/office/drawing/2014/main" id="{94056281-0084-4236-998D-4A8625D4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83" y="628271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97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 Axial Control Valve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A1EF282-7B48-4101-88C9-B59A5640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890" y="-9727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1ECE3-81F5-43FD-8D6F-33B53C8A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26" y="618733"/>
            <a:ext cx="3934374" cy="2810267"/>
          </a:xfrm>
          <a:prstGeom prst="rect">
            <a:avLst/>
          </a:prstGeom>
        </p:spPr>
      </p:pic>
      <p:pic>
        <p:nvPicPr>
          <p:cNvPr id="7" name="Picture 6" descr="Oxford Flow - Detection Services">
            <a:extLst>
              <a:ext uri="{FF2B5EF4-FFF2-40B4-BE49-F238E27FC236}">
                <a16:creationId xmlns:a16="http://schemas.microsoft.com/office/drawing/2014/main" id="{1835DBA8-804E-4220-B969-69A190BD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83" y="628271"/>
            <a:ext cx="1950934" cy="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3A0F8F-BA5A-4352-851E-1BD5701FD677}"/>
              </a:ext>
            </a:extLst>
          </p:cNvPr>
          <p:cNvGrpSpPr/>
          <p:nvPr/>
        </p:nvGrpSpPr>
        <p:grpSpPr>
          <a:xfrm>
            <a:off x="6164909" y="4086488"/>
            <a:ext cx="2535710" cy="436992"/>
            <a:chOff x="3972424" y="228984"/>
            <a:chExt cx="2535710" cy="4369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04323E-FBB2-43BB-A1F4-6C50CF42FA44}"/>
                </a:ext>
              </a:extLst>
            </p:cNvPr>
            <p:cNvGrpSpPr/>
            <p:nvPr/>
          </p:nvGrpSpPr>
          <p:grpSpPr>
            <a:xfrm>
              <a:off x="5215131" y="247487"/>
              <a:ext cx="384048" cy="384048"/>
              <a:chOff x="-1253793" y="2635446"/>
              <a:chExt cx="1117092" cy="111709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861B6E0-0DAE-44CA-B445-D3CDDFF3BB88}"/>
                  </a:ext>
                </a:extLst>
              </p:cNvPr>
              <p:cNvSpPr/>
              <p:nvPr/>
            </p:nvSpPr>
            <p:spPr>
              <a:xfrm>
                <a:off x="-1253793" y="2635446"/>
                <a:ext cx="1117092" cy="11170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95E1C28-9E49-4287-9CFC-F67AA9A33E3A}"/>
                  </a:ext>
                </a:extLst>
              </p:cNvPr>
              <p:cNvSpPr/>
              <p:nvPr/>
            </p:nvSpPr>
            <p:spPr>
              <a:xfrm>
                <a:off x="-1165842" y="2723397"/>
                <a:ext cx="941191" cy="941191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3D05E0-771D-4154-BF1D-B21A23A7CE1B}"/>
                </a:ext>
              </a:extLst>
            </p:cNvPr>
            <p:cNvGrpSpPr/>
            <p:nvPr/>
          </p:nvGrpSpPr>
          <p:grpSpPr>
            <a:xfrm>
              <a:off x="3972424" y="228984"/>
              <a:ext cx="2535710" cy="436992"/>
              <a:chOff x="3972424" y="228984"/>
              <a:chExt cx="2535710" cy="43699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6B2618-F836-4790-8AF1-EBB17D5CBECA}"/>
                  </a:ext>
                </a:extLst>
              </p:cNvPr>
              <p:cNvSpPr txBox="1"/>
              <p:nvPr/>
            </p:nvSpPr>
            <p:spPr>
              <a:xfrm>
                <a:off x="3972424" y="228984"/>
                <a:ext cx="1326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RED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362E29-3BB3-4478-906B-57921D4398A3}"/>
                  </a:ext>
                </a:extLst>
              </p:cNvPr>
              <p:cNvSpPr txBox="1"/>
              <p:nvPr/>
            </p:nvSpPr>
            <p:spPr>
              <a:xfrm>
                <a:off x="5515411" y="228984"/>
                <a:ext cx="955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CIRCLE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8929E8-D645-4F98-9973-3D3CA816E413}"/>
                  </a:ext>
                </a:extLst>
              </p:cNvPr>
              <p:cNvSpPr txBox="1"/>
              <p:nvPr/>
            </p:nvSpPr>
            <p:spPr>
              <a:xfrm>
                <a:off x="5534483" y="481310"/>
                <a:ext cx="97365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VALVE CONTROLER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B80929-38C8-4AA2-86E4-3146C2730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4" r="30989"/>
          <a:stretch/>
        </p:blipFill>
        <p:spPr>
          <a:xfrm>
            <a:off x="5553240" y="3014583"/>
            <a:ext cx="1879524" cy="3364854"/>
          </a:xfrm>
          <a:prstGeom prst="rect">
            <a:avLst/>
          </a:prstGeom>
        </p:spPr>
      </p:pic>
      <p:pic>
        <p:nvPicPr>
          <p:cNvPr id="8" name="Picture 7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E7A8D208-6EC3-4D38-A99B-7849FC5B9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28146" y="5079657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81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14 IN Axial Type Liquid Surge Reliever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4121A-0FB4-4365-90CF-B0ED128EA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0" b="6667"/>
          <a:stretch/>
        </p:blipFill>
        <p:spPr bwMode="auto">
          <a:xfrm>
            <a:off x="617535" y="676069"/>
            <a:ext cx="7908925" cy="51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817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2C33-821D-47CF-A59E-C8D5A71F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Contact Information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8141E-42EE-4541-A745-F411C193A1D6}"/>
              </a:ext>
            </a:extLst>
          </p:cNvPr>
          <p:cNvSpPr txBox="1"/>
          <p:nvPr/>
        </p:nvSpPr>
        <p:spPr>
          <a:xfrm>
            <a:off x="335181" y="894284"/>
            <a:ext cx="51110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Toll-Free: +844-FLOW-VRG (USA &amp; CANADA)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Sales@VRGControls.com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www.VRGControls.com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1199 Flex Court, Unit B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60047 USA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Solutions for Natural Gas!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abs-anab-iso-9001-2015">
            <a:extLst>
              <a:ext uri="{FF2B5EF4-FFF2-40B4-BE49-F238E27FC236}">
                <a16:creationId xmlns:a16="http://schemas.microsoft.com/office/drawing/2014/main" id="{BCADA34A-F80D-498C-8E52-7775E23881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9" y="3383279"/>
            <a:ext cx="12382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hlinkClick r:id="rId5"/>
            <a:extLst>
              <a:ext uri="{FF2B5EF4-FFF2-40B4-BE49-F238E27FC236}">
                <a16:creationId xmlns:a16="http://schemas.microsoft.com/office/drawing/2014/main" id="{F79B9C40-08A8-4430-8696-E54935420E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2035" b="26182"/>
          <a:stretch/>
        </p:blipFill>
        <p:spPr>
          <a:xfrm>
            <a:off x="6174019" y="2763378"/>
            <a:ext cx="1828800" cy="453212"/>
          </a:xfrm>
          <a:prstGeom prst="rect">
            <a:avLst/>
          </a:prstGeom>
        </p:spPr>
      </p:pic>
      <p:pic>
        <p:nvPicPr>
          <p:cNvPr id="24" name="Picture 23">
            <a:hlinkClick r:id="rId8"/>
            <a:extLst>
              <a:ext uri="{FF2B5EF4-FFF2-40B4-BE49-F238E27FC236}">
                <a16:creationId xmlns:a16="http://schemas.microsoft.com/office/drawing/2014/main" id="{DF0432ED-830A-4049-8A47-30E5E5ABD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174019" y="1836842"/>
            <a:ext cx="1828800" cy="588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37C2A-E576-4815-8026-664961A87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174019" y="3554253"/>
            <a:ext cx="1828800" cy="4957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66C42D-AAA5-44F8-8F37-D65CF3864AF0}"/>
              </a:ext>
            </a:extLst>
          </p:cNvPr>
          <p:cNvSpPr/>
          <p:nvPr/>
        </p:nvSpPr>
        <p:spPr>
          <a:xfrm>
            <a:off x="6174019" y="129867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Follow Us:</a:t>
            </a:r>
          </a:p>
        </p:txBody>
      </p:sp>
    </p:spTree>
    <p:extLst>
      <p:ext uri="{BB962C8B-B14F-4D97-AF65-F5344CB8AC3E}">
        <p14:creationId xmlns:p14="http://schemas.microsoft.com/office/powerpoint/2010/main" val="67436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Compatible To Retrofit / Replace Existing Pneumatic Pressure Controllers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F6246-2552-47E0-BB8E-D6CD7717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44" y="561622"/>
            <a:ext cx="8305800" cy="55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2">
            <a:extLst>
              <a:ext uri="{FF2B5EF4-FFF2-40B4-BE49-F238E27FC236}">
                <a16:creationId xmlns:a16="http://schemas.microsoft.com/office/drawing/2014/main" id="{E477F5D9-1A12-48D1-A456-6982B9EFB98F}"/>
              </a:ext>
            </a:extLst>
          </p:cNvPr>
          <p:cNvSpPr/>
          <p:nvPr/>
        </p:nvSpPr>
        <p:spPr>
          <a:xfrm>
            <a:off x="373944" y="4038600"/>
            <a:ext cx="616656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49F2FC16-B075-46CA-BC14-383DA94D9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78192" y="857284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2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VPC’s Better Than EPA Emissions Performance Mandate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31A0B-DFA4-4E9A-8996-DE8B88E59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914400"/>
            <a:ext cx="80310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68EDF12-D2B6-46E3-A5FB-447E75C99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67048" y="5264167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9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VPC Valve Pilot Controllers – 5 Plug &amp; Play Configurations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92AEE2-1CC7-49CF-8838-6A4DC5F0F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578555"/>
            <a:ext cx="6220178" cy="56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32C8AC-9B68-45F9-8E92-4F0D7FF67FBB}"/>
              </a:ext>
            </a:extLst>
          </p:cNvPr>
          <p:cNvSpPr/>
          <p:nvPr/>
        </p:nvSpPr>
        <p:spPr>
          <a:xfrm>
            <a:off x="3657600" y="6019800"/>
            <a:ext cx="105268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1554AA-172A-40C7-9D1B-17B0DF989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350" y="2149296"/>
            <a:ext cx="11093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3E43C3-AD32-4463-8397-92DB5F559FD4}"/>
              </a:ext>
            </a:extLst>
          </p:cNvPr>
          <p:cNvSpPr txBox="1"/>
          <p:nvPr/>
        </p:nvSpPr>
        <p:spPr>
          <a:xfrm>
            <a:off x="132644" y="3385077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Logic XChange</a:t>
            </a:r>
          </a:p>
        </p:txBody>
      </p:sp>
      <p:pic>
        <p:nvPicPr>
          <p:cNvPr id="8" name="Picture 7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8722E009-6FC8-4ED5-A7C1-EC931B9BE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2350" y="4651902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0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#1 – VPC-DA-BV + NVD + ATM Ex – RHPA-DA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FCC07-0266-4FF6-8F28-4296937A1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1101760"/>
            <a:ext cx="8686800" cy="44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2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#2 – VPC-DA-SN + NVD + Discharge Pressure + RHPA-DA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291B59-96A5-4DCF-B172-734230CA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857975"/>
            <a:ext cx="8229600" cy="5142049"/>
          </a:xfrm>
          <a:prstGeom prst="rect">
            <a:avLst/>
          </a:prstGeom>
        </p:spPr>
      </p:pic>
      <p:pic>
        <p:nvPicPr>
          <p:cNvPr id="8" name="Picture 7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8DC8A792-498B-440A-B26A-BAAE3B6C0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3065" y="857975"/>
            <a:ext cx="1365808" cy="13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2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594ccc29-8b8d-4e88-a335-ae3dcc58542c" xsi:nil="true"/>
    <MigrationWizIdPermissionLevels xmlns="594ccc29-8b8d-4e88-a335-ae3dcc58542c" xsi:nil="true"/>
    <MigrationWizId xmlns="594ccc29-8b8d-4e88-a335-ae3dcc58542c" xsi:nil="true"/>
    <MigrationWizIdPermissions xmlns="594ccc29-8b8d-4e88-a335-ae3dcc58542c" xsi:nil="true"/>
    <MigrationWizIdDocumentLibraryPermissions xmlns="594ccc29-8b8d-4e88-a335-ae3dcc58542c" xsi:nil="true"/>
    <lcf76f155ced4ddcb4097134ff3c332f xmlns="594ccc29-8b8d-4e88-a335-ae3dcc58542c">
      <Terms xmlns="http://schemas.microsoft.com/office/infopath/2007/PartnerControls"/>
    </lcf76f155ced4ddcb4097134ff3c332f>
    <TaxCatchAll xmlns="cd76c63a-6689-420e-93f7-204fe579ce7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BD1270CEEB1F4DA1DA0F7456899640" ma:contentTypeVersion="21" ma:contentTypeDescription="Create a new document." ma:contentTypeScope="" ma:versionID="35710ab140845bb40bf1c9f9c1adc987">
  <xsd:schema xmlns:xsd="http://www.w3.org/2001/XMLSchema" xmlns:xs="http://www.w3.org/2001/XMLSchema" xmlns:p="http://schemas.microsoft.com/office/2006/metadata/properties" xmlns:ns2="594ccc29-8b8d-4e88-a335-ae3dcc58542c" xmlns:ns3="cd76c63a-6689-420e-93f7-204fe579ce79" targetNamespace="http://schemas.microsoft.com/office/2006/metadata/properties" ma:root="true" ma:fieldsID="903105c26b5a0ff023cb095aa248eebf" ns2:_="" ns3:_="">
    <xsd:import namespace="594ccc29-8b8d-4e88-a335-ae3dcc58542c"/>
    <xsd:import namespace="cd76c63a-6689-420e-93f7-204fe579ce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cc29-8b8d-4e88-a335-ae3dcc58542c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fe888570-7443-4ea2-aa67-41bc7d5411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6c63a-6689-420e-93f7-204fe579c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ddda059-7c0b-43d8-907e-dff02cd1b54e}" ma:internalName="TaxCatchAll" ma:showField="CatchAllData" ma:web="cd76c63a-6689-420e-93f7-204fe579ce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BDF87D-A732-4908-A47E-F071842A4280}">
  <ds:schemaRefs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d76c63a-6689-420e-93f7-204fe579ce79"/>
    <ds:schemaRef ds:uri="594ccc29-8b8d-4e88-a335-ae3dcc58542c"/>
  </ds:schemaRefs>
</ds:datastoreItem>
</file>

<file path=customXml/itemProps2.xml><?xml version="1.0" encoding="utf-8"?>
<ds:datastoreItem xmlns:ds="http://schemas.openxmlformats.org/officeDocument/2006/customXml" ds:itemID="{7A1E20F1-BF96-4B77-AAB4-FF4229A0DC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35520D-D184-4447-B961-CA92C6077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ccc29-8b8d-4e88-a335-ae3dcc58542c"/>
    <ds:schemaRef ds:uri="cd76c63a-6689-420e-93f7-204fe579c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5621</TotalTime>
  <Words>2203</Words>
  <Application>Microsoft Office PowerPoint</Application>
  <PresentationFormat>On-screen Show (4:3)</PresentationFormat>
  <Paragraphs>798</Paragraphs>
  <Slides>44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Segoe UI</vt:lpstr>
      <vt:lpstr>Office Theme</vt:lpstr>
      <vt:lpstr>PowerPoint Presentation</vt:lpstr>
      <vt:lpstr>High Capacity Control Valves For Natural Gas Pipelines</vt:lpstr>
      <vt:lpstr>VPC Series Valve Regulator Pilots</vt:lpstr>
      <vt:lpstr>Next Generation of Valve Pilot Controllers</vt:lpstr>
      <vt:lpstr>Compatible To Retrofit / Replace Existing Pneumatic Pressure Controllers</vt:lpstr>
      <vt:lpstr>VPC’s Better Than EPA Emissions Performance Mandate</vt:lpstr>
      <vt:lpstr>VPC Valve Pilot Controllers – 5 Plug &amp; Play Configurations</vt:lpstr>
      <vt:lpstr>VPC Schematic #1 – VPC-DA-BV + NVD + ATM Ex – RHPA-DA</vt:lpstr>
      <vt:lpstr>VPC Schematic #2 – VPC-DA-SN + NVD + Discharge Pressure + RHPA-DA</vt:lpstr>
      <vt:lpstr>VPC Schematic #3 – VPC-SA-BV + ATM Ex + LD Actuator</vt:lpstr>
      <vt:lpstr>VPC Schematic #4 – VPC-SA-BV + ATM Ex + LD Actuator + Remote Set</vt:lpstr>
      <vt:lpstr>VPC Schematic #5 – VPC-SA-BV + ATM Ex – RHPA-SR </vt:lpstr>
      <vt:lpstr>VPC Schematic #6 – VPC-SA-BV + ATM Ex – RHPA-SR </vt:lpstr>
      <vt:lpstr>RCVC Red Circle Valve Controller</vt:lpstr>
      <vt:lpstr>RCVC Red Circle Valve Controller – Typical RHPA-DA Schematic</vt:lpstr>
      <vt:lpstr>Interchangeable Linear Power Modules Crank Arm Actuators - AG</vt:lpstr>
      <vt:lpstr>Skilmatic SI (Linear) Range – Electro Hydraulic Actuators</vt:lpstr>
      <vt:lpstr>Skilmatic SI (Rotary) Range – Electro Hydraulic Actuators</vt:lpstr>
      <vt:lpstr>Rotork IQM – Quarter Turn Modulating Service</vt:lpstr>
      <vt:lpstr>Rotork IQM – Quarter Turn Modulating Service</vt:lpstr>
      <vt:lpstr>IQML – Linear Modulating</vt:lpstr>
      <vt:lpstr>Below Ground Option - Key Design Considerations</vt:lpstr>
      <vt:lpstr>Interchangeable Linear Power Modules Crank Arm Actuators - BG</vt:lpstr>
      <vt:lpstr>Example – Below Ground Pneumatic Monitor Control Valve</vt:lpstr>
      <vt:lpstr>Example – Below Ground Electric Actuator Worker Control Valve</vt:lpstr>
      <vt:lpstr>Variety of Controls / Actuation Options to Reduce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Here</vt:lpstr>
      <vt:lpstr>IM Series Wafer Style Regulators</vt:lpstr>
      <vt:lpstr>IM Series Wafer Style Regulators</vt:lpstr>
      <vt:lpstr>IHF Series Cartridge Style Regulators</vt:lpstr>
      <vt:lpstr>IHF Series Cartridge Style Regulators</vt:lpstr>
      <vt:lpstr>ES Axial Control Valve</vt:lpstr>
      <vt:lpstr>ES Axial Control Valve</vt:lpstr>
      <vt:lpstr>14 IN Axial Type Liquid Surge Reliever</vt:lpstr>
      <vt:lpstr>Our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ASV Anti-Surge Valves</dc:title>
  <dc:creator>Michael Garvey</dc:creator>
  <cp:lastModifiedBy>Alan Bradford</cp:lastModifiedBy>
  <cp:revision>242</cp:revision>
  <cp:lastPrinted>2018-12-05T22:06:25Z</cp:lastPrinted>
  <dcterms:created xsi:type="dcterms:W3CDTF">2018-11-27T21:37:19Z</dcterms:created>
  <dcterms:modified xsi:type="dcterms:W3CDTF">2022-05-24T16:28:49Z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0x01010010BD1270CEEB1F4DA1DA0F7456899640</vt:lpwstr>
  </property>
  <property fmtid="{D5CDD505-2E9C-101B-9397-08002B2CF9AE}" pid="3" name="AuthorIds_UIVersion_4608">
    <vt:lpwstr>18</vt:lpwstr>
  </property>
  <property fmtid="{D5CDD505-2E9C-101B-9397-08002B2CF9AE}" pid="4" name="MediaServiceImageTags">
    <vt:lpwstr/>
  </property>
</Properties>
</file>