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57"/>
  </p:notesMasterIdLst>
  <p:sldIdLst>
    <p:sldId id="264" r:id="rId5"/>
    <p:sldId id="331" r:id="rId6"/>
    <p:sldId id="332" r:id="rId7"/>
    <p:sldId id="333" r:id="rId8"/>
    <p:sldId id="334" r:id="rId9"/>
    <p:sldId id="335" r:id="rId10"/>
    <p:sldId id="336" r:id="rId11"/>
    <p:sldId id="367" r:id="rId12"/>
    <p:sldId id="368" r:id="rId13"/>
    <p:sldId id="337" r:id="rId14"/>
    <p:sldId id="397" r:id="rId15"/>
    <p:sldId id="399" r:id="rId16"/>
    <p:sldId id="400" r:id="rId17"/>
    <p:sldId id="379" r:id="rId18"/>
    <p:sldId id="380" r:id="rId19"/>
    <p:sldId id="345" r:id="rId20"/>
    <p:sldId id="390" r:id="rId21"/>
    <p:sldId id="388" r:id="rId22"/>
    <p:sldId id="389" r:id="rId23"/>
    <p:sldId id="366" r:id="rId24"/>
    <p:sldId id="391" r:id="rId25"/>
    <p:sldId id="392" r:id="rId26"/>
    <p:sldId id="373" r:id="rId27"/>
    <p:sldId id="375" r:id="rId28"/>
    <p:sldId id="374" r:id="rId29"/>
    <p:sldId id="376" r:id="rId30"/>
    <p:sldId id="339" r:id="rId31"/>
    <p:sldId id="372" r:id="rId32"/>
    <p:sldId id="377" r:id="rId33"/>
    <p:sldId id="338" r:id="rId34"/>
    <p:sldId id="350" r:id="rId35"/>
    <p:sldId id="351" r:id="rId36"/>
    <p:sldId id="352" r:id="rId37"/>
    <p:sldId id="354" r:id="rId38"/>
    <p:sldId id="355" r:id="rId39"/>
    <p:sldId id="356" r:id="rId40"/>
    <p:sldId id="383" r:id="rId41"/>
    <p:sldId id="384" r:id="rId42"/>
    <p:sldId id="393" r:id="rId43"/>
    <p:sldId id="394" r:id="rId44"/>
    <p:sldId id="395" r:id="rId45"/>
    <p:sldId id="396" r:id="rId46"/>
    <p:sldId id="385" r:id="rId47"/>
    <p:sldId id="358" r:id="rId48"/>
    <p:sldId id="386" r:id="rId49"/>
    <p:sldId id="359" r:id="rId50"/>
    <p:sldId id="382" r:id="rId51"/>
    <p:sldId id="365" r:id="rId52"/>
    <p:sldId id="360" r:id="rId53"/>
    <p:sldId id="361" r:id="rId54"/>
    <p:sldId id="362" r:id="rId55"/>
    <p:sldId id="313" r:id="rId56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D9D9D9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64" autoAdjust="0"/>
    <p:restoredTop sz="86417" autoAdjust="0"/>
  </p:normalViewPr>
  <p:slideViewPr>
    <p:cSldViewPr snapToGrid="0">
      <p:cViewPr varScale="1">
        <p:scale>
          <a:sx n="109" d="100"/>
          <a:sy n="109" d="100"/>
        </p:scale>
        <p:origin x="1884" y="144"/>
      </p:cViewPr>
      <p:guideLst/>
    </p:cSldViewPr>
  </p:slideViewPr>
  <p:outlineViewPr>
    <p:cViewPr>
      <p:scale>
        <a:sx n="33" d="100"/>
        <a:sy n="33" d="100"/>
      </p:scale>
      <p:origin x="0" y="-14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ames\AppData\Local\Microsoft\Windows\INetCache\Content.Outlook\JS02RC5X\sales%20presentation%20char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Noise Attenuation Factor For Buried PRCV Applications</a:t>
            </a:r>
          </a:p>
        </c:rich>
      </c:tx>
      <c:layout>
        <c:manualLayout>
          <c:xMode val="edge"/>
          <c:yMode val="edge"/>
          <c:x val="0.21093678445935571"/>
          <c:y val="1.44927536231884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C56A-4195-B7D2-BB33C302F48E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C56A-4195-B7D2-BB33C302F48E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C56A-4195-B7D2-BB33C302F48E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C56A-4195-B7D2-BB33C302F48E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B7ADBB36-BA09-4A38-8728-BA6ACEB8DACA}" type="VALUE">
                      <a:rPr lang="en-US" b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56A-4195-B7D2-BB33C302F48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E002B5CB-A960-4519-A694-16B806B6F141}" type="VALUE">
                      <a:rPr lang="en-US" b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56A-4195-B7D2-BB33C302F48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C72A22DF-F8F6-47D2-8AD2-AC4BF2964D2F}" type="VALUE">
                      <a:rPr lang="en-US" b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C56A-4195-B7D2-BB33C302F48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F58B682D-48B7-4C9D-AA03-FDFDAE333FFD}" type="VALUE">
                      <a:rPr lang="en-US" b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56A-4195-B7D2-BB33C302F4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Sheet1!$A$1:$A$4</c:f>
              <c:numCache>
                <c:formatCode>General</c:formatCode>
                <c:ptCount val="4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</c:numCache>
            </c:numRef>
          </c:cat>
          <c:val>
            <c:numRef>
              <c:f>Sheet1!$B$1:$B$4</c:f>
              <c:numCache>
                <c:formatCode>General</c:formatCode>
                <c:ptCount val="4"/>
                <c:pt idx="0">
                  <c:v>25</c:v>
                </c:pt>
                <c:pt idx="1">
                  <c:v>30</c:v>
                </c:pt>
                <c:pt idx="2">
                  <c:v>34</c:v>
                </c:pt>
                <c:pt idx="3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56A-4195-B7D2-BB33C302F48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96"/>
        <c:overlap val="-27"/>
        <c:axId val="489187440"/>
        <c:axId val="489184816"/>
      </c:barChart>
      <c:catAx>
        <c:axId val="4891874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baseline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Depth of Burial (</a:t>
                </a:r>
                <a:r>
                  <a:rPr lang="en-US" sz="1600" b="1" baseline="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ft</a:t>
                </a:r>
                <a:r>
                  <a:rPr lang="en-US" sz="1600" b="1" baseline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- Centerline Pipe to Grade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89184816"/>
        <c:crosses val="autoZero"/>
        <c:auto val="1"/>
        <c:lblAlgn val="ctr"/>
        <c:lblOffset val="100"/>
        <c:noMultiLvlLbl val="0"/>
      </c:catAx>
      <c:valAx>
        <c:axId val="489184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Noise Attenuation Factor (dBA)</a:t>
                </a:r>
              </a:p>
            </c:rich>
          </c:tx>
          <c:layout>
            <c:manualLayout>
              <c:xMode val="edge"/>
              <c:yMode val="edge"/>
              <c:x val="3.0529734158132966E-3"/>
              <c:y val="0.269939708623378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89187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962" y="1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r">
              <a:defRPr sz="1200"/>
            </a:lvl1pPr>
          </a:lstStyle>
          <a:p>
            <a:fld id="{022844B4-D1DC-48F5-9DAA-9220A65B32D6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51" tIns="47425" rIns="94851" bIns="4742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3" y="4620250"/>
            <a:ext cx="5850835" cy="3780800"/>
          </a:xfrm>
          <a:prstGeom prst="rect">
            <a:avLst/>
          </a:prstGeom>
        </p:spPr>
        <p:txBody>
          <a:bodyPr vert="horz" lIns="94851" tIns="47425" rIns="94851" bIns="4742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173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962" y="9119173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r">
              <a:defRPr sz="1200"/>
            </a:lvl1pPr>
          </a:lstStyle>
          <a:p>
            <a:fld id="{5C1446BA-BC07-4852-89B0-DB0F66DD2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605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446BA-BC07-4852-89B0-DB0F66DD257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289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1446BA-BC07-4852-89B0-DB0F66DD257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52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13822-420E-4F85-8C96-89973FCF4E60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53545EC7-8249-4CA6-9305-CA2BE634B5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83708-ADE2-470F-814E-22E909A435E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BE990C-20B2-4D5B-85B8-888937F3DE8E}"/>
              </a:ext>
            </a:extLst>
          </p:cNvPr>
          <p:cNvSpPr/>
          <p:nvPr userDrawn="1"/>
        </p:nvSpPr>
        <p:spPr>
          <a:xfrm>
            <a:off x="0" y="0"/>
            <a:ext cx="9144000" cy="4445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015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13822-420E-4F85-8C96-89973FCF4E60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83708-ADE2-470F-814E-22E909A435E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2CB10B-A439-4857-B36D-9A3B9ED74DE2}"/>
              </a:ext>
            </a:extLst>
          </p:cNvPr>
          <p:cNvSpPr/>
          <p:nvPr userDrawn="1"/>
        </p:nvSpPr>
        <p:spPr>
          <a:xfrm>
            <a:off x="0" y="0"/>
            <a:ext cx="9144000" cy="4445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82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13822-420E-4F85-8C96-89973FCF4E60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83708-ADE2-470F-814E-22E909A435E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B74383-BA7B-4B1E-A72C-2970D8C10553}"/>
              </a:ext>
            </a:extLst>
          </p:cNvPr>
          <p:cNvSpPr/>
          <p:nvPr userDrawn="1"/>
        </p:nvSpPr>
        <p:spPr>
          <a:xfrm>
            <a:off x="0" y="0"/>
            <a:ext cx="9144000" cy="4445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203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13822-420E-4F85-8C96-89973FCF4E60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83708-ADE2-470F-814E-22E909A435E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EACDD5-9287-4424-82E8-C5B0459FCE42}"/>
              </a:ext>
            </a:extLst>
          </p:cNvPr>
          <p:cNvSpPr/>
          <p:nvPr userDrawn="1"/>
        </p:nvSpPr>
        <p:spPr>
          <a:xfrm>
            <a:off x="0" y="0"/>
            <a:ext cx="9144000" cy="4445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473EBAC-4ADC-45C7-B12D-C0A456269768}"/>
              </a:ext>
            </a:extLst>
          </p:cNvPr>
          <p:cNvSpPr txBox="1">
            <a:spLocks/>
          </p:cNvSpPr>
          <p:nvPr userDrawn="1"/>
        </p:nvSpPr>
        <p:spPr>
          <a:xfrm>
            <a:off x="-1" y="0"/>
            <a:ext cx="9143999" cy="44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622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13822-420E-4F85-8C96-89973FCF4E60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BE68DA4E-A0D3-416E-9E6C-9696EB9DE5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83708-ADE2-470F-814E-22E909A435E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1AEEAA-33D1-43BD-9B9D-77E0B5AE8692}"/>
              </a:ext>
            </a:extLst>
          </p:cNvPr>
          <p:cNvSpPr/>
          <p:nvPr userDrawn="1"/>
        </p:nvSpPr>
        <p:spPr>
          <a:xfrm>
            <a:off x="0" y="0"/>
            <a:ext cx="9144000" cy="4445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249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13822-420E-4F85-8C96-89973FCF4E60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0D36FA05-45E3-4095-9BAB-FD1B8BAF24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83708-ADE2-470F-814E-22E909A435E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9E2F33-4609-4928-AC44-7191BF7C4395}"/>
              </a:ext>
            </a:extLst>
          </p:cNvPr>
          <p:cNvSpPr/>
          <p:nvPr userDrawn="1"/>
        </p:nvSpPr>
        <p:spPr>
          <a:xfrm>
            <a:off x="0" y="0"/>
            <a:ext cx="9144000" cy="4445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325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13822-420E-4F85-8C96-89973FCF4E60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83708-ADE2-470F-814E-22E909A435E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824121-E111-4DB9-85F9-CE9E96168B48}"/>
              </a:ext>
            </a:extLst>
          </p:cNvPr>
          <p:cNvSpPr/>
          <p:nvPr userDrawn="1"/>
        </p:nvSpPr>
        <p:spPr>
          <a:xfrm>
            <a:off x="0" y="0"/>
            <a:ext cx="9144000" cy="4445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421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13822-420E-4F85-8C96-89973FCF4E60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D430C91F-34C5-4D00-B43C-28E74FA43D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69065"/>
            <a:ext cx="2057400" cy="365125"/>
          </a:xfrm>
        </p:spPr>
        <p:txBody>
          <a:bodyPr/>
          <a:lstStyle/>
          <a:p>
            <a:fld id="{46283708-ADE2-470F-814E-22E909A435E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C6003C-7BDD-4036-9503-F141C116AA25}"/>
              </a:ext>
            </a:extLst>
          </p:cNvPr>
          <p:cNvSpPr/>
          <p:nvPr userDrawn="1"/>
        </p:nvSpPr>
        <p:spPr>
          <a:xfrm>
            <a:off x="0" y="0"/>
            <a:ext cx="9144000" cy="4445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444500"/>
          </a:xfrm>
        </p:spPr>
        <p:txBody>
          <a:bodyPr>
            <a:normAutofit/>
          </a:bodyPr>
          <a:lstStyle>
            <a:lvl1pPr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BF8769-DDEF-4A9E-9606-2DFFA02D74CB}"/>
              </a:ext>
            </a:extLst>
          </p:cNvPr>
          <p:cNvSpPr/>
          <p:nvPr userDrawn="1"/>
        </p:nvSpPr>
        <p:spPr>
          <a:xfrm>
            <a:off x="89050" y="6413128"/>
            <a:ext cx="30860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VRG Controls Product Overview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A6FAC4-CA77-41AA-8461-73792383A2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7569" y="6361529"/>
            <a:ext cx="1701559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72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13822-420E-4F85-8C96-89973FCF4E60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B157E829-2DD4-4726-8B52-7718C9FADA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83708-ADE2-470F-814E-22E909A435E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A4A702-6540-421D-8490-163E023E6FF0}"/>
              </a:ext>
            </a:extLst>
          </p:cNvPr>
          <p:cNvSpPr/>
          <p:nvPr userDrawn="1"/>
        </p:nvSpPr>
        <p:spPr>
          <a:xfrm>
            <a:off x="0" y="0"/>
            <a:ext cx="9144000" cy="4445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529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13822-420E-4F85-8C96-89973FCF4E60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83708-ADE2-470F-814E-22E909A435E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3703A5-F0DD-4B50-BC70-ADB058C64653}"/>
              </a:ext>
            </a:extLst>
          </p:cNvPr>
          <p:cNvSpPr/>
          <p:nvPr userDrawn="1"/>
        </p:nvSpPr>
        <p:spPr>
          <a:xfrm>
            <a:off x="0" y="0"/>
            <a:ext cx="9144000" cy="4445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62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13822-420E-4F85-8C96-89973FCF4E60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83708-ADE2-470F-814E-22E909A435E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F5673B-A66B-4296-A28E-407713620EF8}"/>
              </a:ext>
            </a:extLst>
          </p:cNvPr>
          <p:cNvSpPr/>
          <p:nvPr userDrawn="1"/>
        </p:nvSpPr>
        <p:spPr>
          <a:xfrm>
            <a:off x="0" y="0"/>
            <a:ext cx="9144000" cy="4445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523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13822-420E-4F85-8C96-89973FCF4E60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EC5742-C4D0-40A1-AB22-6F7F0A59A97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83708-ADE2-470F-814E-22E909A435E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9D1B28-8AC4-48AA-8ED9-E4246426E660}"/>
              </a:ext>
            </a:extLst>
          </p:cNvPr>
          <p:cNvSpPr/>
          <p:nvPr userDrawn="1"/>
        </p:nvSpPr>
        <p:spPr>
          <a:xfrm>
            <a:off x="0" y="0"/>
            <a:ext cx="9144000" cy="4445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051" y="87337"/>
            <a:ext cx="8958979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3856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Be1-YxPOpIU" TargetMode="External"/><Relationship Id="rId5" Type="http://schemas.openxmlformats.org/officeDocument/2006/relationships/hyperlink" Target="http://commons.wikimedia.org/wiki/File:YouTube_Logo.svg" TargetMode="Externa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7" Type="http://schemas.openxmlformats.org/officeDocument/2006/relationships/hyperlink" Target="https://www.youtube.com/watch?v=p1oGn2P_7F0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commons.wikimedia.org/wiki/File:YouTube_Logo.svg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hyperlink" Target="http://commons.wikimedia.org/wiki/File:YouTube_Logo.svg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hdphoto" Target="../media/hdphoto5.wdp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7.wdp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://www.vrgcontrols.com/" TargetMode="Externa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5" Type="http://schemas.microsoft.com/office/2007/relationships/hdphoto" Target="../media/hdphoto9.wdp"/><Relationship Id="rId4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vrgcontrols/" TargetMode="External"/><Relationship Id="rId3" Type="http://schemas.openxmlformats.org/officeDocument/2006/relationships/hyperlink" Target="http://www.vrgcontrols.com/" TargetMode="External"/><Relationship Id="rId7" Type="http://schemas.openxmlformats.org/officeDocument/2006/relationships/hyperlink" Target="https://www.tech365.nl/youtube-ondergaat-metamorfose-inclusief-nieuw-logo/" TargetMode="External"/><Relationship Id="rId12" Type="http://schemas.openxmlformats.org/officeDocument/2006/relationships/hyperlink" Target="https://commons.wikimedia.org/wiki/File:LinkedIn_Logo.svg" TargetMode="External"/><Relationship Id="rId2" Type="http://schemas.openxmlformats.org/officeDocument/2006/relationships/hyperlink" Target="mailto:MGarvey@VRGControls.com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g"/><Relationship Id="rId11" Type="http://schemas.openxmlformats.org/officeDocument/2006/relationships/image" Target="../media/image80.png"/><Relationship Id="rId5" Type="http://schemas.openxmlformats.org/officeDocument/2006/relationships/hyperlink" Target="https://www.youtube.com/channel/UCRUcSQBwek_Hlo4TXCXVxcw" TargetMode="External"/><Relationship Id="rId10" Type="http://schemas.openxmlformats.org/officeDocument/2006/relationships/hyperlink" Target="http://fhlogo.blogspot.com/2011/03/facebook.html" TargetMode="External"/><Relationship Id="rId4" Type="http://schemas.openxmlformats.org/officeDocument/2006/relationships/image" Target="../media/image77.jpg"/><Relationship Id="rId9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6CD6B3-08BA-4B99-BC17-1A3C3554AA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469"/>
            <a:ext cx="7444864" cy="6414164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4A5A8E29-AE16-4756-9AA9-9F9E361504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146" y="1004046"/>
            <a:ext cx="2937855" cy="44554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96D558-FAEA-449F-B7D6-BD398431F524}"/>
              </a:ext>
            </a:extLst>
          </p:cNvPr>
          <p:cNvSpPr txBox="1"/>
          <p:nvPr/>
        </p:nvSpPr>
        <p:spPr>
          <a:xfrm>
            <a:off x="4267200" y="1801252"/>
            <a:ext cx="4876799" cy="2100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itchFamily="34" charset="0"/>
                <a:cs typeface="Arial" pitchFamily="34" charset="0"/>
              </a:rPr>
              <a:t>VRG Controls</a:t>
            </a:r>
          </a:p>
          <a:p>
            <a:pPr algn="ctr"/>
            <a:r>
              <a:rPr lang="en-US" sz="4000" b="1" dirty="0">
                <a:latin typeface="Arial" pitchFamily="34" charset="0"/>
                <a:cs typeface="Arial" pitchFamily="34" charset="0"/>
              </a:rPr>
              <a:t>Product</a:t>
            </a:r>
          </a:p>
          <a:p>
            <a:pPr algn="ctr"/>
            <a:r>
              <a:rPr lang="en-US" sz="4000" b="1" dirty="0">
                <a:latin typeface="Arial" pitchFamily="34" charset="0"/>
                <a:cs typeface="Arial" pitchFamily="34" charset="0"/>
              </a:rPr>
              <a:t>Overview</a:t>
            </a:r>
          </a:p>
          <a:p>
            <a:pPr algn="ctr"/>
            <a:r>
              <a:rPr lang="en-US" sz="1050" b="1" dirty="0">
                <a:latin typeface="Arial" pitchFamily="34" charset="0"/>
                <a:cs typeface="Arial" pitchFamily="34" charset="0"/>
              </a:rPr>
              <a:t>10/19/2021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E55995-B84B-4E57-8AA2-2FDDEB5DF447}"/>
              </a:ext>
            </a:extLst>
          </p:cNvPr>
          <p:cNvSpPr/>
          <p:nvPr/>
        </p:nvSpPr>
        <p:spPr>
          <a:xfrm>
            <a:off x="7333861" y="6414164"/>
            <a:ext cx="1464906" cy="2478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116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PRCV Pipeline Rotary Control Valve – Product Overview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077059A-E476-4816-95B5-75C33A6752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5837686"/>
              </p:ext>
            </p:extLst>
          </p:nvPr>
        </p:nvGraphicFramePr>
        <p:xfrm>
          <a:off x="167640" y="1828800"/>
          <a:ext cx="8686800" cy="4276011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736712">
                  <a:extLst>
                    <a:ext uri="{9D8B030D-6E8A-4147-A177-3AD203B41FA5}">
                      <a16:colId xmlns:a16="http://schemas.microsoft.com/office/drawing/2014/main" val="2452622508"/>
                    </a:ext>
                  </a:extLst>
                </a:gridCol>
                <a:gridCol w="1737522">
                  <a:extLst>
                    <a:ext uri="{9D8B030D-6E8A-4147-A177-3AD203B41FA5}">
                      <a16:colId xmlns:a16="http://schemas.microsoft.com/office/drawing/2014/main" val="965311002"/>
                    </a:ext>
                  </a:extLst>
                </a:gridCol>
                <a:gridCol w="1737522">
                  <a:extLst>
                    <a:ext uri="{9D8B030D-6E8A-4147-A177-3AD203B41FA5}">
                      <a16:colId xmlns:a16="http://schemas.microsoft.com/office/drawing/2014/main" val="2879815869"/>
                    </a:ext>
                  </a:extLst>
                </a:gridCol>
                <a:gridCol w="1737522">
                  <a:extLst>
                    <a:ext uri="{9D8B030D-6E8A-4147-A177-3AD203B41FA5}">
                      <a16:colId xmlns:a16="http://schemas.microsoft.com/office/drawing/2014/main" val="3898922065"/>
                    </a:ext>
                  </a:extLst>
                </a:gridCol>
                <a:gridCol w="1737522">
                  <a:extLst>
                    <a:ext uri="{9D8B030D-6E8A-4147-A177-3AD203B41FA5}">
                      <a16:colId xmlns:a16="http://schemas.microsoft.com/office/drawing/2014/main" val="3872861018"/>
                    </a:ext>
                  </a:extLst>
                </a:gridCol>
              </a:tblGrid>
              <a:tr h="3950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PRCV Series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PRCV-FP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PRCV-STH1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PRCV-STH2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PRCV-STHP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3643013589"/>
                  </a:ext>
                </a:extLst>
              </a:tr>
              <a:tr h="3950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Size Range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in to 42 in</a:t>
                      </a:r>
                      <a:endParaRPr lang="en-US" sz="105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in to 24 in</a:t>
                      </a:r>
                      <a:endParaRPr lang="en-US" sz="105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in to 24 in</a:t>
                      </a:r>
                      <a:endParaRPr lang="en-US" sz="105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in to 24 in</a:t>
                      </a:r>
                      <a:endParaRPr lang="en-US" sz="105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4139202637"/>
                  </a:ext>
                </a:extLst>
              </a:tr>
              <a:tr h="3950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ANSI Range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– 1500 ANSI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– 1500 ANSI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– 1500 ANSI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– 1500 ANSI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1472860672"/>
                  </a:ext>
                </a:extLst>
              </a:tr>
              <a:tr h="3950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 Connections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RFFE, Weld, RTJ, Combo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RFFE, Weld, RTJ, Combo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RFFE, Weld, RTJ, Combo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RFFE, Weld, RTJ, Combo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1994840089"/>
                  </a:ext>
                </a:extLst>
              </a:tr>
              <a:tr h="3950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Trim Type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 Port</a:t>
                      </a:r>
                      <a:endParaRPr lang="en-US" sz="105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Stealth Trim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 1</a:t>
                      </a:r>
                      <a:endParaRPr lang="en-US" sz="105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Stealth Trim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 2</a:t>
                      </a:r>
                      <a:endParaRPr lang="en-US" sz="105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Stealth Trim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Performance</a:t>
                      </a:r>
                      <a:endParaRPr lang="en-US" sz="105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367179038"/>
                  </a:ext>
                </a:extLst>
              </a:tr>
              <a:tr h="6835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Performance Trim Technology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Upstream Var Diffuser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Upstream Fixed Diffuser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Upstream Var Diffuser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Downstream Var Diffuser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Upstream Fixed Diffuser Drilled Hole Ball Side Exit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Upstream Var Diffuser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Ball Diffuser Plates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Ball Side Exit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500681447"/>
                  </a:ext>
                </a:extLst>
              </a:tr>
              <a:tr h="3950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Relative Capacity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Maximum Capacity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Very High Capacity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Very High Capacity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Capacity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4210347663"/>
                  </a:ext>
                </a:extLst>
              </a:tr>
              <a:tr h="3950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 Noise Attenuation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14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</a:t>
                      </a:r>
                      <a:r>
                        <a:rPr lang="en-US" sz="14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dBA</a:t>
                      </a:r>
                      <a:endParaRPr lang="en-US" sz="14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</a:t>
                      </a:r>
                      <a:r>
                        <a:rPr lang="en-US" sz="14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dBA</a:t>
                      </a:r>
                      <a:endParaRPr lang="en-US" sz="14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</a:t>
                      </a:r>
                      <a:r>
                        <a:rPr lang="en-US" sz="14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dBA</a:t>
                      </a:r>
                      <a:endParaRPr lang="en-US" sz="14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3458446334"/>
                  </a:ext>
                </a:extLst>
              </a:tr>
              <a:tr h="3950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Max Range-Ability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100:1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300:1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300:1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200:1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3372718770"/>
                  </a:ext>
                </a:extLst>
              </a:tr>
              <a:tr h="3950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Shutoff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API 6D</a:t>
                      </a:r>
                      <a:endParaRPr lang="en-US" sz="105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Bubble Tight</a:t>
                      </a:r>
                      <a:endParaRPr lang="en-US" sz="105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Class VI</a:t>
                      </a:r>
                      <a:endParaRPr lang="en-US" sz="105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Class V</a:t>
                      </a:r>
                      <a:endParaRPr lang="en-US" sz="105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Class V</a:t>
                      </a:r>
                      <a:endParaRPr lang="en-US" sz="105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3367838413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CB0337EF-A28C-4C2A-82D5-8DF92552ED23}"/>
              </a:ext>
            </a:extLst>
          </p:cNvPr>
          <p:cNvSpPr/>
          <p:nvPr/>
        </p:nvSpPr>
        <p:spPr>
          <a:xfrm>
            <a:off x="304800" y="197556"/>
            <a:ext cx="30556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PRCV Performance Summary</a:t>
            </a:r>
          </a:p>
        </p:txBody>
      </p:sp>
      <p:pic>
        <p:nvPicPr>
          <p:cNvPr id="9" name="Picture 8" descr="A picture containing toy&#10;&#10;Description automatically generated">
            <a:extLst>
              <a:ext uri="{FF2B5EF4-FFF2-40B4-BE49-F238E27FC236}">
                <a16:creationId xmlns:a16="http://schemas.microsoft.com/office/drawing/2014/main" id="{7A4DE667-0D49-4AE4-87C8-80BC364E62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4" t="15230" r="19880" b="9663"/>
          <a:stretch/>
        </p:blipFill>
        <p:spPr>
          <a:xfrm>
            <a:off x="1953975" y="534453"/>
            <a:ext cx="1570673" cy="1202737"/>
          </a:xfrm>
          <a:prstGeom prst="rect">
            <a:avLst/>
          </a:prstGeom>
        </p:spPr>
      </p:pic>
      <p:pic>
        <p:nvPicPr>
          <p:cNvPr id="10" name="Picture 9" descr="A picture containing person, engine&#10;&#10;Description automatically generated">
            <a:extLst>
              <a:ext uri="{FF2B5EF4-FFF2-40B4-BE49-F238E27FC236}">
                <a16:creationId xmlns:a16="http://schemas.microsoft.com/office/drawing/2014/main" id="{1F3BAAAF-7ED5-4C16-BAFE-FA68B3D468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9" t="23779" r="27984" b="18068"/>
          <a:stretch/>
        </p:blipFill>
        <p:spPr>
          <a:xfrm>
            <a:off x="3665246" y="551297"/>
            <a:ext cx="1603540" cy="1262316"/>
          </a:xfrm>
          <a:prstGeom prst="rect">
            <a:avLst/>
          </a:prstGeom>
        </p:spPr>
      </p:pic>
      <p:pic>
        <p:nvPicPr>
          <p:cNvPr id="11" name="Picture 10" descr="A picture containing toy, person, riding&#10;&#10;Description automatically generated">
            <a:extLst>
              <a:ext uri="{FF2B5EF4-FFF2-40B4-BE49-F238E27FC236}">
                <a16:creationId xmlns:a16="http://schemas.microsoft.com/office/drawing/2014/main" id="{64D677CC-73B9-43AC-B770-F3EA38B6D5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620" y="197556"/>
            <a:ext cx="2290891" cy="1832713"/>
          </a:xfrm>
          <a:prstGeom prst="rect">
            <a:avLst/>
          </a:prstGeom>
        </p:spPr>
      </p:pic>
      <p:pic>
        <p:nvPicPr>
          <p:cNvPr id="12" name="Picture 11" descr="A picture containing photo, sitting, hydrant, table&#10;&#10;Description automatically generated">
            <a:extLst>
              <a:ext uri="{FF2B5EF4-FFF2-40B4-BE49-F238E27FC236}">
                <a16:creationId xmlns:a16="http://schemas.microsoft.com/office/drawing/2014/main" id="{EECCD42B-F840-406A-817B-1D0C96638A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838" y="429565"/>
            <a:ext cx="2639783" cy="148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115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2506F-EB6B-465F-98EB-934311AC0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PRCV-STH1 Stealth Trim – Upstream Bore View and Cutaway</a:t>
            </a:r>
          </a:p>
        </p:txBody>
      </p:sp>
      <p:pic>
        <p:nvPicPr>
          <p:cNvPr id="6" name="Picture 5" descr="A picture containing disk brake, gear&#10;&#10;Description automatically generated">
            <a:extLst>
              <a:ext uri="{FF2B5EF4-FFF2-40B4-BE49-F238E27FC236}">
                <a16:creationId xmlns:a16="http://schemas.microsoft.com/office/drawing/2014/main" id="{4B2B8291-D020-422B-B07F-F56D80F180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680" y="1032854"/>
            <a:ext cx="7904860" cy="4446484"/>
          </a:xfrm>
          <a:prstGeom prst="rect">
            <a:avLst/>
          </a:prstGeom>
        </p:spPr>
      </p:pic>
      <p:pic>
        <p:nvPicPr>
          <p:cNvPr id="7" name="Picture 6" descr="A picture containing person, engine&#10;&#10;Description automatically generated">
            <a:extLst>
              <a:ext uri="{FF2B5EF4-FFF2-40B4-BE49-F238E27FC236}">
                <a16:creationId xmlns:a16="http://schemas.microsoft.com/office/drawing/2014/main" id="{D5292EEF-764E-4D50-A14C-994947E77C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9" t="23779" r="27984" b="18068"/>
          <a:stretch/>
        </p:blipFill>
        <p:spPr>
          <a:xfrm>
            <a:off x="495656" y="2714746"/>
            <a:ext cx="4259301" cy="335294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ED04423-8E76-4807-B924-533407B6A2FC}"/>
              </a:ext>
            </a:extLst>
          </p:cNvPr>
          <p:cNvSpPr txBox="1"/>
          <p:nvPr/>
        </p:nvSpPr>
        <p:spPr>
          <a:xfrm>
            <a:off x="4149830" y="5845156"/>
            <a:ext cx="1927273" cy="255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Upstream Variable Diffuser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AEB5455-668E-4880-8EAD-93EF7B525625}"/>
              </a:ext>
            </a:extLst>
          </p:cNvPr>
          <p:cNvSpPr/>
          <p:nvPr/>
        </p:nvSpPr>
        <p:spPr>
          <a:xfrm>
            <a:off x="6665379" y="2875096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22" name="Elbow Connector 25">
            <a:extLst>
              <a:ext uri="{FF2B5EF4-FFF2-40B4-BE49-F238E27FC236}">
                <a16:creationId xmlns:a16="http://schemas.microsoft.com/office/drawing/2014/main" id="{1DA04B21-105A-49F8-8503-956848144B77}"/>
              </a:ext>
            </a:extLst>
          </p:cNvPr>
          <p:cNvCxnSpPr>
            <a:cxnSpLocks/>
            <a:stCxn id="20" idx="3"/>
            <a:endCxn id="21" idx="2"/>
          </p:cNvCxnSpPr>
          <p:nvPr/>
        </p:nvCxnSpPr>
        <p:spPr>
          <a:xfrm flipV="1">
            <a:off x="6077103" y="3065596"/>
            <a:ext cx="588276" cy="2907468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264CF40-D1A3-49DD-BDBE-C30D708901FA}"/>
              </a:ext>
            </a:extLst>
          </p:cNvPr>
          <p:cNvSpPr txBox="1"/>
          <p:nvPr/>
        </p:nvSpPr>
        <p:spPr>
          <a:xfrm>
            <a:off x="1591191" y="1905498"/>
            <a:ext cx="15584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Seat Lubrication Ports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C619FE0-28C9-4D86-BE74-E1AD34C3DBE5}"/>
              </a:ext>
            </a:extLst>
          </p:cNvPr>
          <p:cNvSpPr/>
          <p:nvPr/>
        </p:nvSpPr>
        <p:spPr>
          <a:xfrm>
            <a:off x="2906513" y="3029336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25" name="Elbow Connector 28">
            <a:extLst>
              <a:ext uri="{FF2B5EF4-FFF2-40B4-BE49-F238E27FC236}">
                <a16:creationId xmlns:a16="http://schemas.microsoft.com/office/drawing/2014/main" id="{95A7BBA5-CB6B-44D8-9333-B02892100764}"/>
              </a:ext>
            </a:extLst>
          </p:cNvPr>
          <p:cNvCxnSpPr>
            <a:cxnSpLocks/>
            <a:stCxn id="23" idx="3"/>
            <a:endCxn id="24" idx="0"/>
          </p:cNvCxnSpPr>
          <p:nvPr/>
        </p:nvCxnSpPr>
        <p:spPr>
          <a:xfrm flipH="1">
            <a:off x="3097013" y="2028609"/>
            <a:ext cx="52583" cy="1000727"/>
          </a:xfrm>
          <a:prstGeom prst="bentConnector4">
            <a:avLst>
              <a:gd name="adj1" fmla="val -434741"/>
              <a:gd name="adj2" fmla="val 56151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63A053F1-5A17-43EA-9251-D9D188624239}"/>
              </a:ext>
            </a:extLst>
          </p:cNvPr>
          <p:cNvSpPr/>
          <p:nvPr/>
        </p:nvSpPr>
        <p:spPr>
          <a:xfrm>
            <a:off x="2525514" y="4545459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29" name="Elbow Connector 47">
            <a:extLst>
              <a:ext uri="{FF2B5EF4-FFF2-40B4-BE49-F238E27FC236}">
                <a16:creationId xmlns:a16="http://schemas.microsoft.com/office/drawing/2014/main" id="{0E6A8A9A-116F-4F99-8DAC-F537983129FA}"/>
              </a:ext>
            </a:extLst>
          </p:cNvPr>
          <p:cNvCxnSpPr>
            <a:cxnSpLocks/>
            <a:stCxn id="20" idx="1"/>
            <a:endCxn id="28" idx="6"/>
          </p:cNvCxnSpPr>
          <p:nvPr/>
        </p:nvCxnSpPr>
        <p:spPr>
          <a:xfrm rot="10800000">
            <a:off x="2906514" y="4735960"/>
            <a:ext cx="1243316" cy="1237105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F323394F-75F7-4D1B-9BCE-AAF5F047812D}"/>
              </a:ext>
            </a:extLst>
          </p:cNvPr>
          <p:cNvSpPr/>
          <p:nvPr/>
        </p:nvSpPr>
        <p:spPr>
          <a:xfrm>
            <a:off x="1416311" y="2799081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31" name="Elbow Connector 58">
            <a:extLst>
              <a:ext uri="{FF2B5EF4-FFF2-40B4-BE49-F238E27FC236}">
                <a16:creationId xmlns:a16="http://schemas.microsoft.com/office/drawing/2014/main" id="{2D3B67EB-0E2E-4154-8D42-AA01712D432B}"/>
              </a:ext>
            </a:extLst>
          </p:cNvPr>
          <p:cNvCxnSpPr>
            <a:cxnSpLocks/>
            <a:stCxn id="23" idx="1"/>
            <a:endCxn id="30" idx="0"/>
          </p:cNvCxnSpPr>
          <p:nvPr/>
        </p:nvCxnSpPr>
        <p:spPr>
          <a:xfrm rot="10800000" flipH="1" flipV="1">
            <a:off x="1591191" y="2028609"/>
            <a:ext cx="15620" cy="770472"/>
          </a:xfrm>
          <a:prstGeom prst="bentConnector4">
            <a:avLst>
              <a:gd name="adj1" fmla="val -1463508"/>
              <a:gd name="adj2" fmla="val 57989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549C945-8DC3-49B7-9447-96818576CF09}"/>
              </a:ext>
            </a:extLst>
          </p:cNvPr>
          <p:cNvSpPr txBox="1"/>
          <p:nvPr/>
        </p:nvSpPr>
        <p:spPr>
          <a:xfrm>
            <a:off x="4571998" y="932107"/>
            <a:ext cx="15584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Stem Injection Port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46E2CF4-8A65-4920-B4FB-2DD3122DF46E}"/>
              </a:ext>
            </a:extLst>
          </p:cNvPr>
          <p:cNvSpPr/>
          <p:nvPr/>
        </p:nvSpPr>
        <p:spPr>
          <a:xfrm>
            <a:off x="4984873" y="2292374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F596DD0-93CD-4BC2-98A6-3A46FA7EE4D0}"/>
              </a:ext>
            </a:extLst>
          </p:cNvPr>
          <p:cNvSpPr txBox="1"/>
          <p:nvPr/>
        </p:nvSpPr>
        <p:spPr>
          <a:xfrm>
            <a:off x="413017" y="5644979"/>
            <a:ext cx="20065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Body Drain</a:t>
            </a:r>
          </a:p>
        </p:txBody>
      </p:sp>
      <p:sp>
        <p:nvSpPr>
          <p:cNvPr id="54" name="Arrow: Left 53">
            <a:extLst>
              <a:ext uri="{FF2B5EF4-FFF2-40B4-BE49-F238E27FC236}">
                <a16:creationId xmlns:a16="http://schemas.microsoft.com/office/drawing/2014/main" id="{0A025D43-6E2B-4402-B513-088B6C1D7823}"/>
              </a:ext>
            </a:extLst>
          </p:cNvPr>
          <p:cNvSpPr/>
          <p:nvPr/>
        </p:nvSpPr>
        <p:spPr>
          <a:xfrm rot="647712">
            <a:off x="3589663" y="4496965"/>
            <a:ext cx="1152434" cy="246221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Arrow: Left 54">
            <a:extLst>
              <a:ext uri="{FF2B5EF4-FFF2-40B4-BE49-F238E27FC236}">
                <a16:creationId xmlns:a16="http://schemas.microsoft.com/office/drawing/2014/main" id="{9D01BF4A-227E-4207-94DE-77123FF06D74}"/>
              </a:ext>
            </a:extLst>
          </p:cNvPr>
          <p:cNvSpPr/>
          <p:nvPr/>
        </p:nvSpPr>
        <p:spPr>
          <a:xfrm rot="647712">
            <a:off x="127517" y="3932501"/>
            <a:ext cx="1152434" cy="246221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F49F174-7BED-4B2E-B8B7-EEE85F86A2A6}"/>
              </a:ext>
            </a:extLst>
          </p:cNvPr>
          <p:cNvSpPr txBox="1"/>
          <p:nvPr/>
        </p:nvSpPr>
        <p:spPr>
          <a:xfrm>
            <a:off x="413017" y="695221"/>
            <a:ext cx="168216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STH1</a:t>
            </a:r>
          </a:p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5C0588E-85AE-42FF-BE65-27F5A369C04F}"/>
              </a:ext>
            </a:extLst>
          </p:cNvPr>
          <p:cNvSpPr txBox="1"/>
          <p:nvPr/>
        </p:nvSpPr>
        <p:spPr>
          <a:xfrm>
            <a:off x="1912734" y="1343297"/>
            <a:ext cx="21210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High Strength Stem Design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E8A0533F-17AE-411F-849E-6F67E6F8CD6A}"/>
              </a:ext>
            </a:extLst>
          </p:cNvPr>
          <p:cNvSpPr/>
          <p:nvPr/>
        </p:nvSpPr>
        <p:spPr>
          <a:xfrm>
            <a:off x="4288257" y="2736985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59" name="Elbow Connector 20">
            <a:extLst>
              <a:ext uri="{FF2B5EF4-FFF2-40B4-BE49-F238E27FC236}">
                <a16:creationId xmlns:a16="http://schemas.microsoft.com/office/drawing/2014/main" id="{DF9F0664-5CC2-4ED2-AB5E-7A031B42BBB1}"/>
              </a:ext>
            </a:extLst>
          </p:cNvPr>
          <p:cNvCxnSpPr>
            <a:stCxn id="57" idx="3"/>
            <a:endCxn id="58" idx="2"/>
          </p:cNvCxnSpPr>
          <p:nvPr/>
        </p:nvCxnSpPr>
        <p:spPr>
          <a:xfrm>
            <a:off x="4033749" y="1466408"/>
            <a:ext cx="254508" cy="1461077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20">
            <a:extLst>
              <a:ext uri="{FF2B5EF4-FFF2-40B4-BE49-F238E27FC236}">
                <a16:creationId xmlns:a16="http://schemas.microsoft.com/office/drawing/2014/main" id="{D1387B03-8A78-4B85-8D60-96E6FF6DDD0C}"/>
              </a:ext>
            </a:extLst>
          </p:cNvPr>
          <p:cNvCxnSpPr/>
          <p:nvPr/>
        </p:nvCxnSpPr>
        <p:spPr>
          <a:xfrm>
            <a:off x="4677782" y="1030129"/>
            <a:ext cx="254508" cy="1461077"/>
          </a:xfrm>
          <a:prstGeom prst="bentConnector3">
            <a:avLst>
              <a:gd name="adj1" fmla="val -91027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D1000751-E84E-463A-8911-9EE309AF43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263701" y="6367987"/>
            <a:ext cx="682002" cy="29198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2E7267E-FDD4-4CD6-8FF7-93D6A28F51C1}"/>
              </a:ext>
            </a:extLst>
          </p:cNvPr>
          <p:cNvSpPr txBox="1"/>
          <p:nvPr/>
        </p:nvSpPr>
        <p:spPr>
          <a:xfrm>
            <a:off x="4033749" y="6398562"/>
            <a:ext cx="568422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hlinkClick r:id="rId6"/>
              </a:rPr>
              <a:t>https://www.youtube.com/watch?v=Be1-YxPOpIU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679967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A picture containing gear&#10;&#10;Description automatically generated">
            <a:extLst>
              <a:ext uri="{FF2B5EF4-FFF2-40B4-BE49-F238E27FC236}">
                <a16:creationId xmlns:a16="http://schemas.microsoft.com/office/drawing/2014/main" id="{A6BF7F4B-DB3E-451A-B2DC-DE85DC676B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013" y="1066660"/>
            <a:ext cx="7622849" cy="4287853"/>
          </a:xfrm>
          <a:prstGeom prst="rect">
            <a:avLst/>
          </a:prstGeom>
        </p:spPr>
      </p:pic>
      <p:pic>
        <p:nvPicPr>
          <p:cNvPr id="36" name="Picture 35" descr="A picture containing toy, person, riding&#10;&#10;Description automatically generated">
            <a:extLst>
              <a:ext uri="{FF2B5EF4-FFF2-40B4-BE49-F238E27FC236}">
                <a16:creationId xmlns:a16="http://schemas.microsoft.com/office/drawing/2014/main" id="{3022E2FA-BC34-49DE-926A-3EA8EEA872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920" y="1843645"/>
            <a:ext cx="6004716" cy="48037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12506F-EB6B-465F-98EB-934311AC0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PRCV-STH2 Stealth Trim – Upstream Bore View and Cutaway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D04423-8E76-4807-B924-533407B6A2FC}"/>
              </a:ext>
            </a:extLst>
          </p:cNvPr>
          <p:cNvSpPr txBox="1"/>
          <p:nvPr/>
        </p:nvSpPr>
        <p:spPr>
          <a:xfrm>
            <a:off x="4149830" y="5845156"/>
            <a:ext cx="1927273" cy="255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Upstream Variable Diffuser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AEB5455-668E-4880-8EAD-93EF7B525625}"/>
              </a:ext>
            </a:extLst>
          </p:cNvPr>
          <p:cNvSpPr/>
          <p:nvPr/>
        </p:nvSpPr>
        <p:spPr>
          <a:xfrm>
            <a:off x="6665379" y="2875096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22" name="Elbow Connector 25">
            <a:extLst>
              <a:ext uri="{FF2B5EF4-FFF2-40B4-BE49-F238E27FC236}">
                <a16:creationId xmlns:a16="http://schemas.microsoft.com/office/drawing/2014/main" id="{1DA04B21-105A-49F8-8503-956848144B77}"/>
              </a:ext>
            </a:extLst>
          </p:cNvPr>
          <p:cNvCxnSpPr>
            <a:cxnSpLocks/>
            <a:stCxn id="20" idx="3"/>
            <a:endCxn id="21" idx="2"/>
          </p:cNvCxnSpPr>
          <p:nvPr/>
        </p:nvCxnSpPr>
        <p:spPr>
          <a:xfrm flipV="1">
            <a:off x="6077103" y="3065596"/>
            <a:ext cx="588276" cy="2907468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264CF40-D1A3-49DD-BDBE-C30D708901FA}"/>
              </a:ext>
            </a:extLst>
          </p:cNvPr>
          <p:cNvSpPr txBox="1"/>
          <p:nvPr/>
        </p:nvSpPr>
        <p:spPr>
          <a:xfrm>
            <a:off x="1591191" y="1905498"/>
            <a:ext cx="15584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Seat Lubrication Ports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C619FE0-28C9-4D86-BE74-E1AD34C3DBE5}"/>
              </a:ext>
            </a:extLst>
          </p:cNvPr>
          <p:cNvSpPr/>
          <p:nvPr/>
        </p:nvSpPr>
        <p:spPr>
          <a:xfrm>
            <a:off x="2906513" y="3029336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25" name="Elbow Connector 28">
            <a:extLst>
              <a:ext uri="{FF2B5EF4-FFF2-40B4-BE49-F238E27FC236}">
                <a16:creationId xmlns:a16="http://schemas.microsoft.com/office/drawing/2014/main" id="{95A7BBA5-CB6B-44D8-9333-B02892100764}"/>
              </a:ext>
            </a:extLst>
          </p:cNvPr>
          <p:cNvCxnSpPr>
            <a:cxnSpLocks/>
            <a:stCxn id="23" idx="3"/>
            <a:endCxn id="24" idx="0"/>
          </p:cNvCxnSpPr>
          <p:nvPr/>
        </p:nvCxnSpPr>
        <p:spPr>
          <a:xfrm flipH="1">
            <a:off x="3097013" y="2028609"/>
            <a:ext cx="52583" cy="1000727"/>
          </a:xfrm>
          <a:prstGeom prst="bentConnector4">
            <a:avLst>
              <a:gd name="adj1" fmla="val -434741"/>
              <a:gd name="adj2" fmla="val 56151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63A053F1-5A17-43EA-9251-D9D188624239}"/>
              </a:ext>
            </a:extLst>
          </p:cNvPr>
          <p:cNvSpPr/>
          <p:nvPr/>
        </p:nvSpPr>
        <p:spPr>
          <a:xfrm>
            <a:off x="2525514" y="4545459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29" name="Elbow Connector 47">
            <a:extLst>
              <a:ext uri="{FF2B5EF4-FFF2-40B4-BE49-F238E27FC236}">
                <a16:creationId xmlns:a16="http://schemas.microsoft.com/office/drawing/2014/main" id="{0E6A8A9A-116F-4F99-8DAC-F537983129FA}"/>
              </a:ext>
            </a:extLst>
          </p:cNvPr>
          <p:cNvCxnSpPr>
            <a:cxnSpLocks/>
            <a:stCxn id="20" idx="1"/>
            <a:endCxn id="28" idx="6"/>
          </p:cNvCxnSpPr>
          <p:nvPr/>
        </p:nvCxnSpPr>
        <p:spPr>
          <a:xfrm rot="10800000">
            <a:off x="2906514" y="4735960"/>
            <a:ext cx="1243316" cy="1237105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F323394F-75F7-4D1B-9BCE-AAF5F047812D}"/>
              </a:ext>
            </a:extLst>
          </p:cNvPr>
          <p:cNvSpPr/>
          <p:nvPr/>
        </p:nvSpPr>
        <p:spPr>
          <a:xfrm>
            <a:off x="1416311" y="2799081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31" name="Elbow Connector 58">
            <a:extLst>
              <a:ext uri="{FF2B5EF4-FFF2-40B4-BE49-F238E27FC236}">
                <a16:creationId xmlns:a16="http://schemas.microsoft.com/office/drawing/2014/main" id="{2D3B67EB-0E2E-4154-8D42-AA01712D432B}"/>
              </a:ext>
            </a:extLst>
          </p:cNvPr>
          <p:cNvCxnSpPr>
            <a:cxnSpLocks/>
            <a:stCxn id="23" idx="1"/>
            <a:endCxn id="30" idx="0"/>
          </p:cNvCxnSpPr>
          <p:nvPr/>
        </p:nvCxnSpPr>
        <p:spPr>
          <a:xfrm rot="10800000" flipH="1" flipV="1">
            <a:off x="1591191" y="2028609"/>
            <a:ext cx="15620" cy="770472"/>
          </a:xfrm>
          <a:prstGeom prst="bentConnector4">
            <a:avLst>
              <a:gd name="adj1" fmla="val -1463508"/>
              <a:gd name="adj2" fmla="val 57989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549C945-8DC3-49B7-9447-96818576CF09}"/>
              </a:ext>
            </a:extLst>
          </p:cNvPr>
          <p:cNvSpPr txBox="1"/>
          <p:nvPr/>
        </p:nvSpPr>
        <p:spPr>
          <a:xfrm>
            <a:off x="4571998" y="932107"/>
            <a:ext cx="15584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Stem Injection Port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46E2CF4-8A65-4920-B4FB-2DD3122DF46E}"/>
              </a:ext>
            </a:extLst>
          </p:cNvPr>
          <p:cNvSpPr/>
          <p:nvPr/>
        </p:nvSpPr>
        <p:spPr>
          <a:xfrm>
            <a:off x="4984873" y="2292374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F596DD0-93CD-4BC2-98A6-3A46FA7EE4D0}"/>
              </a:ext>
            </a:extLst>
          </p:cNvPr>
          <p:cNvSpPr txBox="1"/>
          <p:nvPr/>
        </p:nvSpPr>
        <p:spPr>
          <a:xfrm>
            <a:off x="413017" y="5644979"/>
            <a:ext cx="20065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Body Drain</a:t>
            </a:r>
          </a:p>
        </p:txBody>
      </p:sp>
      <p:sp>
        <p:nvSpPr>
          <p:cNvPr id="54" name="Arrow: Left 53">
            <a:extLst>
              <a:ext uri="{FF2B5EF4-FFF2-40B4-BE49-F238E27FC236}">
                <a16:creationId xmlns:a16="http://schemas.microsoft.com/office/drawing/2014/main" id="{0A025D43-6E2B-4402-B513-088B6C1D7823}"/>
              </a:ext>
            </a:extLst>
          </p:cNvPr>
          <p:cNvSpPr/>
          <p:nvPr/>
        </p:nvSpPr>
        <p:spPr>
          <a:xfrm rot="647712">
            <a:off x="3589663" y="4496965"/>
            <a:ext cx="1152434" cy="246221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F49F174-7BED-4B2E-B8B7-EEE85F86A2A6}"/>
              </a:ext>
            </a:extLst>
          </p:cNvPr>
          <p:cNvSpPr txBox="1"/>
          <p:nvPr/>
        </p:nvSpPr>
        <p:spPr>
          <a:xfrm>
            <a:off x="413017" y="695221"/>
            <a:ext cx="168216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STH2</a:t>
            </a:r>
          </a:p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5C0588E-85AE-42FF-BE65-27F5A369C04F}"/>
              </a:ext>
            </a:extLst>
          </p:cNvPr>
          <p:cNvSpPr txBox="1"/>
          <p:nvPr/>
        </p:nvSpPr>
        <p:spPr>
          <a:xfrm>
            <a:off x="1912734" y="1343297"/>
            <a:ext cx="21210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High Strength Stem Design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E8A0533F-17AE-411F-849E-6F67E6F8CD6A}"/>
              </a:ext>
            </a:extLst>
          </p:cNvPr>
          <p:cNvSpPr/>
          <p:nvPr/>
        </p:nvSpPr>
        <p:spPr>
          <a:xfrm>
            <a:off x="4288257" y="2736985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59" name="Elbow Connector 20">
            <a:extLst>
              <a:ext uri="{FF2B5EF4-FFF2-40B4-BE49-F238E27FC236}">
                <a16:creationId xmlns:a16="http://schemas.microsoft.com/office/drawing/2014/main" id="{DF9F0664-5CC2-4ED2-AB5E-7A031B42BBB1}"/>
              </a:ext>
            </a:extLst>
          </p:cNvPr>
          <p:cNvCxnSpPr>
            <a:stCxn id="57" idx="3"/>
            <a:endCxn id="58" idx="2"/>
          </p:cNvCxnSpPr>
          <p:nvPr/>
        </p:nvCxnSpPr>
        <p:spPr>
          <a:xfrm>
            <a:off x="4033749" y="1466408"/>
            <a:ext cx="254508" cy="1461077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20">
            <a:extLst>
              <a:ext uri="{FF2B5EF4-FFF2-40B4-BE49-F238E27FC236}">
                <a16:creationId xmlns:a16="http://schemas.microsoft.com/office/drawing/2014/main" id="{D1387B03-8A78-4B85-8D60-96E6FF6DDD0C}"/>
              </a:ext>
            </a:extLst>
          </p:cNvPr>
          <p:cNvCxnSpPr/>
          <p:nvPr/>
        </p:nvCxnSpPr>
        <p:spPr>
          <a:xfrm>
            <a:off x="4677782" y="1030129"/>
            <a:ext cx="254508" cy="1461077"/>
          </a:xfrm>
          <a:prstGeom prst="bentConnector3">
            <a:avLst>
              <a:gd name="adj1" fmla="val -91027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6CABBBA-1216-4641-AAA7-1CC032370F7E}"/>
              </a:ext>
            </a:extLst>
          </p:cNvPr>
          <p:cNvSpPr txBox="1"/>
          <p:nvPr/>
        </p:nvSpPr>
        <p:spPr>
          <a:xfrm>
            <a:off x="617106" y="6020380"/>
            <a:ext cx="1908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Downstream Variable Diffuser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0AAE295-C7DF-4140-99D5-EE56961897E3}"/>
              </a:ext>
            </a:extLst>
          </p:cNvPr>
          <p:cNvSpPr/>
          <p:nvPr/>
        </p:nvSpPr>
        <p:spPr>
          <a:xfrm>
            <a:off x="1581810" y="3833721"/>
            <a:ext cx="362358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34" name="Elbow Connector 29">
            <a:extLst>
              <a:ext uri="{FF2B5EF4-FFF2-40B4-BE49-F238E27FC236}">
                <a16:creationId xmlns:a16="http://schemas.microsoft.com/office/drawing/2014/main" id="{DC920D4A-6FD8-42A9-9867-28FDE83CA8CE}"/>
              </a:ext>
            </a:extLst>
          </p:cNvPr>
          <p:cNvCxnSpPr>
            <a:cxnSpLocks/>
            <a:stCxn id="26" idx="1"/>
            <a:endCxn id="27" idx="2"/>
          </p:cNvCxnSpPr>
          <p:nvPr/>
        </p:nvCxnSpPr>
        <p:spPr>
          <a:xfrm rot="10800000" flipH="1">
            <a:off x="617106" y="4024221"/>
            <a:ext cx="964704" cy="2196214"/>
          </a:xfrm>
          <a:prstGeom prst="bentConnector3">
            <a:avLst>
              <a:gd name="adj1" fmla="val -23696"/>
            </a:avLst>
          </a:prstGeom>
          <a:ln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B42EB8F2-9149-48A9-8F9C-008F6A9BFB5D}"/>
              </a:ext>
            </a:extLst>
          </p:cNvPr>
          <p:cNvSpPr txBox="1"/>
          <p:nvPr/>
        </p:nvSpPr>
        <p:spPr>
          <a:xfrm>
            <a:off x="5942588" y="5802782"/>
            <a:ext cx="23925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Upstream Fixed Diffuser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E6AB9A-3881-4FDB-B880-405CC5EBFFC3}"/>
              </a:ext>
            </a:extLst>
          </p:cNvPr>
          <p:cNvSpPr/>
          <p:nvPr/>
        </p:nvSpPr>
        <p:spPr>
          <a:xfrm>
            <a:off x="6757878" y="3392396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39" name="Elbow Connector 63">
            <a:extLst>
              <a:ext uri="{FF2B5EF4-FFF2-40B4-BE49-F238E27FC236}">
                <a16:creationId xmlns:a16="http://schemas.microsoft.com/office/drawing/2014/main" id="{06181B9B-CD2A-44AE-9EBB-7D301831FFB8}"/>
              </a:ext>
            </a:extLst>
          </p:cNvPr>
          <p:cNvCxnSpPr>
            <a:stCxn id="37" idx="3"/>
            <a:endCxn id="38" idx="6"/>
          </p:cNvCxnSpPr>
          <p:nvPr/>
        </p:nvCxnSpPr>
        <p:spPr>
          <a:xfrm flipH="1" flipV="1">
            <a:off x="7138878" y="3582896"/>
            <a:ext cx="1196290" cy="2342997"/>
          </a:xfrm>
          <a:prstGeom prst="bentConnector3">
            <a:avLst>
              <a:gd name="adj1" fmla="val -19109"/>
            </a:avLst>
          </a:prstGeom>
          <a:ln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84744EE6-AD42-4178-9054-045CB1C0A6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263701" y="6367987"/>
            <a:ext cx="682002" cy="291982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1A3161F9-9107-4D61-BE9D-8A307E862BF7}"/>
              </a:ext>
            </a:extLst>
          </p:cNvPr>
          <p:cNvSpPr txBox="1"/>
          <p:nvPr/>
        </p:nvSpPr>
        <p:spPr>
          <a:xfrm>
            <a:off x="4033749" y="6398562"/>
            <a:ext cx="568422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hlinkClick r:id="rId7"/>
              </a:rPr>
              <a:t>https://www.youtube.com/watch?v=p1oGn2P_7F0</a:t>
            </a:r>
            <a:r>
              <a:rPr lang="en-US" sz="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78540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A picture containing transport, disk brake&#10;&#10;Description automatically generated">
            <a:extLst>
              <a:ext uri="{FF2B5EF4-FFF2-40B4-BE49-F238E27FC236}">
                <a16:creationId xmlns:a16="http://schemas.microsoft.com/office/drawing/2014/main" id="{BE372885-D2A0-41CE-90B5-6AA6A8E84F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013" y="1156287"/>
            <a:ext cx="7622850" cy="42878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0CDE46B-2D4E-49A3-8473-1BFE146B98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11458" y="2276659"/>
            <a:ext cx="7154046" cy="40236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12506F-EB6B-465F-98EB-934311AC0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PRCV-STHP Stealth Trim – Upstream Bore View and Cutaway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D04423-8E76-4807-B924-533407B6A2FC}"/>
              </a:ext>
            </a:extLst>
          </p:cNvPr>
          <p:cNvSpPr txBox="1"/>
          <p:nvPr/>
        </p:nvSpPr>
        <p:spPr>
          <a:xfrm>
            <a:off x="4149830" y="5845156"/>
            <a:ext cx="1927273" cy="255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Ball Diffuser Plates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AEB5455-668E-4880-8EAD-93EF7B525625}"/>
              </a:ext>
            </a:extLst>
          </p:cNvPr>
          <p:cNvSpPr/>
          <p:nvPr/>
        </p:nvSpPr>
        <p:spPr>
          <a:xfrm>
            <a:off x="6665379" y="2875096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22" name="Elbow Connector 25">
            <a:extLst>
              <a:ext uri="{FF2B5EF4-FFF2-40B4-BE49-F238E27FC236}">
                <a16:creationId xmlns:a16="http://schemas.microsoft.com/office/drawing/2014/main" id="{1DA04B21-105A-49F8-8503-956848144B77}"/>
              </a:ext>
            </a:extLst>
          </p:cNvPr>
          <p:cNvCxnSpPr>
            <a:cxnSpLocks/>
            <a:stCxn id="20" idx="3"/>
            <a:endCxn id="21" idx="2"/>
          </p:cNvCxnSpPr>
          <p:nvPr/>
        </p:nvCxnSpPr>
        <p:spPr>
          <a:xfrm flipV="1">
            <a:off x="6077103" y="3065596"/>
            <a:ext cx="588276" cy="2907468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264CF40-D1A3-49DD-BDBE-C30D708901FA}"/>
              </a:ext>
            </a:extLst>
          </p:cNvPr>
          <p:cNvSpPr txBox="1"/>
          <p:nvPr/>
        </p:nvSpPr>
        <p:spPr>
          <a:xfrm>
            <a:off x="1591191" y="1905498"/>
            <a:ext cx="15584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Seat Lubrication Port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C619FE0-28C9-4D86-BE74-E1AD34C3DBE5}"/>
              </a:ext>
            </a:extLst>
          </p:cNvPr>
          <p:cNvSpPr/>
          <p:nvPr/>
        </p:nvSpPr>
        <p:spPr>
          <a:xfrm>
            <a:off x="1833224" y="2765580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25" name="Elbow Connector 28">
            <a:extLst>
              <a:ext uri="{FF2B5EF4-FFF2-40B4-BE49-F238E27FC236}">
                <a16:creationId xmlns:a16="http://schemas.microsoft.com/office/drawing/2014/main" id="{95A7BBA5-CB6B-44D8-9333-B02892100764}"/>
              </a:ext>
            </a:extLst>
          </p:cNvPr>
          <p:cNvCxnSpPr>
            <a:cxnSpLocks/>
            <a:stCxn id="23" idx="3"/>
            <a:endCxn id="24" idx="0"/>
          </p:cNvCxnSpPr>
          <p:nvPr/>
        </p:nvCxnSpPr>
        <p:spPr>
          <a:xfrm flipH="1">
            <a:off x="2023724" y="2028609"/>
            <a:ext cx="1125872" cy="736971"/>
          </a:xfrm>
          <a:prstGeom prst="bentConnector4">
            <a:avLst>
              <a:gd name="adj1" fmla="val -20304"/>
              <a:gd name="adj2" fmla="val 58352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63A053F1-5A17-43EA-9251-D9D188624239}"/>
              </a:ext>
            </a:extLst>
          </p:cNvPr>
          <p:cNvSpPr/>
          <p:nvPr/>
        </p:nvSpPr>
        <p:spPr>
          <a:xfrm>
            <a:off x="2525514" y="4545459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29" name="Elbow Connector 47">
            <a:extLst>
              <a:ext uri="{FF2B5EF4-FFF2-40B4-BE49-F238E27FC236}">
                <a16:creationId xmlns:a16="http://schemas.microsoft.com/office/drawing/2014/main" id="{0E6A8A9A-116F-4F99-8DAC-F537983129FA}"/>
              </a:ext>
            </a:extLst>
          </p:cNvPr>
          <p:cNvCxnSpPr>
            <a:cxnSpLocks/>
            <a:stCxn id="20" idx="1"/>
            <a:endCxn id="28" idx="6"/>
          </p:cNvCxnSpPr>
          <p:nvPr/>
        </p:nvCxnSpPr>
        <p:spPr>
          <a:xfrm rot="10800000">
            <a:off x="2906514" y="4735960"/>
            <a:ext cx="1243316" cy="1237105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549C945-8DC3-49B7-9447-96818576CF09}"/>
              </a:ext>
            </a:extLst>
          </p:cNvPr>
          <p:cNvSpPr txBox="1"/>
          <p:nvPr/>
        </p:nvSpPr>
        <p:spPr>
          <a:xfrm>
            <a:off x="4571998" y="932107"/>
            <a:ext cx="15584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Stem Injection Port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46E2CF4-8A65-4920-B4FB-2DD3122DF46E}"/>
              </a:ext>
            </a:extLst>
          </p:cNvPr>
          <p:cNvSpPr/>
          <p:nvPr/>
        </p:nvSpPr>
        <p:spPr>
          <a:xfrm>
            <a:off x="4984873" y="2292374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F596DD0-93CD-4BC2-98A6-3A46FA7EE4D0}"/>
              </a:ext>
            </a:extLst>
          </p:cNvPr>
          <p:cNvSpPr txBox="1"/>
          <p:nvPr/>
        </p:nvSpPr>
        <p:spPr>
          <a:xfrm>
            <a:off x="413017" y="5644979"/>
            <a:ext cx="20065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Body Drain</a:t>
            </a:r>
          </a:p>
        </p:txBody>
      </p:sp>
      <p:sp>
        <p:nvSpPr>
          <p:cNvPr id="54" name="Arrow: Left 53">
            <a:extLst>
              <a:ext uri="{FF2B5EF4-FFF2-40B4-BE49-F238E27FC236}">
                <a16:creationId xmlns:a16="http://schemas.microsoft.com/office/drawing/2014/main" id="{0A025D43-6E2B-4402-B513-088B6C1D7823}"/>
              </a:ext>
            </a:extLst>
          </p:cNvPr>
          <p:cNvSpPr/>
          <p:nvPr/>
        </p:nvSpPr>
        <p:spPr>
          <a:xfrm rot="647712">
            <a:off x="3589663" y="4496965"/>
            <a:ext cx="1152434" cy="246221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F49F174-7BED-4B2E-B8B7-EEE85F86A2A6}"/>
              </a:ext>
            </a:extLst>
          </p:cNvPr>
          <p:cNvSpPr txBox="1"/>
          <p:nvPr/>
        </p:nvSpPr>
        <p:spPr>
          <a:xfrm>
            <a:off x="413017" y="695221"/>
            <a:ext cx="168216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STHP</a:t>
            </a:r>
          </a:p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5C0588E-85AE-42FF-BE65-27F5A369C04F}"/>
              </a:ext>
            </a:extLst>
          </p:cNvPr>
          <p:cNvSpPr txBox="1"/>
          <p:nvPr/>
        </p:nvSpPr>
        <p:spPr>
          <a:xfrm>
            <a:off x="1912734" y="1343297"/>
            <a:ext cx="21210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High Strength Stem Design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E8A0533F-17AE-411F-849E-6F67E6F8CD6A}"/>
              </a:ext>
            </a:extLst>
          </p:cNvPr>
          <p:cNvSpPr/>
          <p:nvPr/>
        </p:nvSpPr>
        <p:spPr>
          <a:xfrm>
            <a:off x="4288257" y="2736985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59" name="Elbow Connector 20">
            <a:extLst>
              <a:ext uri="{FF2B5EF4-FFF2-40B4-BE49-F238E27FC236}">
                <a16:creationId xmlns:a16="http://schemas.microsoft.com/office/drawing/2014/main" id="{DF9F0664-5CC2-4ED2-AB5E-7A031B42BBB1}"/>
              </a:ext>
            </a:extLst>
          </p:cNvPr>
          <p:cNvCxnSpPr>
            <a:stCxn id="57" idx="3"/>
            <a:endCxn id="58" idx="2"/>
          </p:cNvCxnSpPr>
          <p:nvPr/>
        </p:nvCxnSpPr>
        <p:spPr>
          <a:xfrm>
            <a:off x="4033749" y="1466408"/>
            <a:ext cx="254508" cy="1461077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20">
            <a:extLst>
              <a:ext uri="{FF2B5EF4-FFF2-40B4-BE49-F238E27FC236}">
                <a16:creationId xmlns:a16="http://schemas.microsoft.com/office/drawing/2014/main" id="{D1387B03-8A78-4B85-8D60-96E6FF6DDD0C}"/>
              </a:ext>
            </a:extLst>
          </p:cNvPr>
          <p:cNvCxnSpPr/>
          <p:nvPr/>
        </p:nvCxnSpPr>
        <p:spPr>
          <a:xfrm>
            <a:off x="4677782" y="1030129"/>
            <a:ext cx="254508" cy="1461077"/>
          </a:xfrm>
          <a:prstGeom prst="bentConnector3">
            <a:avLst>
              <a:gd name="adj1" fmla="val -91027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BE4B22A6-7937-499E-8B7B-59191AFB4188}"/>
              </a:ext>
            </a:extLst>
          </p:cNvPr>
          <p:cNvSpPr txBox="1"/>
          <p:nvPr/>
        </p:nvSpPr>
        <p:spPr>
          <a:xfrm>
            <a:off x="6806804" y="677283"/>
            <a:ext cx="10152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Lifting Lugs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1FB1EE1-F047-4EC2-92FE-329300E2E952}"/>
              </a:ext>
            </a:extLst>
          </p:cNvPr>
          <p:cNvSpPr/>
          <p:nvPr/>
        </p:nvSpPr>
        <p:spPr>
          <a:xfrm>
            <a:off x="7969394" y="1220162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48" name="Elbow Connector 31">
            <a:extLst>
              <a:ext uri="{FF2B5EF4-FFF2-40B4-BE49-F238E27FC236}">
                <a16:creationId xmlns:a16="http://schemas.microsoft.com/office/drawing/2014/main" id="{0AC1DA40-809C-41D2-ACED-95DB7521EF95}"/>
              </a:ext>
            </a:extLst>
          </p:cNvPr>
          <p:cNvCxnSpPr>
            <a:cxnSpLocks/>
            <a:stCxn id="43" idx="3"/>
            <a:endCxn id="45" idx="0"/>
          </p:cNvCxnSpPr>
          <p:nvPr/>
        </p:nvCxnSpPr>
        <p:spPr>
          <a:xfrm>
            <a:off x="7822072" y="800394"/>
            <a:ext cx="337822" cy="419768"/>
          </a:xfrm>
          <a:prstGeom prst="bentConnector2">
            <a:avLst/>
          </a:prstGeom>
          <a:ln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3509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7" descr="P:\Temp\Immagini per Pirovano\ASSIEME VALVOLA 16''-600#-Orizzontale(6).JPG">
            <a:extLst>
              <a:ext uri="{FF2B5EF4-FFF2-40B4-BE49-F238E27FC236}">
                <a16:creationId xmlns:a16="http://schemas.microsoft.com/office/drawing/2014/main" id="{373AF908-DA38-4E6B-A83E-87E1714295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60" b="87231" l="30235" r="87234">
                        <a14:foregroundMark x1="30235" y1="22554" x2="31131" y2="76617"/>
                        <a14:foregroundMark x1="31131" y1="76617" x2="41545" y2="70813"/>
                        <a14:foregroundMark x1="41545" y1="70813" x2="52520" y2="76617"/>
                        <a14:foregroundMark x1="52520" y1="76617" x2="64614" y2="76119"/>
                        <a14:foregroundMark x1="64614" y1="76119" x2="74132" y2="86070"/>
                        <a14:foregroundMark x1="74132" y1="86070" x2="84994" y2="53400"/>
                        <a14:foregroundMark x1="84994" y1="53400" x2="84546" y2="35987"/>
                        <a14:foregroundMark x1="84546" y1="35987" x2="63046" y2="21393"/>
                        <a14:foregroundMark x1="63046" y1="21393" x2="51176" y2="20564"/>
                        <a14:foregroundMark x1="51176" y1="20564" x2="40649" y2="26202"/>
                        <a14:foregroundMark x1="40649" y1="26202" x2="31579" y2="25871"/>
                        <a14:foregroundMark x1="42105" y1="18905" x2="57671" y2="18574"/>
                        <a14:foregroundMark x1="57671" y1="18574" x2="70661" y2="18905"/>
                        <a14:foregroundMark x1="42105" y1="41957" x2="41209" y2="45274"/>
                        <a14:foregroundMark x1="51624" y1="70149" x2="51624" y2="74129"/>
                        <a14:foregroundMark x1="42105" y1="81758" x2="42777" y2="85738"/>
                        <a14:foregroundMark x1="39866" y1="79436" x2="40538" y2="82753"/>
                        <a14:foregroundMark x1="42777" y1="87728" x2="42777" y2="87728"/>
                        <a14:foregroundMark x1="57671" y1="83748" x2="57671" y2="83748"/>
                        <a14:foregroundMark x1="69541" y1="33831" x2="71109" y2="41625"/>
                        <a14:foregroundMark x1="60358" y1="36484" x2="60358" y2="36484"/>
                        <a14:foregroundMark x1="60358" y1="37811" x2="70213" y2="66833"/>
                        <a14:foregroundMark x1="71333" y1="68823" x2="71333" y2="68823"/>
                        <a14:foregroundMark x1="71333" y1="30846" x2="71333" y2="30846"/>
                        <a14:foregroundMark x1="76932" y1="19569" x2="76932" y2="19569"/>
                        <a14:foregroundMark x1="57671" y1="14925" x2="57671" y2="14925"/>
                        <a14:foregroundMark x1="87010" y1="22886" x2="86786" y2="35489"/>
                        <a14:foregroundMark x1="87234" y1="68491" x2="87234" y2="684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77" t="11451" r="8552" b="9340"/>
          <a:stretch/>
        </p:blipFill>
        <p:spPr bwMode="auto">
          <a:xfrm>
            <a:off x="4489020" y="1391344"/>
            <a:ext cx="4557297" cy="3628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 descr="P:\ASSIEME VALVOLA 16''-600#-Orizzontale (1).JPG">
            <a:extLst>
              <a:ext uri="{FF2B5EF4-FFF2-40B4-BE49-F238E27FC236}">
                <a16:creationId xmlns:a16="http://schemas.microsoft.com/office/drawing/2014/main" id="{50414BD3-2F69-4E10-88C7-65A97FF833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772" b="84981" l="34955" r="87260">
                        <a14:foregroundMark x1="44686" y1="21863" x2="45583" y2="25570"/>
                        <a14:foregroundMark x1="49168" y1="27471" x2="44686" y2="38783"/>
                        <a14:foregroundMark x1="44686" y1="38783" x2="44046" y2="48004"/>
                        <a14:foregroundMark x1="38156" y1="41825" x2="40269" y2="51141"/>
                        <a14:foregroundMark x1="35659" y1="50285" x2="35659" y2="50285"/>
                        <a14:foregroundMark x1="35339" y1="49240" x2="35915" y2="51331"/>
                        <a14:foregroundMark x1="43214" y1="27852" x2="40205" y2="35932"/>
                        <a14:foregroundMark x1="40205" y1="35932" x2="38988" y2="45057"/>
                        <a14:foregroundMark x1="38988" y1="45057" x2="40077" y2="53897"/>
                        <a14:foregroundMark x1="40077" y1="53897" x2="38668" y2="54278"/>
                        <a14:foregroundMark x1="44046" y1="26046" x2="38732" y2="37452"/>
                        <a14:foregroundMark x1="41357" y1="49240" x2="41741" y2="53612"/>
                        <a14:foregroundMark x1="53841" y1="30608" x2="48399" y2="46293"/>
                        <a14:foregroundMark x1="48399" y1="46293" x2="47823" y2="55798"/>
                        <a14:foregroundMark x1="47823" y1="55798" x2="50832" y2="68156"/>
                        <a14:foregroundMark x1="49744" y1="51616" x2="49744" y2="51616"/>
                        <a14:foregroundMark x1="50448" y1="61122" x2="50448" y2="61122"/>
                        <a14:foregroundMark x1="53649" y1="54658" x2="53649" y2="54658"/>
                        <a14:foregroundMark x1="84699" y1="48669" x2="84699" y2="48669"/>
                        <a14:foregroundMark x1="87260" y1="48859" x2="87260" y2="48859"/>
                        <a14:foregroundMark x1="45583" y1="60456" x2="45583" y2="60456"/>
                        <a14:foregroundMark x1="38668" y1="56369" x2="38668" y2="56369"/>
                        <a14:foregroundMark x1="45583" y1="53422" x2="47247" y2="62738"/>
                        <a14:foregroundMark x1="42318" y1="60932" x2="43150" y2="63213"/>
                        <a14:foregroundMark x1="61204" y1="81939" x2="67542" y2="82700"/>
                        <a14:foregroundMark x1="67542" y1="82700" x2="69910" y2="82510"/>
                        <a14:foregroundMark x1="55634" y1="69202" x2="53969" y2="60361"/>
                        <a14:foregroundMark x1="53969" y1="60361" x2="55762" y2="42490"/>
                        <a14:foregroundMark x1="55762" y1="42490" x2="59859" y2="35361"/>
                        <a14:foregroundMark x1="59859" y1="35361" x2="55634" y2="41730"/>
                        <a14:foregroundMark x1="55634" y1="41730" x2="54930" y2="44297"/>
                        <a14:foregroundMark x1="53073" y1="70057" x2="53073" y2="70057"/>
                        <a14:foregroundMark x1="44686" y1="28327" x2="41357" y2="35171"/>
                        <a14:foregroundMark x1="79834" y1="22338" x2="79834" y2="22338"/>
                        <a14:foregroundMark x1="79962" y1="23099" x2="79962" y2="23099"/>
                        <a14:foregroundMark x1="78809" y1="22053" x2="78809" y2="22053"/>
                        <a14:foregroundMark x1="69078" y1="20247" x2="69078" y2="20247"/>
                        <a14:foregroundMark x1="69078" y1="20247" x2="69078" y2="20247"/>
                        <a14:foregroundMark x1="68630" y1="19772" x2="68630" y2="19772"/>
                        <a14:foregroundMark x1="68630" y1="19772" x2="69334" y2="21293"/>
                        <a14:foregroundMark x1="44558" y1="20437" x2="44174" y2="22338"/>
                        <a14:foregroundMark x1="48784" y1="76901" x2="48528" y2="76046"/>
                        <a14:foregroundMark x1="49040" y1="70722" x2="46927" y2="73384"/>
                        <a14:foregroundMark x1="57875" y1="84981" x2="57298" y2="84791"/>
                        <a14:foregroundMark x1="58003" y1="76901" x2="57618" y2="75856"/>
                        <a14:foregroundMark x1="43982" y1="21198" x2="44046" y2="21863"/>
                        <a14:foregroundMark x1="78681" y1="22243" x2="78297" y2="23764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96" t="17121" r="9991" b="13369"/>
          <a:stretch/>
        </p:blipFill>
        <p:spPr bwMode="auto">
          <a:xfrm>
            <a:off x="0" y="1320837"/>
            <a:ext cx="4647810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PRCV-STHP Stealth Trim – Upstream Bore View and Cutaway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16AA40-2627-4D37-823B-02EE3FCF326F}"/>
              </a:ext>
            </a:extLst>
          </p:cNvPr>
          <p:cNvSpPr txBox="1"/>
          <p:nvPr/>
        </p:nvSpPr>
        <p:spPr>
          <a:xfrm>
            <a:off x="735079" y="5491101"/>
            <a:ext cx="10774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Body Drain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FC46124-DDF2-4332-BEFF-A078A3AA786C}"/>
              </a:ext>
            </a:extLst>
          </p:cNvPr>
          <p:cNvSpPr/>
          <p:nvPr/>
        </p:nvSpPr>
        <p:spPr>
          <a:xfrm>
            <a:off x="1673010" y="4387050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16" name="Elbow Connector 17">
            <a:extLst>
              <a:ext uri="{FF2B5EF4-FFF2-40B4-BE49-F238E27FC236}">
                <a16:creationId xmlns:a16="http://schemas.microsoft.com/office/drawing/2014/main" id="{253184E2-9B0A-4EBA-9AF1-3F1830F56F20}"/>
              </a:ext>
            </a:extLst>
          </p:cNvPr>
          <p:cNvCxnSpPr>
            <a:cxnSpLocks/>
            <a:stCxn id="14" idx="3"/>
            <a:endCxn id="15" idx="6"/>
          </p:cNvCxnSpPr>
          <p:nvPr/>
        </p:nvCxnSpPr>
        <p:spPr>
          <a:xfrm flipV="1">
            <a:off x="1812494" y="4577550"/>
            <a:ext cx="241516" cy="1036662"/>
          </a:xfrm>
          <a:prstGeom prst="bentConnector3">
            <a:avLst>
              <a:gd name="adj1" fmla="val 194652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6A1464DD-4622-46AE-865A-2F1FA0C66A09}"/>
              </a:ext>
            </a:extLst>
          </p:cNvPr>
          <p:cNvSpPr/>
          <p:nvPr/>
        </p:nvSpPr>
        <p:spPr>
          <a:xfrm>
            <a:off x="2710894" y="3343385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39FC9A-36AD-4C87-90BF-95B96BDA2003}"/>
              </a:ext>
            </a:extLst>
          </p:cNvPr>
          <p:cNvSpPr txBox="1"/>
          <p:nvPr/>
        </p:nvSpPr>
        <p:spPr>
          <a:xfrm>
            <a:off x="4266542" y="1124896"/>
            <a:ext cx="1135928" cy="255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Ball Exit Hole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58A83D-F182-4E0A-A27B-EAA8CF68FC41}"/>
              </a:ext>
            </a:extLst>
          </p:cNvPr>
          <p:cNvSpPr txBox="1"/>
          <p:nvPr/>
        </p:nvSpPr>
        <p:spPr>
          <a:xfrm>
            <a:off x="1518910" y="966997"/>
            <a:ext cx="12907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Swivel Lift Eyes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EB1AF0F-D950-44EF-802B-7B4EE00FAB6E}"/>
              </a:ext>
            </a:extLst>
          </p:cNvPr>
          <p:cNvSpPr/>
          <p:nvPr/>
        </p:nvSpPr>
        <p:spPr>
          <a:xfrm>
            <a:off x="3541865" y="1457902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25" name="Elbow Connector 27">
            <a:extLst>
              <a:ext uri="{FF2B5EF4-FFF2-40B4-BE49-F238E27FC236}">
                <a16:creationId xmlns:a16="http://schemas.microsoft.com/office/drawing/2014/main" id="{D6511F5D-A71D-4680-B067-B4F1CE7A5C7D}"/>
              </a:ext>
            </a:extLst>
          </p:cNvPr>
          <p:cNvCxnSpPr>
            <a:cxnSpLocks/>
            <a:stCxn id="23" idx="3"/>
            <a:endCxn id="24" idx="0"/>
          </p:cNvCxnSpPr>
          <p:nvPr/>
        </p:nvCxnSpPr>
        <p:spPr>
          <a:xfrm>
            <a:off x="2809668" y="1090108"/>
            <a:ext cx="922697" cy="367794"/>
          </a:xfrm>
          <a:prstGeom prst="bentConnector2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B3489826-2D70-4543-B2E3-47B522336B81}"/>
              </a:ext>
            </a:extLst>
          </p:cNvPr>
          <p:cNvSpPr/>
          <p:nvPr/>
        </p:nvSpPr>
        <p:spPr>
          <a:xfrm>
            <a:off x="5452364" y="2962449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29" name="Elbow Connector 31">
            <a:extLst>
              <a:ext uri="{FF2B5EF4-FFF2-40B4-BE49-F238E27FC236}">
                <a16:creationId xmlns:a16="http://schemas.microsoft.com/office/drawing/2014/main" id="{12FB8F76-99B5-4205-ABE0-D4C7AEFE366E}"/>
              </a:ext>
            </a:extLst>
          </p:cNvPr>
          <p:cNvCxnSpPr>
            <a:cxnSpLocks/>
            <a:stCxn id="20" idx="3"/>
            <a:endCxn id="28" idx="6"/>
          </p:cNvCxnSpPr>
          <p:nvPr/>
        </p:nvCxnSpPr>
        <p:spPr>
          <a:xfrm>
            <a:off x="5402470" y="1252804"/>
            <a:ext cx="430894" cy="1900145"/>
          </a:xfrm>
          <a:prstGeom prst="bentConnector3">
            <a:avLst>
              <a:gd name="adj1" fmla="val 153052"/>
            </a:avLst>
          </a:prstGeom>
          <a:ln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27376AAD-F15C-4A0C-86EC-06BD0E8240FD}"/>
              </a:ext>
            </a:extLst>
          </p:cNvPr>
          <p:cNvSpPr/>
          <p:nvPr/>
        </p:nvSpPr>
        <p:spPr>
          <a:xfrm>
            <a:off x="735079" y="1358388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31" name="Elbow Connector 33">
            <a:extLst>
              <a:ext uri="{FF2B5EF4-FFF2-40B4-BE49-F238E27FC236}">
                <a16:creationId xmlns:a16="http://schemas.microsoft.com/office/drawing/2014/main" id="{91AA8034-6DA1-44C1-9B78-22865F10AD67}"/>
              </a:ext>
            </a:extLst>
          </p:cNvPr>
          <p:cNvCxnSpPr>
            <a:cxnSpLocks/>
            <a:stCxn id="23" idx="1"/>
            <a:endCxn id="30" idx="0"/>
          </p:cNvCxnSpPr>
          <p:nvPr/>
        </p:nvCxnSpPr>
        <p:spPr>
          <a:xfrm rot="10800000" flipV="1">
            <a:off x="925580" y="1090108"/>
            <a:ext cx="593331" cy="268280"/>
          </a:xfrm>
          <a:prstGeom prst="bentConnector2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5C092D82-213E-49B5-B35A-B067B860783E}"/>
              </a:ext>
            </a:extLst>
          </p:cNvPr>
          <p:cNvSpPr txBox="1"/>
          <p:nvPr/>
        </p:nvSpPr>
        <p:spPr>
          <a:xfrm>
            <a:off x="466731" y="4991938"/>
            <a:ext cx="1558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Stem Injection Port</a:t>
            </a:r>
          </a:p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V-Pack Steam Seals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55588D6-2264-4793-B3B4-CE568A0D9623}"/>
              </a:ext>
            </a:extLst>
          </p:cNvPr>
          <p:cNvSpPr/>
          <p:nvPr/>
        </p:nvSpPr>
        <p:spPr>
          <a:xfrm>
            <a:off x="3160866" y="2166470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AD689AB-5F99-428E-8CA5-114F30625F9E}"/>
              </a:ext>
            </a:extLst>
          </p:cNvPr>
          <p:cNvSpPr txBox="1"/>
          <p:nvPr/>
        </p:nvSpPr>
        <p:spPr>
          <a:xfrm>
            <a:off x="4021478" y="5191881"/>
            <a:ext cx="10780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Variable Ball</a:t>
            </a:r>
          </a:p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Diffuser Plates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208EECF-D7B7-4186-AD36-0B8E11BAB63C}"/>
              </a:ext>
            </a:extLst>
          </p:cNvPr>
          <p:cNvSpPr/>
          <p:nvPr/>
        </p:nvSpPr>
        <p:spPr>
          <a:xfrm>
            <a:off x="6235436" y="3279698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36" name="Elbow Connector 48">
            <a:extLst>
              <a:ext uri="{FF2B5EF4-FFF2-40B4-BE49-F238E27FC236}">
                <a16:creationId xmlns:a16="http://schemas.microsoft.com/office/drawing/2014/main" id="{3A981DD1-B2C4-4F78-9602-B5CE0CCC6841}"/>
              </a:ext>
            </a:extLst>
          </p:cNvPr>
          <p:cNvCxnSpPr>
            <a:cxnSpLocks/>
            <a:stCxn id="34" idx="3"/>
            <a:endCxn id="35" idx="4"/>
          </p:cNvCxnSpPr>
          <p:nvPr/>
        </p:nvCxnSpPr>
        <p:spPr>
          <a:xfrm flipV="1">
            <a:off x="5099508" y="3660698"/>
            <a:ext cx="1326428" cy="1731238"/>
          </a:xfrm>
          <a:prstGeom prst="bentConnector2">
            <a:avLst/>
          </a:prstGeom>
          <a:ln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715E20BB-F90C-465B-B099-8E12B2842307}"/>
              </a:ext>
            </a:extLst>
          </p:cNvPr>
          <p:cNvSpPr txBox="1"/>
          <p:nvPr/>
        </p:nvSpPr>
        <p:spPr>
          <a:xfrm>
            <a:off x="7196066" y="474555"/>
            <a:ext cx="169597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STHP</a:t>
            </a:r>
          </a:p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DD2A097-850A-41FA-B3C3-92CFA188344C}"/>
              </a:ext>
            </a:extLst>
          </p:cNvPr>
          <p:cNvSpPr txBox="1"/>
          <p:nvPr/>
        </p:nvSpPr>
        <p:spPr>
          <a:xfrm>
            <a:off x="6466295" y="5097246"/>
            <a:ext cx="18824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Upstream Variable Diffuser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594C07B-E9C9-4308-B7EF-36645204D43D}"/>
              </a:ext>
            </a:extLst>
          </p:cNvPr>
          <p:cNvSpPr/>
          <p:nvPr/>
        </p:nvSpPr>
        <p:spPr>
          <a:xfrm>
            <a:off x="7551142" y="3507562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40" name="Elbow Connector 63">
            <a:extLst>
              <a:ext uri="{FF2B5EF4-FFF2-40B4-BE49-F238E27FC236}">
                <a16:creationId xmlns:a16="http://schemas.microsoft.com/office/drawing/2014/main" id="{33886BD6-B0E9-4C22-BDA7-3251AA753533}"/>
              </a:ext>
            </a:extLst>
          </p:cNvPr>
          <p:cNvCxnSpPr>
            <a:cxnSpLocks/>
            <a:stCxn id="38" idx="3"/>
            <a:endCxn id="39" idx="6"/>
          </p:cNvCxnSpPr>
          <p:nvPr/>
        </p:nvCxnSpPr>
        <p:spPr>
          <a:xfrm flipH="1" flipV="1">
            <a:off x="7932142" y="3698062"/>
            <a:ext cx="416645" cy="1522295"/>
          </a:xfrm>
          <a:prstGeom prst="bentConnector3">
            <a:avLst>
              <a:gd name="adj1" fmla="val -54867"/>
            </a:avLst>
          </a:prstGeom>
          <a:ln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Arrow: Left 44">
            <a:extLst>
              <a:ext uri="{FF2B5EF4-FFF2-40B4-BE49-F238E27FC236}">
                <a16:creationId xmlns:a16="http://schemas.microsoft.com/office/drawing/2014/main" id="{61C501D8-AC02-4400-BD4E-5E026AE9ADE5}"/>
              </a:ext>
            </a:extLst>
          </p:cNvPr>
          <p:cNvSpPr/>
          <p:nvPr/>
        </p:nvSpPr>
        <p:spPr>
          <a:xfrm>
            <a:off x="7515079" y="2660841"/>
            <a:ext cx="1377966" cy="682544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6E09840-C344-4A27-ADF9-18F2158DAA1F}"/>
              </a:ext>
            </a:extLst>
          </p:cNvPr>
          <p:cNvSpPr/>
          <p:nvPr/>
        </p:nvSpPr>
        <p:spPr>
          <a:xfrm>
            <a:off x="582344" y="3126562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22" name="Elbow Connector 24">
            <a:extLst>
              <a:ext uri="{FF2B5EF4-FFF2-40B4-BE49-F238E27FC236}">
                <a16:creationId xmlns:a16="http://schemas.microsoft.com/office/drawing/2014/main" id="{C9C90112-5963-4151-B0A7-837284E1C96B}"/>
              </a:ext>
            </a:extLst>
          </p:cNvPr>
          <p:cNvCxnSpPr>
            <a:cxnSpLocks/>
            <a:stCxn id="32" idx="1"/>
            <a:endCxn id="21" idx="2"/>
          </p:cNvCxnSpPr>
          <p:nvPr/>
        </p:nvCxnSpPr>
        <p:spPr>
          <a:xfrm rot="10800000" flipH="1">
            <a:off x="466730" y="3317063"/>
            <a:ext cx="115613" cy="1874931"/>
          </a:xfrm>
          <a:prstGeom prst="bentConnector3">
            <a:avLst>
              <a:gd name="adj1" fmla="val -197729"/>
            </a:avLst>
          </a:prstGeom>
          <a:ln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Elbow Connector 48">
            <a:extLst>
              <a:ext uri="{FF2B5EF4-FFF2-40B4-BE49-F238E27FC236}">
                <a16:creationId xmlns:a16="http://schemas.microsoft.com/office/drawing/2014/main" id="{F662E5AE-7965-4B68-8E7D-322A2B2F0C05}"/>
              </a:ext>
            </a:extLst>
          </p:cNvPr>
          <p:cNvCxnSpPr>
            <a:cxnSpLocks/>
            <a:stCxn id="34" idx="1"/>
            <a:endCxn id="18" idx="4"/>
          </p:cNvCxnSpPr>
          <p:nvPr/>
        </p:nvCxnSpPr>
        <p:spPr>
          <a:xfrm rot="10800000">
            <a:off x="2901394" y="3724386"/>
            <a:ext cx="1120084" cy="1667551"/>
          </a:xfrm>
          <a:prstGeom prst="bentConnector2">
            <a:avLst/>
          </a:prstGeom>
          <a:ln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A47411BB-7DB0-4215-93D8-6C46A61F007E}"/>
              </a:ext>
            </a:extLst>
          </p:cNvPr>
          <p:cNvSpPr/>
          <p:nvPr/>
        </p:nvSpPr>
        <p:spPr>
          <a:xfrm>
            <a:off x="2979384" y="5751988"/>
            <a:ext cx="371024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https://www.youtube.com/watch?v=WhtVl1fsYSU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8D226485-45DE-4747-922C-34A9CBAE3E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489020" y="6307808"/>
            <a:ext cx="682002" cy="291982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DC46D45D-F507-4658-9135-5082E39BFC34}"/>
              </a:ext>
            </a:extLst>
          </p:cNvPr>
          <p:cNvSpPr/>
          <p:nvPr/>
        </p:nvSpPr>
        <p:spPr>
          <a:xfrm>
            <a:off x="2979384" y="6013598"/>
            <a:ext cx="371024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https://www.youtube.com/watch?v=KCA3Nx41Pck</a:t>
            </a:r>
          </a:p>
        </p:txBody>
      </p:sp>
    </p:spTree>
    <p:extLst>
      <p:ext uri="{BB962C8B-B14F-4D97-AF65-F5344CB8AC3E}">
        <p14:creationId xmlns:p14="http://schemas.microsoft.com/office/powerpoint/2010/main" val="3865831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PRCV-STHP High Performance Stem Seal Design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11644C-7E65-4D18-9E70-D34003F146B0}"/>
              </a:ext>
            </a:extLst>
          </p:cNvPr>
          <p:cNvSpPr/>
          <p:nvPr/>
        </p:nvSpPr>
        <p:spPr>
          <a:xfrm>
            <a:off x="171977" y="576831"/>
            <a:ext cx="68012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PRCV-STH2 Stealth Trim – Upstream Bore View and Cutaway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15E20BB-F90C-465B-B099-8E12B2842307}"/>
              </a:ext>
            </a:extLst>
          </p:cNvPr>
          <p:cNvSpPr txBox="1"/>
          <p:nvPr/>
        </p:nvSpPr>
        <p:spPr>
          <a:xfrm>
            <a:off x="6125284" y="1032524"/>
            <a:ext cx="169597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STHP</a:t>
            </a:r>
          </a:p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</a:p>
        </p:txBody>
      </p:sp>
      <p:pic>
        <p:nvPicPr>
          <p:cNvPr id="44" name="Picture 2">
            <a:extLst>
              <a:ext uri="{FF2B5EF4-FFF2-40B4-BE49-F238E27FC236}">
                <a16:creationId xmlns:a16="http://schemas.microsoft.com/office/drawing/2014/main" id="{0A984E94-833E-4D39-AA99-20F0899D51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" r="7204"/>
          <a:stretch/>
        </p:blipFill>
        <p:spPr bwMode="auto">
          <a:xfrm>
            <a:off x="930443" y="1484784"/>
            <a:ext cx="4104456" cy="3888432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A60ED10-1402-427E-92C2-C3D1EA806C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008" t="62259" r="1" b="2144"/>
          <a:stretch/>
        </p:blipFill>
        <p:spPr>
          <a:xfrm>
            <a:off x="6021954" y="3345959"/>
            <a:ext cx="2348223" cy="2134402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38FCF78C-2D0A-48E4-9DCD-ED8FC8058F82}"/>
              </a:ext>
            </a:extLst>
          </p:cNvPr>
          <p:cNvSpPr/>
          <p:nvPr/>
        </p:nvSpPr>
        <p:spPr>
          <a:xfrm>
            <a:off x="1649635" y="5511727"/>
            <a:ext cx="23027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High Performance V-Pack</a:t>
            </a:r>
          </a:p>
          <a:p>
            <a:pPr algn="ctr"/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Stem Seal Configuration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C4F9E7F-4CF8-4950-BA44-6F4B31C8C02F}"/>
              </a:ext>
            </a:extLst>
          </p:cNvPr>
          <p:cNvSpPr/>
          <p:nvPr/>
        </p:nvSpPr>
        <p:spPr>
          <a:xfrm>
            <a:off x="6044704" y="5511727"/>
            <a:ext cx="23027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High Performance V-Pack</a:t>
            </a:r>
          </a:p>
          <a:p>
            <a:pPr algn="ctr"/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Stem Seal Assembly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74A523B-0B81-41F7-8E50-8BD1C08653AB}"/>
              </a:ext>
            </a:extLst>
          </p:cNvPr>
          <p:cNvSpPr txBox="1"/>
          <p:nvPr/>
        </p:nvSpPr>
        <p:spPr>
          <a:xfrm>
            <a:off x="6485646" y="2084798"/>
            <a:ext cx="15584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Lip Seal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935545F7-8E0E-4BE2-BB3C-0BC5D99A78C9}"/>
              </a:ext>
            </a:extLst>
          </p:cNvPr>
          <p:cNvSpPr/>
          <p:nvPr/>
        </p:nvSpPr>
        <p:spPr>
          <a:xfrm>
            <a:off x="3382123" y="2865904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52" name="Elbow Connector 33">
            <a:extLst>
              <a:ext uri="{FF2B5EF4-FFF2-40B4-BE49-F238E27FC236}">
                <a16:creationId xmlns:a16="http://schemas.microsoft.com/office/drawing/2014/main" id="{93595CCF-C70A-426F-A73E-FA5CA2FA5F4D}"/>
              </a:ext>
            </a:extLst>
          </p:cNvPr>
          <p:cNvCxnSpPr>
            <a:cxnSpLocks/>
            <a:stCxn id="48" idx="1"/>
            <a:endCxn id="54" idx="0"/>
          </p:cNvCxnSpPr>
          <p:nvPr/>
        </p:nvCxnSpPr>
        <p:spPr>
          <a:xfrm rot="10800000" flipV="1">
            <a:off x="3572624" y="2207909"/>
            <a:ext cx="2913023" cy="276994"/>
          </a:xfrm>
          <a:prstGeom prst="bentConnector2">
            <a:avLst/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6F213EF2-85AC-4B5D-8AA2-BCD2C009B363}"/>
              </a:ext>
            </a:extLst>
          </p:cNvPr>
          <p:cNvSpPr/>
          <p:nvPr/>
        </p:nvSpPr>
        <p:spPr>
          <a:xfrm>
            <a:off x="3399414" y="3291405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ECC2030-856B-472C-9E1D-BF551DAC7219}"/>
              </a:ext>
            </a:extLst>
          </p:cNvPr>
          <p:cNvSpPr/>
          <p:nvPr/>
        </p:nvSpPr>
        <p:spPr>
          <a:xfrm>
            <a:off x="3382123" y="2484903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45577EE-9551-4547-898C-E1183C02C9F6}"/>
              </a:ext>
            </a:extLst>
          </p:cNvPr>
          <p:cNvSpPr txBox="1"/>
          <p:nvPr/>
        </p:nvSpPr>
        <p:spPr>
          <a:xfrm>
            <a:off x="6485646" y="2438198"/>
            <a:ext cx="15584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PTFE V-Pack</a:t>
            </a:r>
          </a:p>
        </p:txBody>
      </p:sp>
      <p:cxnSp>
        <p:nvCxnSpPr>
          <p:cNvPr id="56" name="Elbow Connector 33">
            <a:extLst>
              <a:ext uri="{FF2B5EF4-FFF2-40B4-BE49-F238E27FC236}">
                <a16:creationId xmlns:a16="http://schemas.microsoft.com/office/drawing/2014/main" id="{B147ACCA-194B-4CA5-A0A2-F376DD2BDF04}"/>
              </a:ext>
            </a:extLst>
          </p:cNvPr>
          <p:cNvCxnSpPr>
            <a:cxnSpLocks/>
            <a:stCxn id="55" idx="1"/>
            <a:endCxn id="51" idx="6"/>
          </p:cNvCxnSpPr>
          <p:nvPr/>
        </p:nvCxnSpPr>
        <p:spPr>
          <a:xfrm rot="10800000" flipV="1">
            <a:off x="3763124" y="2561308"/>
            <a:ext cx="2722523" cy="495095"/>
          </a:xfrm>
          <a:prstGeom prst="bentConnector3">
            <a:avLst>
              <a:gd name="adj1" fmla="val 31262"/>
            </a:avLst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BF2490A0-2BF6-4CE2-803E-1E393EAB9180}"/>
              </a:ext>
            </a:extLst>
          </p:cNvPr>
          <p:cNvSpPr txBox="1"/>
          <p:nvPr/>
        </p:nvSpPr>
        <p:spPr>
          <a:xfrm>
            <a:off x="6485646" y="2956377"/>
            <a:ext cx="15584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Graphite Gasket</a:t>
            </a:r>
          </a:p>
        </p:txBody>
      </p:sp>
      <p:cxnSp>
        <p:nvCxnSpPr>
          <p:cNvPr id="62" name="Elbow Connector 33">
            <a:extLst>
              <a:ext uri="{FF2B5EF4-FFF2-40B4-BE49-F238E27FC236}">
                <a16:creationId xmlns:a16="http://schemas.microsoft.com/office/drawing/2014/main" id="{7A36025E-3AE2-4E16-A534-B38F8F14DC3E}"/>
              </a:ext>
            </a:extLst>
          </p:cNvPr>
          <p:cNvCxnSpPr>
            <a:cxnSpLocks/>
            <a:stCxn id="61" idx="1"/>
            <a:endCxn id="53" idx="6"/>
          </p:cNvCxnSpPr>
          <p:nvPr/>
        </p:nvCxnSpPr>
        <p:spPr>
          <a:xfrm rot="10800000" flipV="1">
            <a:off x="3780414" y="3079487"/>
            <a:ext cx="2705232" cy="402417"/>
          </a:xfrm>
          <a:prstGeom prst="bentConnector3">
            <a:avLst>
              <a:gd name="adj1" fmla="val 19757"/>
            </a:avLst>
          </a:prstGeom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7943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1555C3-0D12-436F-8E6E-2AEF0C858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38" y="1094029"/>
            <a:ext cx="8218120" cy="46699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PRCV-FP Flow Profile – Modified Equal Percentage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FCA5CC-DC4B-47B3-833C-04D5B9CE98CA}"/>
              </a:ext>
            </a:extLst>
          </p:cNvPr>
          <p:cNvSpPr txBox="1"/>
          <p:nvPr/>
        </p:nvSpPr>
        <p:spPr>
          <a:xfrm>
            <a:off x="6867937" y="3117574"/>
            <a:ext cx="111963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FP</a:t>
            </a:r>
          </a:p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</a:p>
        </p:txBody>
      </p:sp>
    </p:spTree>
    <p:extLst>
      <p:ext uri="{BB962C8B-B14F-4D97-AF65-F5344CB8AC3E}">
        <p14:creationId xmlns:p14="http://schemas.microsoft.com/office/powerpoint/2010/main" val="1697417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PRCV-STH1 Flow Profile – Modified Equal Percentage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FCA5CC-DC4B-47B3-833C-04D5B9CE98CA}"/>
              </a:ext>
            </a:extLst>
          </p:cNvPr>
          <p:cNvSpPr txBox="1"/>
          <p:nvPr/>
        </p:nvSpPr>
        <p:spPr>
          <a:xfrm>
            <a:off x="6867937" y="3117574"/>
            <a:ext cx="111963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FP</a:t>
            </a:r>
          </a:p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FEC121-E172-4C9D-A170-D8CC9C272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793" y="1136705"/>
            <a:ext cx="8236410" cy="45845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B286A6-7FBC-4191-8282-BCA474D143AF}"/>
              </a:ext>
            </a:extLst>
          </p:cNvPr>
          <p:cNvSpPr txBox="1"/>
          <p:nvPr/>
        </p:nvSpPr>
        <p:spPr>
          <a:xfrm>
            <a:off x="5198334" y="2822713"/>
            <a:ext cx="165966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STH1</a:t>
            </a:r>
          </a:p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</a:p>
        </p:txBody>
      </p:sp>
    </p:spTree>
    <p:extLst>
      <p:ext uri="{BB962C8B-B14F-4D97-AF65-F5344CB8AC3E}">
        <p14:creationId xmlns:p14="http://schemas.microsoft.com/office/powerpoint/2010/main" val="2787642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A627E9-B9A3-4E7D-B28B-FD45BFCE7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52" y="1090981"/>
            <a:ext cx="8266892" cy="46760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PRCV-STH2 Flow Profile – Modified Equal Percentage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FCA5CC-DC4B-47B3-833C-04D5B9CE98CA}"/>
              </a:ext>
            </a:extLst>
          </p:cNvPr>
          <p:cNvSpPr txBox="1"/>
          <p:nvPr/>
        </p:nvSpPr>
        <p:spPr>
          <a:xfrm>
            <a:off x="4830418" y="2791984"/>
            <a:ext cx="163646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STH2</a:t>
            </a:r>
          </a:p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</a:p>
        </p:txBody>
      </p:sp>
    </p:spTree>
    <p:extLst>
      <p:ext uri="{BB962C8B-B14F-4D97-AF65-F5344CB8AC3E}">
        <p14:creationId xmlns:p14="http://schemas.microsoft.com/office/powerpoint/2010/main" val="6835459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A1E8A9-F648-4647-B489-09F1615E8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47" y="1136705"/>
            <a:ext cx="8242506" cy="45845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PRCV-STHP Flow Profile – Modified Equal Percentage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028870-3192-47B0-B134-98B6150176BC}"/>
              </a:ext>
            </a:extLst>
          </p:cNvPr>
          <p:cNvSpPr txBox="1"/>
          <p:nvPr/>
        </p:nvSpPr>
        <p:spPr>
          <a:xfrm>
            <a:off x="4830418" y="2791984"/>
            <a:ext cx="163646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STHP</a:t>
            </a:r>
          </a:p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</a:p>
        </p:txBody>
      </p:sp>
    </p:spTree>
    <p:extLst>
      <p:ext uri="{BB962C8B-B14F-4D97-AF65-F5344CB8AC3E}">
        <p14:creationId xmlns:p14="http://schemas.microsoft.com/office/powerpoint/2010/main" val="4221749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High Capacity Control Valves For Natural Gas Pipelines</a:t>
            </a:r>
          </a:p>
        </p:txBody>
      </p:sp>
      <p:pic>
        <p:nvPicPr>
          <p:cNvPr id="3" name="Picture 2" descr="C:\Users\VRG Vontrols\Pictures\iStock Photos\iStock_000009753956Large.jpg">
            <a:extLst>
              <a:ext uri="{FF2B5EF4-FFF2-40B4-BE49-F238E27FC236}">
                <a16:creationId xmlns:a16="http://schemas.microsoft.com/office/drawing/2014/main" id="{D6C9F1D0-7AC2-4740-8665-7BA845F1F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667" y="547439"/>
            <a:ext cx="3867831" cy="579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1EF48C7-B5D6-4D68-B365-C95E8EAD4D02}"/>
              </a:ext>
            </a:extLst>
          </p:cNvPr>
          <p:cNvSpPr/>
          <p:nvPr/>
        </p:nvSpPr>
        <p:spPr>
          <a:xfrm>
            <a:off x="4494693" y="653062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PRCV Pipeline Rotary Control Valves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00ECA1-B1D2-40FB-A216-C781BD77B199}"/>
              </a:ext>
            </a:extLst>
          </p:cNvPr>
          <p:cNvSpPr txBox="1"/>
          <p:nvPr/>
        </p:nvSpPr>
        <p:spPr>
          <a:xfrm>
            <a:off x="5791198" y="2718078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PRCV Pipeline Rotary Control Valve</a:t>
            </a:r>
          </a:p>
          <a:p>
            <a:pPr algn="ctr"/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Typ. Double Acting Configuration</a:t>
            </a:r>
          </a:p>
        </p:txBody>
      </p:sp>
      <p:pic>
        <p:nvPicPr>
          <p:cNvPr id="10" name="Picture 9" descr="A picture containing hydrant, white&#10;&#10;Description automatically generated">
            <a:extLst>
              <a:ext uri="{FF2B5EF4-FFF2-40B4-BE49-F238E27FC236}">
                <a16:creationId xmlns:a16="http://schemas.microsoft.com/office/drawing/2014/main" id="{CB8B092D-2DF1-462C-BBC9-6D6253D03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22250"/>
            <a:ext cx="8115299" cy="684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782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CVET Linear Control Valve – Product Overview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618BD78-F879-4C75-9DDF-AD92DCE0D7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627973"/>
              </p:ext>
            </p:extLst>
          </p:nvPr>
        </p:nvGraphicFramePr>
        <p:xfrm>
          <a:off x="292770" y="1809549"/>
          <a:ext cx="8389216" cy="4502726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5001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7822">
                  <a:extLst>
                    <a:ext uri="{9D8B030D-6E8A-4147-A177-3AD203B41FA5}">
                      <a16:colId xmlns:a16="http://schemas.microsoft.com/office/drawing/2014/main" val="3708321106"/>
                    </a:ext>
                  </a:extLst>
                </a:gridCol>
                <a:gridCol w="1377822">
                  <a:extLst>
                    <a:ext uri="{9D8B030D-6E8A-4147-A177-3AD203B41FA5}">
                      <a16:colId xmlns:a16="http://schemas.microsoft.com/office/drawing/2014/main" val="2618139312"/>
                    </a:ext>
                  </a:extLst>
                </a:gridCol>
                <a:gridCol w="13778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78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78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83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CV Trim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CVEZ</a:t>
                      </a:r>
                    </a:p>
                  </a:txBody>
                  <a:tcPr marL="51481" marR="5148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CVET</a:t>
                      </a:r>
                    </a:p>
                  </a:txBody>
                  <a:tcPr marL="51481" marR="5148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CVET –</a:t>
                      </a:r>
                      <a:r>
                        <a:rPr lang="en-US" sz="1050" b="1" baseline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LEVEL I</a:t>
                      </a:r>
                      <a:endParaRPr lang="en-US" sz="105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CVET –</a:t>
                      </a:r>
                      <a:r>
                        <a:rPr lang="en-US" sz="1050" b="1" baseline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LEVEL II</a:t>
                      </a:r>
                      <a:endParaRPr lang="en-US" sz="105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CVET –</a:t>
                      </a:r>
                      <a:r>
                        <a:rPr lang="en-US" sz="1050" b="1" baseline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LEVEL III</a:t>
                      </a:r>
                      <a:endParaRPr lang="en-US" sz="105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3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Size Range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in to 4 in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in to 16 in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in to 16 in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in to 16 in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in to 16 in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7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 Standard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API-6D / ASME B16.5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API 6FA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API-6D / ASME B16.5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API 6FA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API-6D / ASME B16.5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API 6FA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API-6D / ASME B16.5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API 6FA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API-6D / ASME B16.5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API 6FA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3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ANSI Range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– 900 ANSI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– 900 ANSI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– 900 ANSI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– 900 ANSI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– 900 ANSI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3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 Connections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RFFE, RTJ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RFFE, RTJ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RFFE, RTJ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RFFE, RTJ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RFFE, RTJ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3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Trim Type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Unbalanced</a:t>
                      </a: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Balanced</a:t>
                      </a: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Balanced</a:t>
                      </a: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Balanced</a:t>
                      </a: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Balanced</a:t>
                      </a:r>
                    </a:p>
                  </a:txBody>
                  <a:tcPr marL="51481" marR="51481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212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Performance Trim Technology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Plug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Linear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Equal Percent</a:t>
                      </a: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Linear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Equal Percent</a:t>
                      </a: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Drilled Hole</a:t>
                      </a:r>
                      <a:r>
                        <a:rPr lang="en-US" sz="10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Noise Trim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Linear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Equal Percent</a:t>
                      </a: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Drilled Hole</a:t>
                      </a:r>
                      <a:r>
                        <a:rPr lang="en-US" sz="10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Noise Trim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Linear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Equal Percent</a:t>
                      </a: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Drilled Hole</a:t>
                      </a:r>
                      <a:r>
                        <a:rPr lang="en-US" sz="10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Noise Trim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Linear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Equal Percent</a:t>
                      </a:r>
                    </a:p>
                  </a:txBody>
                  <a:tcPr marL="51481" marR="51481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3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Relative Capacity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Moderate</a:t>
                      </a: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Moderate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Moderate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Restricted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Restricted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3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 Noise Attenuation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10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10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10-15 dBA</a:t>
                      </a:r>
                      <a:endParaRPr lang="en-US" sz="10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15-20 dBA</a:t>
                      </a:r>
                      <a:endParaRPr lang="en-US" sz="10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dBA</a:t>
                      </a:r>
                      <a:endParaRPr lang="en-US" sz="10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7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Compatible Buried Applications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51481" marR="51481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83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 Range-Ability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50:1</a:t>
                      </a:r>
                      <a:endParaRPr lang="en-US" sz="10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30:1</a:t>
                      </a:r>
                      <a:endParaRPr lang="en-US" sz="10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30:1</a:t>
                      </a:r>
                      <a:endParaRPr lang="en-US" sz="10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30:1</a:t>
                      </a:r>
                      <a:endParaRPr lang="en-US" sz="10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30:1</a:t>
                      </a:r>
                      <a:endParaRPr lang="en-US" sz="10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44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Shutoff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 V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 VI – Standard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 V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 VI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 V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 VI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 V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 VI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 V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 VI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844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Seats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Metal Seats Optional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Soft Seats</a:t>
                      </a:r>
                      <a:r>
                        <a:rPr lang="en-US" sz="10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Standard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Metal Seats Optional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Soft Seats</a:t>
                      </a:r>
                      <a:r>
                        <a:rPr lang="en-US" sz="10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Standard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Metal Seats Optional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Soft Seats</a:t>
                      </a:r>
                      <a:r>
                        <a:rPr lang="en-US" sz="10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Standard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Metal Seats Optional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Soft Seats</a:t>
                      </a:r>
                      <a:r>
                        <a:rPr lang="en-US" sz="10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Standard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Metal Seats Optional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Soft Seats</a:t>
                      </a:r>
                      <a:r>
                        <a:rPr lang="en-US" sz="10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Standard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81" marR="51481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E2A75909-BD21-4923-877E-138BF8FDE4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730" y="993297"/>
            <a:ext cx="573014" cy="7242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E64712-51F6-48E5-83BC-D862477BAB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4478" y="637542"/>
            <a:ext cx="863839" cy="10918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81EA19-48B4-4415-B14B-36A92F8913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7186" y="637541"/>
            <a:ext cx="863839" cy="10918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660BD2-EB93-4D27-B739-63B7FBA726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799" y="647159"/>
            <a:ext cx="863839" cy="10918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D55F4D-284F-44AA-80B5-8B25043B84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0552" y="647159"/>
            <a:ext cx="863839" cy="109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9947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0F1ABA-68BF-4F84-9041-B93D9ADC9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939" y="765377"/>
            <a:ext cx="6762122" cy="53272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CV-ET Flow Profile – Linear Characteristic</a:t>
            </a:r>
          </a:p>
        </p:txBody>
      </p:sp>
    </p:spTree>
    <p:extLst>
      <p:ext uri="{BB962C8B-B14F-4D97-AF65-F5344CB8AC3E}">
        <p14:creationId xmlns:p14="http://schemas.microsoft.com/office/powerpoint/2010/main" val="3579847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D82F3D-85F2-4FF7-9164-302AAB496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235" y="765377"/>
            <a:ext cx="6766826" cy="53309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CV-ET Flow Profile – Equal Percentage</a:t>
            </a:r>
          </a:p>
        </p:txBody>
      </p:sp>
    </p:spTree>
    <p:extLst>
      <p:ext uri="{BB962C8B-B14F-4D97-AF65-F5344CB8AC3E}">
        <p14:creationId xmlns:p14="http://schemas.microsoft.com/office/powerpoint/2010/main" val="5945863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GV-8005 3">
            <a:extLst>
              <a:ext uri="{FF2B5EF4-FFF2-40B4-BE49-F238E27FC236}">
                <a16:creationId xmlns:a16="http://schemas.microsoft.com/office/drawing/2014/main" id="{FF01BE46-0B80-4270-885B-1EEBAADE5F9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1" r="28757"/>
          <a:stretch/>
        </p:blipFill>
        <p:spPr>
          <a:xfrm>
            <a:off x="2697031" y="444500"/>
            <a:ext cx="3327795" cy="61523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CVET Series – Linear Control Valves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C1EF4E-0242-41F9-A069-9BF0112424A8}"/>
              </a:ext>
            </a:extLst>
          </p:cNvPr>
          <p:cNvSpPr txBox="1"/>
          <p:nvPr/>
        </p:nvSpPr>
        <p:spPr>
          <a:xfrm>
            <a:off x="792031" y="1426153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LD Linear Diaphragm Actuators for High Thrust at Low Supply Pressure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575DBD0-87A7-4AB0-9F9D-E31832FAE21F}"/>
              </a:ext>
            </a:extLst>
          </p:cNvPr>
          <p:cNvSpPr/>
          <p:nvPr/>
        </p:nvSpPr>
        <p:spPr>
          <a:xfrm>
            <a:off x="2372529" y="5832638"/>
            <a:ext cx="14975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CVET Series</a:t>
            </a:r>
          </a:p>
          <a:p>
            <a:pPr algn="ctr"/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Linear Control Valves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2D45EBE-358B-44C6-84E5-5BFF480AD69B}"/>
              </a:ext>
            </a:extLst>
          </p:cNvPr>
          <p:cNvSpPr/>
          <p:nvPr/>
        </p:nvSpPr>
        <p:spPr>
          <a:xfrm>
            <a:off x="5689299" y="5126529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1FCB3CB-1690-4CA2-97B1-213B38F60DA9}"/>
              </a:ext>
            </a:extLst>
          </p:cNvPr>
          <p:cNvSpPr/>
          <p:nvPr/>
        </p:nvSpPr>
        <p:spPr>
          <a:xfrm>
            <a:off x="3121292" y="4994440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20915DE-8609-4F8C-A343-F7EF88513EE9}"/>
              </a:ext>
            </a:extLst>
          </p:cNvPr>
          <p:cNvSpPr/>
          <p:nvPr/>
        </p:nvSpPr>
        <p:spPr>
          <a:xfrm>
            <a:off x="3804592" y="732101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BFB960F-65D9-4340-8895-AA3C546AD82F}"/>
              </a:ext>
            </a:extLst>
          </p:cNvPr>
          <p:cNvSpPr/>
          <p:nvPr/>
        </p:nvSpPr>
        <p:spPr>
          <a:xfrm>
            <a:off x="4125454" y="2621699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AD0002E-00DB-459C-868B-705B5F23D4D1}"/>
              </a:ext>
            </a:extLst>
          </p:cNvPr>
          <p:cNvSpPr txBox="1"/>
          <p:nvPr/>
        </p:nvSpPr>
        <p:spPr>
          <a:xfrm>
            <a:off x="906028" y="4228939"/>
            <a:ext cx="152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Full Range of Noise Attenuation Trims w</a:t>
            </a:r>
          </a:p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Equal Percent or Linear Flow Characterization</a:t>
            </a:r>
          </a:p>
        </p:txBody>
      </p:sp>
      <p:cxnSp>
        <p:nvCxnSpPr>
          <p:cNvPr id="22" name="Elbow Connector 43">
            <a:extLst>
              <a:ext uri="{FF2B5EF4-FFF2-40B4-BE49-F238E27FC236}">
                <a16:creationId xmlns:a16="http://schemas.microsoft.com/office/drawing/2014/main" id="{3AFB8E4C-7326-4410-89AA-0D760A6C5791}"/>
              </a:ext>
            </a:extLst>
          </p:cNvPr>
          <p:cNvCxnSpPr>
            <a:cxnSpLocks/>
            <a:stCxn id="42" idx="3"/>
            <a:endCxn id="39" idx="2"/>
          </p:cNvCxnSpPr>
          <p:nvPr/>
        </p:nvCxnSpPr>
        <p:spPr>
          <a:xfrm>
            <a:off x="2430028" y="4659826"/>
            <a:ext cx="691264" cy="525114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3">
            <a:extLst>
              <a:ext uri="{FF2B5EF4-FFF2-40B4-BE49-F238E27FC236}">
                <a16:creationId xmlns:a16="http://schemas.microsoft.com/office/drawing/2014/main" id="{F087730B-1838-4E80-A272-36939BAF98BA}"/>
              </a:ext>
            </a:extLst>
          </p:cNvPr>
          <p:cNvCxnSpPr>
            <a:cxnSpLocks/>
            <a:stCxn id="19" idx="3"/>
            <a:endCxn id="40" idx="2"/>
          </p:cNvCxnSpPr>
          <p:nvPr/>
        </p:nvCxnSpPr>
        <p:spPr>
          <a:xfrm flipV="1">
            <a:off x="2316031" y="922601"/>
            <a:ext cx="1488561" cy="857495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D232550E-747A-4E26-A05A-FB261C801C34}"/>
              </a:ext>
            </a:extLst>
          </p:cNvPr>
          <p:cNvSpPr txBox="1"/>
          <p:nvPr/>
        </p:nvSpPr>
        <p:spPr>
          <a:xfrm>
            <a:off x="6122958" y="2221589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Stainless Steel Mounting Brackets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80C4250-D9CD-4871-BDE7-D7CD2A60229C}"/>
              </a:ext>
            </a:extLst>
          </p:cNvPr>
          <p:cNvSpPr txBox="1"/>
          <p:nvPr/>
        </p:nvSpPr>
        <p:spPr>
          <a:xfrm>
            <a:off x="5827139" y="3673120"/>
            <a:ext cx="2517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Sizes from 1.0 in to 12 in Bore</a:t>
            </a:r>
          </a:p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150, 300, 600 and 900 ANSI Ratings</a:t>
            </a:r>
          </a:p>
        </p:txBody>
      </p:sp>
      <p:cxnSp>
        <p:nvCxnSpPr>
          <p:cNvPr id="55" name="Elbow Connector 43">
            <a:extLst>
              <a:ext uri="{FF2B5EF4-FFF2-40B4-BE49-F238E27FC236}">
                <a16:creationId xmlns:a16="http://schemas.microsoft.com/office/drawing/2014/main" id="{EC2816F3-18B3-409D-A7FD-7A93CC19B845}"/>
              </a:ext>
            </a:extLst>
          </p:cNvPr>
          <p:cNvCxnSpPr>
            <a:cxnSpLocks/>
            <a:stCxn id="24" idx="6"/>
            <a:endCxn id="54" idx="1"/>
          </p:cNvCxnSpPr>
          <p:nvPr/>
        </p:nvCxnSpPr>
        <p:spPr>
          <a:xfrm flipH="1" flipV="1">
            <a:off x="5827139" y="3873175"/>
            <a:ext cx="243160" cy="1443854"/>
          </a:xfrm>
          <a:prstGeom prst="bentConnector5">
            <a:avLst>
              <a:gd name="adj1" fmla="val -94012"/>
              <a:gd name="adj2" fmla="val 49669"/>
              <a:gd name="adj3" fmla="val 194012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Elbow Connector 43">
            <a:extLst>
              <a:ext uri="{FF2B5EF4-FFF2-40B4-BE49-F238E27FC236}">
                <a16:creationId xmlns:a16="http://schemas.microsoft.com/office/drawing/2014/main" id="{9532C5B7-10E9-463B-8EA5-8E17B8FE0502}"/>
              </a:ext>
            </a:extLst>
          </p:cNvPr>
          <p:cNvCxnSpPr>
            <a:cxnSpLocks/>
            <a:stCxn id="41" idx="6"/>
            <a:endCxn id="53" idx="1"/>
          </p:cNvCxnSpPr>
          <p:nvPr/>
        </p:nvCxnSpPr>
        <p:spPr>
          <a:xfrm flipV="1">
            <a:off x="4506454" y="2421644"/>
            <a:ext cx="1616504" cy="390555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57131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A9C813E-AD53-40B0-9A72-40E898BA8E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87" b="88961" l="39777" r="61653">
                        <a14:foregroundMark x1="43266" y1="12293" x2="57278" y2="13021"/>
                        <a14:foregroundMark x1="49900" y1="6187" x2="50100" y2="10958"/>
                        <a14:foregroundMark x1="54104" y1="21229" x2="54104" y2="22119"/>
                        <a14:foregroundMark x1="42522" y1="23332" x2="42322" y2="62313"/>
                        <a14:foregroundMark x1="42522" y1="63647" x2="42522" y2="63647"/>
                        <a14:foregroundMark x1="42522" y1="63971" x2="42522" y2="63971"/>
                        <a14:foregroundMark x1="42408" y1="64537" x2="42408" y2="64537"/>
                        <a14:foregroundMark x1="47155" y1="67246" x2="46325" y2="75940"/>
                        <a14:foregroundMark x1="46325" y1="75940" x2="49528" y2="81803"/>
                        <a14:foregroundMark x1="49528" y1="81803" x2="55762" y2="83583"/>
                        <a14:foregroundMark x1="55762" y1="83583" x2="52960" y2="74363"/>
                        <a14:foregroundMark x1="52960" y1="74363" x2="50643" y2="71088"/>
                        <a14:foregroundMark x1="40635" y1="68864" x2="41150" y2="85847"/>
                        <a14:foregroundMark x1="40320" y1="88961" x2="40435" y2="88071"/>
                        <a14:foregroundMark x1="45896" y1="87909" x2="43895" y2="86130"/>
                        <a14:foregroundMark x1="61481" y1="69915" x2="60766" y2="85321"/>
                        <a14:foregroundMark x1="60766" y1="85321" x2="61681" y2="88071"/>
                        <a14:foregroundMark x1="58736" y1="36878" x2="58736" y2="36878"/>
                        <a14:foregroundMark x1="41779" y1="38213" x2="41264" y2="38213"/>
                        <a14:foregroundMark x1="45382" y1="27618" x2="44095" y2="28831"/>
                        <a14:foregroundMark x1="45582" y1="28063" x2="44953" y2="29397"/>
                        <a14:foregroundMark x1="42522" y1="21836" x2="42522" y2="21836"/>
                        <a14:foregroundMark x1="42637" y1="22847" x2="42637" y2="22847"/>
                        <a14:foregroundMark x1="39777" y1="35382" x2="39777" y2="35382"/>
                        <a14:foregroundMark x1="47898" y1="88678" x2="47898" y2="886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04" t="5001" r="36210" b="8947"/>
          <a:stretch/>
        </p:blipFill>
        <p:spPr>
          <a:xfrm>
            <a:off x="1059060" y="1307147"/>
            <a:ext cx="1780526" cy="43012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LD&amp; LHPA-SR Linear Spring Return Actuators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5A2504-A4EE-479F-85D0-4B0318E77608}"/>
              </a:ext>
            </a:extLst>
          </p:cNvPr>
          <p:cNvSpPr/>
          <p:nvPr/>
        </p:nvSpPr>
        <p:spPr>
          <a:xfrm>
            <a:off x="1054634" y="1335925"/>
            <a:ext cx="1840628" cy="42525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 descr="GV-8002 3">
            <a:extLst>
              <a:ext uri="{FF2B5EF4-FFF2-40B4-BE49-F238E27FC236}">
                <a16:creationId xmlns:a16="http://schemas.microsoft.com/office/drawing/2014/main" id="{B96461B6-938D-4D60-99CA-1AA33CB42AC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66" t="2049" r="33328" b="2460"/>
          <a:stretch/>
        </p:blipFill>
        <p:spPr>
          <a:xfrm>
            <a:off x="975548" y="1249627"/>
            <a:ext cx="1778440" cy="431552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DBBEC14-40B5-4FEE-A69A-93E1CBBB5F35}"/>
              </a:ext>
            </a:extLst>
          </p:cNvPr>
          <p:cNvGrpSpPr/>
          <p:nvPr/>
        </p:nvGrpSpPr>
        <p:grpSpPr>
          <a:xfrm>
            <a:off x="3660250" y="495203"/>
            <a:ext cx="1717152" cy="5115057"/>
            <a:chOff x="1874753" y="2743200"/>
            <a:chExt cx="1381360" cy="4114800"/>
          </a:xfrm>
        </p:grpSpPr>
        <p:pic>
          <p:nvPicPr>
            <p:cNvPr id="10" name="Picture 6" descr="C:\Users\VRG Vontrols\Documents\Instrument File\Pilot Drawings\TL-BV\JPEG\GV1-086F1-D01.jpg">
              <a:extLst>
                <a:ext uri="{FF2B5EF4-FFF2-40B4-BE49-F238E27FC236}">
                  <a16:creationId xmlns:a16="http://schemas.microsoft.com/office/drawing/2014/main" id="{08BFD2EE-8515-44FB-B5F6-8AA5FC163F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30" t="28865" r="34307" b="6362"/>
            <a:stretch/>
          </p:blipFill>
          <p:spPr bwMode="auto">
            <a:xfrm>
              <a:off x="1874753" y="4814888"/>
              <a:ext cx="1381360" cy="2043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009E977-0027-48A8-AF6F-BD2FED6B5DCF}"/>
                </a:ext>
              </a:extLst>
            </p:cNvPr>
            <p:cNvGrpSpPr/>
            <p:nvPr/>
          </p:nvGrpSpPr>
          <p:grpSpPr>
            <a:xfrm>
              <a:off x="2114548" y="2743200"/>
              <a:ext cx="804791" cy="2100259"/>
              <a:chOff x="3276600" y="2544748"/>
              <a:chExt cx="847988" cy="2212990"/>
            </a:xfrm>
          </p:grpSpPr>
          <p:pic>
            <p:nvPicPr>
              <p:cNvPr id="12" name="Picture 2">
                <a:extLst>
                  <a:ext uri="{FF2B5EF4-FFF2-40B4-BE49-F238E27FC236}">
                    <a16:creationId xmlns:a16="http://schemas.microsoft.com/office/drawing/2014/main" id="{63BFDA65-0C0D-4727-B012-A89C0CC425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991" r="39771" b="32611"/>
              <a:stretch/>
            </p:blipFill>
            <p:spPr bwMode="auto">
              <a:xfrm>
                <a:off x="3276600" y="3375330"/>
                <a:ext cx="805214" cy="13824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7">
                <a:extLst>
                  <a:ext uri="{FF2B5EF4-FFF2-40B4-BE49-F238E27FC236}">
                    <a16:creationId xmlns:a16="http://schemas.microsoft.com/office/drawing/2014/main" id="{F6ADD3F5-2361-48E5-B11D-4224DFCF16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0868"/>
              <a:stretch/>
            </p:blipFill>
            <p:spPr bwMode="auto">
              <a:xfrm>
                <a:off x="3377211" y="2544748"/>
                <a:ext cx="747377" cy="8318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D68B082-230B-4F60-A34D-566DA4C4962E}"/>
              </a:ext>
            </a:extLst>
          </p:cNvPr>
          <p:cNvGrpSpPr/>
          <p:nvPr/>
        </p:nvGrpSpPr>
        <p:grpSpPr>
          <a:xfrm>
            <a:off x="6198065" y="471264"/>
            <a:ext cx="1717151" cy="5137108"/>
            <a:chOff x="1143000" y="536312"/>
            <a:chExt cx="2113113" cy="6321688"/>
          </a:xfrm>
        </p:grpSpPr>
        <p:pic>
          <p:nvPicPr>
            <p:cNvPr id="15" name="Picture 6" descr="C:\Users\VRG Vontrols\Documents\Instrument File\Pilot Drawings\TL-BV\JPEG\GV1-086F1-D01.jpg">
              <a:extLst>
                <a:ext uri="{FF2B5EF4-FFF2-40B4-BE49-F238E27FC236}">
                  <a16:creationId xmlns:a16="http://schemas.microsoft.com/office/drawing/2014/main" id="{3002D959-EAF8-4A07-8C7F-05208D102D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0000" b="90000" l="35771" r="65265">
                          <a14:foregroundMark x1="42048" y1="56379" x2="50884" y2="56638"/>
                          <a14:foregroundMark x1="50884" y1="56638" x2="57831" y2="56121"/>
                          <a14:foregroundMark x1="48812" y1="52500" x2="51249" y2="52500"/>
                          <a14:foregroundMark x1="47227" y1="68190" x2="47227" y2="75517"/>
                          <a14:foregroundMark x1="48812" y1="65000" x2="48812" y2="65000"/>
                          <a14:foregroundMark x1="49848" y1="75345" x2="49848" y2="75345"/>
                          <a14:foregroundMark x1="49116" y1="73103" x2="49116" y2="73103"/>
                          <a14:foregroundMark x1="64046" y1="65000" x2="63742" y2="89828"/>
                          <a14:foregroundMark x1="41682" y1="59828" x2="53138" y2="60603"/>
                          <a14:foregroundMark x1="50335" y1="63017" x2="50335" y2="63017"/>
                          <a14:foregroundMark x1="36990" y1="65259" x2="36807" y2="88793"/>
                          <a14:foregroundMark x1="36319" y1="92759" x2="36746" y2="79741"/>
                          <a14:foregroundMark x1="36746" y1="79741" x2="35771" y2="74052"/>
                          <a14:foregroundMark x1="46740" y1="70603" x2="50335" y2="71121"/>
                          <a14:foregroundMark x1="50030" y1="90000" x2="44302" y2="89310"/>
                          <a14:foregroundMark x1="45521" y1="50000" x2="53687" y2="50517"/>
                          <a14:foregroundMark x1="47959" y1="73103" x2="47959" y2="73103"/>
                          <a14:foregroundMark x1="64778" y1="69397" x2="65265" y2="87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30" t="51235" r="34307" b="6361"/>
            <a:stretch/>
          </p:blipFill>
          <p:spPr bwMode="auto">
            <a:xfrm>
              <a:off x="1143000" y="4811937"/>
              <a:ext cx="2113113" cy="2046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DE76B33-F604-4814-B67A-83822492355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34750" y="536312"/>
              <a:ext cx="1177212" cy="4297680"/>
              <a:chOff x="4444006" y="571072"/>
              <a:chExt cx="1196122" cy="4366715"/>
            </a:xfrm>
          </p:grpSpPr>
          <p:pic>
            <p:nvPicPr>
              <p:cNvPr id="17" name="Picture 7">
                <a:extLst>
                  <a:ext uri="{FF2B5EF4-FFF2-40B4-BE49-F238E27FC236}">
                    <a16:creationId xmlns:a16="http://schemas.microsoft.com/office/drawing/2014/main" id="{D8C4D4EB-9364-42F7-B54E-FBD5EF758D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6443"/>
              <a:stretch/>
            </p:blipFill>
            <p:spPr bwMode="auto">
              <a:xfrm>
                <a:off x="4585922" y="571072"/>
                <a:ext cx="1054206" cy="12790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8" name="Picture 8">
                <a:extLst>
                  <a:ext uri="{FF2B5EF4-FFF2-40B4-BE49-F238E27FC236}">
                    <a16:creationId xmlns:a16="http://schemas.microsoft.com/office/drawing/2014/main" id="{8837D399-D0BA-428E-B868-09DB05E2A8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/>
              <a:stretch/>
            </p:blipFill>
            <p:spPr bwMode="auto">
              <a:xfrm>
                <a:off x="4641002" y="3841271"/>
                <a:ext cx="944045" cy="10693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9" name="Picture 2">
                <a:extLst>
                  <a:ext uri="{FF2B5EF4-FFF2-40B4-BE49-F238E27FC236}">
                    <a16:creationId xmlns:a16="http://schemas.microsoft.com/office/drawing/2014/main" id="{AFC97C98-1571-478F-A3A4-8C6B8D10A2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991" r="39771" b="28441"/>
              <a:stretch/>
            </p:blipFill>
            <p:spPr bwMode="auto">
              <a:xfrm>
                <a:off x="4444006" y="1842517"/>
                <a:ext cx="1135787" cy="21511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" name="Picture 2">
                <a:extLst>
                  <a:ext uri="{FF2B5EF4-FFF2-40B4-BE49-F238E27FC236}">
                    <a16:creationId xmlns:a16="http://schemas.microsoft.com/office/drawing/2014/main" id="{FDC7DA8D-8AFB-48CC-A5D2-EA62121F08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746"/>
              <a:stretch/>
            </p:blipFill>
            <p:spPr bwMode="auto">
              <a:xfrm>
                <a:off x="4657773" y="3798836"/>
                <a:ext cx="914400" cy="11389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2506FB93-F818-4248-AA29-37B06887FCB0}"/>
              </a:ext>
            </a:extLst>
          </p:cNvPr>
          <p:cNvSpPr/>
          <p:nvPr/>
        </p:nvSpPr>
        <p:spPr>
          <a:xfrm>
            <a:off x="945428" y="5556339"/>
            <a:ext cx="2094837" cy="5338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CVET Series</a:t>
            </a:r>
          </a:p>
          <a:p>
            <a:pPr algn="ctr"/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Linear Control Valves</a:t>
            </a:r>
          </a:p>
          <a:p>
            <a:pPr algn="ctr"/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w LD Series Diaphragm Actuator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AF354AA-7A21-4C5C-AC1B-3D0228480DAC}"/>
              </a:ext>
            </a:extLst>
          </p:cNvPr>
          <p:cNvSpPr/>
          <p:nvPr/>
        </p:nvSpPr>
        <p:spPr>
          <a:xfrm>
            <a:off x="3454637" y="5556339"/>
            <a:ext cx="1957365" cy="830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CVET Series</a:t>
            </a:r>
          </a:p>
          <a:p>
            <a:pPr algn="ctr"/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Linear Control Valves</a:t>
            </a:r>
          </a:p>
          <a:p>
            <a:pPr algn="ctr"/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w LHPA-SR Series</a:t>
            </a:r>
          </a:p>
          <a:p>
            <a:pPr algn="ctr"/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Linear High Pressure Actuator</a:t>
            </a:r>
          </a:p>
          <a:p>
            <a:pPr algn="ctr"/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(Spring Return, Open Yoke)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85382E3-7DC4-45B1-9159-5137F8F1E5CC}"/>
              </a:ext>
            </a:extLst>
          </p:cNvPr>
          <p:cNvSpPr/>
          <p:nvPr/>
        </p:nvSpPr>
        <p:spPr>
          <a:xfrm>
            <a:off x="6132477" y="5556339"/>
            <a:ext cx="203132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CVET Series</a:t>
            </a:r>
          </a:p>
          <a:p>
            <a:pPr algn="ctr"/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Linear Control Valves</a:t>
            </a:r>
          </a:p>
          <a:p>
            <a:pPr algn="ctr"/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w LHPA-SR Series</a:t>
            </a:r>
          </a:p>
          <a:p>
            <a:pPr algn="ctr"/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Linear High Pressure Actuator</a:t>
            </a:r>
          </a:p>
          <a:p>
            <a:pPr algn="ctr"/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(Spring Return, Closed Yoke)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43366CF-F699-4B19-87A8-057366BE5C27}"/>
              </a:ext>
            </a:extLst>
          </p:cNvPr>
          <p:cNvSpPr txBox="1"/>
          <p:nvPr/>
        </p:nvSpPr>
        <p:spPr>
          <a:xfrm>
            <a:off x="321838" y="746396"/>
            <a:ext cx="12471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High Thrust</a:t>
            </a:r>
          </a:p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Low Pressure</a:t>
            </a:r>
          </a:p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LD Actuator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4574AF3-946C-43F4-A7DB-CAEF69A7E455}"/>
              </a:ext>
            </a:extLst>
          </p:cNvPr>
          <p:cNvSpPr/>
          <p:nvPr/>
        </p:nvSpPr>
        <p:spPr>
          <a:xfrm>
            <a:off x="2157500" y="1376496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32" name="Elbow Connector 17">
            <a:extLst>
              <a:ext uri="{FF2B5EF4-FFF2-40B4-BE49-F238E27FC236}">
                <a16:creationId xmlns:a16="http://schemas.microsoft.com/office/drawing/2014/main" id="{F2A3AEAE-476D-48EA-82EC-FA8C5AE0DB88}"/>
              </a:ext>
            </a:extLst>
          </p:cNvPr>
          <p:cNvCxnSpPr>
            <a:cxnSpLocks/>
            <a:stCxn id="30" idx="3"/>
            <a:endCxn id="31" idx="0"/>
          </p:cNvCxnSpPr>
          <p:nvPr/>
        </p:nvCxnSpPr>
        <p:spPr>
          <a:xfrm>
            <a:off x="1569017" y="1023395"/>
            <a:ext cx="778983" cy="353101"/>
          </a:xfrm>
          <a:prstGeom prst="bentConnector2">
            <a:avLst/>
          </a:prstGeom>
          <a:ln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C80E210-974A-4132-8C23-AC278CE5BD89}"/>
              </a:ext>
            </a:extLst>
          </p:cNvPr>
          <p:cNvSpPr txBox="1"/>
          <p:nvPr/>
        </p:nvSpPr>
        <p:spPr>
          <a:xfrm>
            <a:off x="1967301" y="2097620"/>
            <a:ext cx="17171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Compact </a:t>
            </a:r>
          </a:p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High Pressure </a:t>
            </a:r>
          </a:p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LHPA-SR Actuator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F4BF5FB-A3D7-4C40-BA09-B19103AA486A}"/>
              </a:ext>
            </a:extLst>
          </p:cNvPr>
          <p:cNvSpPr/>
          <p:nvPr/>
        </p:nvSpPr>
        <p:spPr>
          <a:xfrm>
            <a:off x="3907873" y="1145568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36" name="Elbow Connector 17">
            <a:extLst>
              <a:ext uri="{FF2B5EF4-FFF2-40B4-BE49-F238E27FC236}">
                <a16:creationId xmlns:a16="http://schemas.microsoft.com/office/drawing/2014/main" id="{3350BFDB-22AC-498B-8D93-88B122B5BCF1}"/>
              </a:ext>
            </a:extLst>
          </p:cNvPr>
          <p:cNvCxnSpPr>
            <a:cxnSpLocks/>
            <a:stCxn id="33" idx="3"/>
            <a:endCxn id="35" idx="2"/>
          </p:cNvCxnSpPr>
          <p:nvPr/>
        </p:nvCxnSpPr>
        <p:spPr>
          <a:xfrm flipV="1">
            <a:off x="3684453" y="1336068"/>
            <a:ext cx="223420" cy="1038551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B0CDBFA3-488A-4D59-8D5F-3B9468C57258}"/>
              </a:ext>
            </a:extLst>
          </p:cNvPr>
          <p:cNvSpPr/>
          <p:nvPr/>
        </p:nvSpPr>
        <p:spPr>
          <a:xfrm>
            <a:off x="4077641" y="2968220"/>
            <a:ext cx="841720" cy="1044193"/>
          </a:xfrm>
          <a:prstGeom prst="roundRect">
            <a:avLst/>
          </a:prstGeom>
          <a:noFill/>
          <a:ln w="12700"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D634CD1-EC72-4A3D-8EE9-2D2626D88570}"/>
              </a:ext>
            </a:extLst>
          </p:cNvPr>
          <p:cNvSpPr txBox="1"/>
          <p:nvPr/>
        </p:nvSpPr>
        <p:spPr>
          <a:xfrm>
            <a:off x="2480594" y="3548613"/>
            <a:ext cx="13273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Open Yoke Design</a:t>
            </a:r>
          </a:p>
        </p:txBody>
      </p:sp>
      <p:cxnSp>
        <p:nvCxnSpPr>
          <p:cNvPr id="49" name="Elbow Connector 17">
            <a:extLst>
              <a:ext uri="{FF2B5EF4-FFF2-40B4-BE49-F238E27FC236}">
                <a16:creationId xmlns:a16="http://schemas.microsoft.com/office/drawing/2014/main" id="{99DFB038-13D0-4FF8-A357-4D956FCD3B5A}"/>
              </a:ext>
            </a:extLst>
          </p:cNvPr>
          <p:cNvCxnSpPr>
            <a:cxnSpLocks/>
            <a:stCxn id="48" idx="3"/>
            <a:endCxn id="47" idx="1"/>
          </p:cNvCxnSpPr>
          <p:nvPr/>
        </p:nvCxnSpPr>
        <p:spPr>
          <a:xfrm flipV="1">
            <a:off x="3807928" y="3490317"/>
            <a:ext cx="269713" cy="181407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98E3695C-F140-498F-801D-01AB72505D98}"/>
              </a:ext>
            </a:extLst>
          </p:cNvPr>
          <p:cNvSpPr txBox="1"/>
          <p:nvPr/>
        </p:nvSpPr>
        <p:spPr>
          <a:xfrm>
            <a:off x="4612180" y="1895493"/>
            <a:ext cx="17171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Compact </a:t>
            </a:r>
          </a:p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High Pressure </a:t>
            </a:r>
          </a:p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LHPA-SR Actuator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C23D905-EF89-4B01-847D-E5D105CCF5C0}"/>
              </a:ext>
            </a:extLst>
          </p:cNvPr>
          <p:cNvSpPr/>
          <p:nvPr/>
        </p:nvSpPr>
        <p:spPr>
          <a:xfrm>
            <a:off x="6552752" y="943441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61" name="Elbow Connector 17">
            <a:extLst>
              <a:ext uri="{FF2B5EF4-FFF2-40B4-BE49-F238E27FC236}">
                <a16:creationId xmlns:a16="http://schemas.microsoft.com/office/drawing/2014/main" id="{F2824229-E1F0-41D7-80A3-5A297489FB6E}"/>
              </a:ext>
            </a:extLst>
          </p:cNvPr>
          <p:cNvCxnSpPr>
            <a:cxnSpLocks/>
            <a:stCxn id="59" idx="3"/>
            <a:endCxn id="60" idx="2"/>
          </p:cNvCxnSpPr>
          <p:nvPr/>
        </p:nvCxnSpPr>
        <p:spPr>
          <a:xfrm flipV="1">
            <a:off x="6329332" y="1133941"/>
            <a:ext cx="223420" cy="1038551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C87E48E5-0B96-482F-B639-812D2592D042}"/>
              </a:ext>
            </a:extLst>
          </p:cNvPr>
          <p:cNvSpPr/>
          <p:nvPr/>
        </p:nvSpPr>
        <p:spPr>
          <a:xfrm>
            <a:off x="5877304" y="2811127"/>
            <a:ext cx="2321268" cy="2798769"/>
          </a:xfrm>
          <a:prstGeom prst="rect">
            <a:avLst/>
          </a:prstGeom>
          <a:solidFill>
            <a:srgbClr val="4472C4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4A50BAAE-0EBD-4DBF-BCFC-1D0434FD69F6}"/>
              </a:ext>
            </a:extLst>
          </p:cNvPr>
          <p:cNvSpPr/>
          <p:nvPr/>
        </p:nvSpPr>
        <p:spPr>
          <a:xfrm>
            <a:off x="6629908" y="2986084"/>
            <a:ext cx="841720" cy="1044193"/>
          </a:xfrm>
          <a:prstGeom prst="roundRect">
            <a:avLst/>
          </a:prstGeom>
          <a:noFill/>
          <a:ln w="12700"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6F5E89B-B4F8-4FE0-9BC3-BDACCA93E4D9}"/>
              </a:ext>
            </a:extLst>
          </p:cNvPr>
          <p:cNvSpPr txBox="1"/>
          <p:nvPr/>
        </p:nvSpPr>
        <p:spPr>
          <a:xfrm>
            <a:off x="4793008" y="3028890"/>
            <a:ext cx="15236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Closed Yoke Design</a:t>
            </a:r>
          </a:p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Submersible</a:t>
            </a:r>
          </a:p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Ideal for Vaults</a:t>
            </a:r>
          </a:p>
        </p:txBody>
      </p:sp>
      <p:cxnSp>
        <p:nvCxnSpPr>
          <p:cNvPr id="56" name="Elbow Connector 17">
            <a:extLst>
              <a:ext uri="{FF2B5EF4-FFF2-40B4-BE49-F238E27FC236}">
                <a16:creationId xmlns:a16="http://schemas.microsoft.com/office/drawing/2014/main" id="{56DCC88C-A589-46BD-82BF-B43062AC84AF}"/>
              </a:ext>
            </a:extLst>
          </p:cNvPr>
          <p:cNvCxnSpPr>
            <a:cxnSpLocks/>
            <a:stCxn id="55" idx="3"/>
            <a:endCxn id="54" idx="1"/>
          </p:cNvCxnSpPr>
          <p:nvPr/>
        </p:nvCxnSpPr>
        <p:spPr>
          <a:xfrm>
            <a:off x="6316654" y="3305889"/>
            <a:ext cx="313254" cy="202292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8C6F76CF-65CF-4208-A07A-90EB59076A92}"/>
              </a:ext>
            </a:extLst>
          </p:cNvPr>
          <p:cNvSpPr txBox="1"/>
          <p:nvPr/>
        </p:nvSpPr>
        <p:spPr>
          <a:xfrm>
            <a:off x="7546610" y="747887"/>
            <a:ext cx="1717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High Thrust for Large CVET Control Valves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6B5A9E3-D6F8-4CCA-B949-AEBC287FC66E}"/>
              </a:ext>
            </a:extLst>
          </p:cNvPr>
          <p:cNvSpPr txBox="1"/>
          <p:nvPr/>
        </p:nvSpPr>
        <p:spPr>
          <a:xfrm>
            <a:off x="5026100" y="717515"/>
            <a:ext cx="1717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High Thrust for Large CVET Control Valves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C3AA67B-E8E5-431F-81A5-82754223E267}"/>
              </a:ext>
            </a:extLst>
          </p:cNvPr>
          <p:cNvSpPr txBox="1"/>
          <p:nvPr/>
        </p:nvSpPr>
        <p:spPr>
          <a:xfrm>
            <a:off x="7271120" y="1815737"/>
            <a:ext cx="1585520" cy="553998"/>
          </a:xfrm>
          <a:prstGeom prst="rect">
            <a:avLst/>
          </a:prstGeom>
          <a:solidFill>
            <a:srgbClr val="C0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MAOP Allows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Bleed to Pressure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ZERO ATM Emissions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A607235-2E4B-45BB-BC3B-CE6C48E6FCD6}"/>
              </a:ext>
            </a:extLst>
          </p:cNvPr>
          <p:cNvSpPr txBox="1"/>
          <p:nvPr/>
        </p:nvSpPr>
        <p:spPr>
          <a:xfrm>
            <a:off x="2455649" y="531348"/>
            <a:ext cx="1585520" cy="553998"/>
          </a:xfrm>
          <a:prstGeom prst="rect">
            <a:avLst/>
          </a:prstGeom>
          <a:solidFill>
            <a:srgbClr val="C0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MAOP Allows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Bleed to Pressure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ZERO ATM Emissions</a:t>
            </a:r>
          </a:p>
        </p:txBody>
      </p:sp>
      <p:cxnSp>
        <p:nvCxnSpPr>
          <p:cNvPr id="68" name="Elbow Connector 17">
            <a:extLst>
              <a:ext uri="{FF2B5EF4-FFF2-40B4-BE49-F238E27FC236}">
                <a16:creationId xmlns:a16="http://schemas.microsoft.com/office/drawing/2014/main" id="{46D233DC-A79F-42E2-9E65-2B1AD5AE2DCD}"/>
              </a:ext>
            </a:extLst>
          </p:cNvPr>
          <p:cNvCxnSpPr>
            <a:cxnSpLocks/>
            <a:stCxn id="60" idx="6"/>
            <a:endCxn id="64" idx="2"/>
          </p:cNvCxnSpPr>
          <p:nvPr/>
        </p:nvCxnSpPr>
        <p:spPr>
          <a:xfrm>
            <a:off x="6933752" y="1133941"/>
            <a:ext cx="1471434" cy="14056"/>
          </a:xfrm>
          <a:prstGeom prst="bentConnector4">
            <a:avLst>
              <a:gd name="adj1" fmla="val 20825"/>
              <a:gd name="adj2" fmla="val 1726352"/>
            </a:avLst>
          </a:prstGeom>
          <a:ln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Elbow Connector 17">
            <a:extLst>
              <a:ext uri="{FF2B5EF4-FFF2-40B4-BE49-F238E27FC236}">
                <a16:creationId xmlns:a16="http://schemas.microsoft.com/office/drawing/2014/main" id="{188E4317-C6A3-49B8-BF73-C635FF359AA9}"/>
              </a:ext>
            </a:extLst>
          </p:cNvPr>
          <p:cNvCxnSpPr>
            <a:cxnSpLocks/>
            <a:stCxn id="35" idx="6"/>
            <a:endCxn id="65" idx="2"/>
          </p:cNvCxnSpPr>
          <p:nvPr/>
        </p:nvCxnSpPr>
        <p:spPr>
          <a:xfrm flipV="1">
            <a:off x="4288873" y="1117625"/>
            <a:ext cx="1595803" cy="218443"/>
          </a:xfrm>
          <a:prstGeom prst="bentConnector2">
            <a:avLst/>
          </a:prstGeom>
          <a:ln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06431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LHPA-DA Linear High Pressure Actuators (Double Acting)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1B26DC-64A7-4056-8C07-A63FE981FFA2}"/>
              </a:ext>
            </a:extLst>
          </p:cNvPr>
          <p:cNvGrpSpPr/>
          <p:nvPr/>
        </p:nvGrpSpPr>
        <p:grpSpPr>
          <a:xfrm>
            <a:off x="5558340" y="1521363"/>
            <a:ext cx="1766328" cy="3923343"/>
            <a:chOff x="1066800" y="1013310"/>
            <a:chExt cx="2494113" cy="5539889"/>
          </a:xfrm>
        </p:grpSpPr>
        <p:pic>
          <p:nvPicPr>
            <p:cNvPr id="25" name="Picture 6" descr="C:\Users\VRG Vontrols\Documents\Instrument File\Pilot Drawings\TL-BV\JPEG\GV1-086F1-D01.jpg">
              <a:extLst>
                <a:ext uri="{FF2B5EF4-FFF2-40B4-BE49-F238E27FC236}">
                  <a16:creationId xmlns:a16="http://schemas.microsoft.com/office/drawing/2014/main" id="{55E5B11E-E1DA-4790-B159-705F03CEB8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30" t="40075" r="34307" b="6362"/>
            <a:stretch/>
          </p:blipFill>
          <p:spPr bwMode="auto">
            <a:xfrm>
              <a:off x="1066800" y="3502652"/>
              <a:ext cx="2494113" cy="3050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5">
              <a:extLst>
                <a:ext uri="{FF2B5EF4-FFF2-40B4-BE49-F238E27FC236}">
                  <a16:creationId xmlns:a16="http://schemas.microsoft.com/office/drawing/2014/main" id="{8447B3C1-5953-45C2-A8D6-D2C0AB9294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DCE6F2"/>
                </a:clrFrom>
                <a:clrTo>
                  <a:srgbClr val="DCE6F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5999" y="1013310"/>
              <a:ext cx="1255713" cy="3067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6" descr="C:\Users\VRG Vontrols\Documents\Instrument File\Pilot Drawings\TL-BV\JPEG\GV1-086F1-D01.jpg">
              <a:extLst>
                <a:ext uri="{FF2B5EF4-FFF2-40B4-BE49-F238E27FC236}">
                  <a16:creationId xmlns:a16="http://schemas.microsoft.com/office/drawing/2014/main" id="{3AE624E9-BBE1-4690-8A13-CE2425CB6A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20" t="40075" r="48242" b="57234"/>
            <a:stretch/>
          </p:blipFill>
          <p:spPr bwMode="auto">
            <a:xfrm>
              <a:off x="2207176" y="3031169"/>
              <a:ext cx="228600" cy="631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Picture 6" descr="C:\Users\VRG Vontrols\Documents\Instrument File\Pilot Drawings\TL-BV\JPEG\GV1-086F1-D01.jpg">
            <a:extLst>
              <a:ext uri="{FF2B5EF4-FFF2-40B4-BE49-F238E27FC236}">
                <a16:creationId xmlns:a16="http://schemas.microsoft.com/office/drawing/2014/main" id="{3C0688FF-34E0-402D-A019-98705B399C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65" b="90015" l="35052" r="63660">
                        <a14:foregroundMark x1="44742" y1="9475" x2="53763" y2="12391"/>
                        <a14:foregroundMark x1="53763" y1="12391" x2="54072" y2="23761"/>
                        <a14:foregroundMark x1="54072" y1="23761" x2="46237" y2="27988"/>
                        <a14:foregroundMark x1="46237" y1="27988" x2="45103" y2="16254"/>
                        <a14:foregroundMark x1="45103" y1="16254" x2="45567" y2="14359"/>
                        <a14:foregroundMark x1="45258" y1="10787" x2="54278" y2="10350"/>
                        <a14:foregroundMark x1="56031" y1="14140" x2="55412" y2="21793"/>
                        <a14:foregroundMark x1="36495" y1="65379" x2="36340" y2="88484"/>
                        <a14:foregroundMark x1="36340" y1="88484" x2="44485" y2="84913"/>
                        <a14:foregroundMark x1="44485" y1="84913" x2="52526" y2="88047"/>
                        <a14:foregroundMark x1="52526" y1="88047" x2="60309" y2="84767"/>
                        <a14:foregroundMark x1="60309" y1="84767" x2="63505" y2="73980"/>
                        <a14:foregroundMark x1="63505" y1="73980" x2="63660" y2="65160"/>
                        <a14:foregroundMark x1="51289" y1="56414" x2="51289" y2="56414"/>
                        <a14:foregroundMark x1="54742" y1="56851" x2="54742" y2="56851"/>
                        <a14:foregroundMark x1="45258" y1="55248" x2="45258" y2="55248"/>
                        <a14:foregroundMark x1="43969" y1="55685" x2="43969" y2="55685"/>
                        <a14:foregroundMark x1="42216" y1="55466" x2="42216" y2="55466"/>
                        <a14:foregroundMark x1="57938" y1="57070" x2="57938" y2="57070"/>
                        <a14:foregroundMark x1="63196" y1="90087" x2="63351" y2="86443"/>
                        <a14:foregroundMark x1="44588" y1="89140" x2="50464" y2="89650"/>
                        <a14:foregroundMark x1="35052" y1="69606" x2="36495" y2="85131"/>
                        <a14:foregroundMark x1="35052" y1="70991" x2="35722" y2="86443"/>
                        <a14:foregroundMark x1="45103" y1="9257" x2="45103" y2="9257"/>
                        <a14:foregroundMark x1="53969" y1="27187" x2="53969" y2="27187"/>
                        <a14:foregroundMark x1="54588" y1="8965" x2="54588" y2="8965"/>
                        <a14:foregroundMark x1="44124" y1="16399" x2="44124" y2="163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30" t="6670" r="34307" b="6362"/>
          <a:stretch/>
        </p:blipFill>
        <p:spPr bwMode="auto">
          <a:xfrm>
            <a:off x="1905458" y="1936998"/>
            <a:ext cx="1766328" cy="350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AAE8AB6-68AE-4927-973B-341B2BBE445A}"/>
              </a:ext>
            </a:extLst>
          </p:cNvPr>
          <p:cNvSpPr txBox="1"/>
          <p:nvPr/>
        </p:nvSpPr>
        <p:spPr>
          <a:xfrm>
            <a:off x="197142" y="2495982"/>
            <a:ext cx="17171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Compact </a:t>
            </a:r>
          </a:p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High Pressure </a:t>
            </a:r>
          </a:p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LHPA-DA Actuator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E150533-92DB-46B8-97BC-167A9029E71B}"/>
              </a:ext>
            </a:extLst>
          </p:cNvPr>
          <p:cNvSpPr/>
          <p:nvPr/>
        </p:nvSpPr>
        <p:spPr>
          <a:xfrm>
            <a:off x="2320572" y="1891831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32" name="Elbow Connector 17">
            <a:extLst>
              <a:ext uri="{FF2B5EF4-FFF2-40B4-BE49-F238E27FC236}">
                <a16:creationId xmlns:a16="http://schemas.microsoft.com/office/drawing/2014/main" id="{3082F7A3-E429-456B-BE1B-3A3354607307}"/>
              </a:ext>
            </a:extLst>
          </p:cNvPr>
          <p:cNvCxnSpPr>
            <a:cxnSpLocks/>
            <a:stCxn id="30" idx="3"/>
            <a:endCxn id="31" idx="2"/>
          </p:cNvCxnSpPr>
          <p:nvPr/>
        </p:nvCxnSpPr>
        <p:spPr>
          <a:xfrm flipV="1">
            <a:off x="1914294" y="2082331"/>
            <a:ext cx="406278" cy="690650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31449BD-512E-4FFA-8BE8-AB996250CCE2}"/>
              </a:ext>
            </a:extLst>
          </p:cNvPr>
          <p:cNvSpPr/>
          <p:nvPr/>
        </p:nvSpPr>
        <p:spPr>
          <a:xfrm>
            <a:off x="2351899" y="2743274"/>
            <a:ext cx="841720" cy="1044193"/>
          </a:xfrm>
          <a:prstGeom prst="roundRect">
            <a:avLst/>
          </a:prstGeom>
          <a:noFill/>
          <a:ln w="12700"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7989FF1-3B99-41CD-9448-891E8416E3AF}"/>
              </a:ext>
            </a:extLst>
          </p:cNvPr>
          <p:cNvSpPr txBox="1"/>
          <p:nvPr/>
        </p:nvSpPr>
        <p:spPr>
          <a:xfrm>
            <a:off x="567390" y="3913212"/>
            <a:ext cx="13273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Open Yoke Design</a:t>
            </a:r>
          </a:p>
        </p:txBody>
      </p:sp>
      <p:cxnSp>
        <p:nvCxnSpPr>
          <p:cNvPr id="38" name="Elbow Connector 17">
            <a:extLst>
              <a:ext uri="{FF2B5EF4-FFF2-40B4-BE49-F238E27FC236}">
                <a16:creationId xmlns:a16="http://schemas.microsoft.com/office/drawing/2014/main" id="{78CD7CD7-5F37-4D60-AC2A-126E8D1D9EA7}"/>
              </a:ext>
            </a:extLst>
          </p:cNvPr>
          <p:cNvCxnSpPr>
            <a:cxnSpLocks/>
            <a:stCxn id="37" idx="3"/>
            <a:endCxn id="35" idx="1"/>
          </p:cNvCxnSpPr>
          <p:nvPr/>
        </p:nvCxnSpPr>
        <p:spPr>
          <a:xfrm flipV="1">
            <a:off x="1894724" y="3265371"/>
            <a:ext cx="457175" cy="770952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92B7C6BA-F70C-454A-8349-5CE426E635E1}"/>
              </a:ext>
            </a:extLst>
          </p:cNvPr>
          <p:cNvSpPr txBox="1"/>
          <p:nvPr/>
        </p:nvSpPr>
        <p:spPr>
          <a:xfrm>
            <a:off x="3438799" y="1463778"/>
            <a:ext cx="1717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High Thrust for Large CVET Control Valves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B95B6A4-08B3-4FBC-BD7E-3D67721F508E}"/>
              </a:ext>
            </a:extLst>
          </p:cNvPr>
          <p:cNvSpPr txBox="1"/>
          <p:nvPr/>
        </p:nvSpPr>
        <p:spPr>
          <a:xfrm>
            <a:off x="1995862" y="817500"/>
            <a:ext cx="1585520" cy="553998"/>
          </a:xfrm>
          <a:prstGeom prst="rect">
            <a:avLst/>
          </a:prstGeom>
          <a:solidFill>
            <a:srgbClr val="C0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MAOP Allows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Bleed to Pressure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ZERO ATM Emissions</a:t>
            </a:r>
          </a:p>
        </p:txBody>
      </p:sp>
      <p:cxnSp>
        <p:nvCxnSpPr>
          <p:cNvPr id="48" name="Elbow Connector 17">
            <a:extLst>
              <a:ext uri="{FF2B5EF4-FFF2-40B4-BE49-F238E27FC236}">
                <a16:creationId xmlns:a16="http://schemas.microsoft.com/office/drawing/2014/main" id="{D60F7030-1895-4AED-98BA-30F28C822ECA}"/>
              </a:ext>
            </a:extLst>
          </p:cNvPr>
          <p:cNvCxnSpPr>
            <a:cxnSpLocks/>
            <a:stCxn id="31" idx="6"/>
            <a:endCxn id="45" idx="2"/>
          </p:cNvCxnSpPr>
          <p:nvPr/>
        </p:nvCxnSpPr>
        <p:spPr>
          <a:xfrm flipV="1">
            <a:off x="2701572" y="1863888"/>
            <a:ext cx="1595803" cy="218443"/>
          </a:xfrm>
          <a:prstGeom prst="bentConnector2">
            <a:avLst/>
          </a:prstGeom>
          <a:ln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82372A12-6303-44FA-B8A2-DAAEA2FF8207}"/>
              </a:ext>
            </a:extLst>
          </p:cNvPr>
          <p:cNvSpPr txBox="1"/>
          <p:nvPr/>
        </p:nvSpPr>
        <p:spPr>
          <a:xfrm>
            <a:off x="5648743" y="800413"/>
            <a:ext cx="1585520" cy="553998"/>
          </a:xfrm>
          <a:prstGeom prst="rect">
            <a:avLst/>
          </a:prstGeom>
          <a:solidFill>
            <a:srgbClr val="C0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MAOP Allows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Bleed to Pressure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ZERO ATM Emissions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7CEA3E4-79FC-4D3A-9906-CF194B02295B}"/>
              </a:ext>
            </a:extLst>
          </p:cNvPr>
          <p:cNvSpPr txBox="1"/>
          <p:nvPr/>
        </p:nvSpPr>
        <p:spPr>
          <a:xfrm>
            <a:off x="3326535" y="2396410"/>
            <a:ext cx="17171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Compact </a:t>
            </a:r>
          </a:p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High Pressure </a:t>
            </a:r>
          </a:p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LHPA-DA Actuator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BEBE5C3E-9268-43A1-BB76-3A12C2A186F2}"/>
              </a:ext>
            </a:extLst>
          </p:cNvPr>
          <p:cNvSpPr/>
          <p:nvPr/>
        </p:nvSpPr>
        <p:spPr>
          <a:xfrm>
            <a:off x="5893178" y="1492424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57" name="Elbow Connector 17">
            <a:extLst>
              <a:ext uri="{FF2B5EF4-FFF2-40B4-BE49-F238E27FC236}">
                <a16:creationId xmlns:a16="http://schemas.microsoft.com/office/drawing/2014/main" id="{CBB1989A-257A-4739-B6E0-6C7BD774F64E}"/>
              </a:ext>
            </a:extLst>
          </p:cNvPr>
          <p:cNvCxnSpPr>
            <a:cxnSpLocks/>
            <a:stCxn id="51" idx="3"/>
            <a:endCxn id="52" idx="2"/>
          </p:cNvCxnSpPr>
          <p:nvPr/>
        </p:nvCxnSpPr>
        <p:spPr>
          <a:xfrm flipV="1">
            <a:off x="5043687" y="1682924"/>
            <a:ext cx="849491" cy="990485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A27C7C20-C26E-47D1-B1E3-A7F801A91FFE}"/>
              </a:ext>
            </a:extLst>
          </p:cNvPr>
          <p:cNvSpPr/>
          <p:nvPr/>
        </p:nvSpPr>
        <p:spPr>
          <a:xfrm>
            <a:off x="5261620" y="2743274"/>
            <a:ext cx="2321268" cy="2798769"/>
          </a:xfrm>
          <a:prstGeom prst="rect">
            <a:avLst/>
          </a:prstGeom>
          <a:solidFill>
            <a:srgbClr val="4472C4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E35EB071-0533-4AFA-A581-4C9269E9DDA4}"/>
              </a:ext>
            </a:extLst>
          </p:cNvPr>
          <p:cNvSpPr/>
          <p:nvPr/>
        </p:nvSpPr>
        <p:spPr>
          <a:xfrm>
            <a:off x="5957041" y="2505130"/>
            <a:ext cx="929109" cy="1282337"/>
          </a:xfrm>
          <a:prstGeom prst="roundRect">
            <a:avLst/>
          </a:prstGeom>
          <a:noFill/>
          <a:ln w="12700"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927B78D-2B19-42A6-84AF-A01A70254FA4}"/>
              </a:ext>
            </a:extLst>
          </p:cNvPr>
          <p:cNvSpPr txBox="1"/>
          <p:nvPr/>
        </p:nvSpPr>
        <p:spPr>
          <a:xfrm>
            <a:off x="3603040" y="3413853"/>
            <a:ext cx="15236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Closed Yoke Design</a:t>
            </a:r>
          </a:p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Submersible</a:t>
            </a:r>
          </a:p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Ideal for Vaults</a:t>
            </a:r>
          </a:p>
        </p:txBody>
      </p:sp>
      <p:cxnSp>
        <p:nvCxnSpPr>
          <p:cNvPr id="61" name="Elbow Connector 17">
            <a:extLst>
              <a:ext uri="{FF2B5EF4-FFF2-40B4-BE49-F238E27FC236}">
                <a16:creationId xmlns:a16="http://schemas.microsoft.com/office/drawing/2014/main" id="{D4071974-6763-4E9E-BE5C-40F55B2F1252}"/>
              </a:ext>
            </a:extLst>
          </p:cNvPr>
          <p:cNvCxnSpPr>
            <a:cxnSpLocks/>
            <a:stCxn id="60" idx="3"/>
            <a:endCxn id="59" idx="1"/>
          </p:cNvCxnSpPr>
          <p:nvPr/>
        </p:nvCxnSpPr>
        <p:spPr>
          <a:xfrm flipV="1">
            <a:off x="5126686" y="3146299"/>
            <a:ext cx="830355" cy="544553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FB506A92-512E-4CFE-A0AB-EA0F9A237778}"/>
              </a:ext>
            </a:extLst>
          </p:cNvPr>
          <p:cNvSpPr txBox="1"/>
          <p:nvPr/>
        </p:nvSpPr>
        <p:spPr>
          <a:xfrm>
            <a:off x="7123374" y="1778056"/>
            <a:ext cx="1717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High Thrust for Large CVET Control Valves</a:t>
            </a:r>
          </a:p>
        </p:txBody>
      </p:sp>
      <p:cxnSp>
        <p:nvCxnSpPr>
          <p:cNvPr id="64" name="Elbow Connector 17">
            <a:extLst>
              <a:ext uri="{FF2B5EF4-FFF2-40B4-BE49-F238E27FC236}">
                <a16:creationId xmlns:a16="http://schemas.microsoft.com/office/drawing/2014/main" id="{54FA481D-EB9F-4487-AF0B-2C90BEB2A6CE}"/>
              </a:ext>
            </a:extLst>
          </p:cNvPr>
          <p:cNvCxnSpPr>
            <a:cxnSpLocks/>
            <a:stCxn id="52" idx="6"/>
            <a:endCxn id="62" idx="0"/>
          </p:cNvCxnSpPr>
          <p:nvPr/>
        </p:nvCxnSpPr>
        <p:spPr>
          <a:xfrm>
            <a:off x="6274178" y="1682924"/>
            <a:ext cx="1707772" cy="95132"/>
          </a:xfrm>
          <a:prstGeom prst="bentConnector2">
            <a:avLst/>
          </a:prstGeom>
          <a:ln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F0E3482E-34D5-4B6A-8FA7-F51FC06EC93A}"/>
              </a:ext>
            </a:extLst>
          </p:cNvPr>
          <p:cNvSpPr/>
          <p:nvPr/>
        </p:nvSpPr>
        <p:spPr>
          <a:xfrm>
            <a:off x="1895374" y="5421798"/>
            <a:ext cx="203132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CVET Series</a:t>
            </a:r>
          </a:p>
          <a:p>
            <a:pPr algn="ctr"/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Linear Control Valves</a:t>
            </a:r>
          </a:p>
          <a:p>
            <a:pPr algn="ctr"/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w LHPA-DA Series</a:t>
            </a:r>
          </a:p>
          <a:p>
            <a:pPr algn="ctr"/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Linear High Pressure Actuator</a:t>
            </a:r>
          </a:p>
          <a:p>
            <a:pPr algn="ctr"/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(Double Acting, Open Yoke)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FC61A26-0DC5-4149-80D4-CBCF72A6B8CA}"/>
              </a:ext>
            </a:extLst>
          </p:cNvPr>
          <p:cNvSpPr/>
          <p:nvPr/>
        </p:nvSpPr>
        <p:spPr>
          <a:xfrm>
            <a:off x="5405932" y="5575869"/>
            <a:ext cx="203132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CVET Series</a:t>
            </a:r>
          </a:p>
          <a:p>
            <a:pPr algn="ctr"/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Linear Control Valves</a:t>
            </a:r>
          </a:p>
          <a:p>
            <a:pPr algn="ctr"/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w LHPA-DA Series</a:t>
            </a:r>
          </a:p>
          <a:p>
            <a:pPr algn="ctr"/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Linear High Pressure Actuator</a:t>
            </a:r>
          </a:p>
          <a:p>
            <a:pPr algn="ctr"/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(Double Acting, Closed Yoke)</a:t>
            </a:r>
          </a:p>
        </p:txBody>
      </p:sp>
    </p:spTree>
    <p:extLst>
      <p:ext uri="{BB962C8B-B14F-4D97-AF65-F5344CB8AC3E}">
        <p14:creationId xmlns:p14="http://schemas.microsoft.com/office/powerpoint/2010/main" val="21779495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dark&#10;&#10;Description automatically generated">
            <a:extLst>
              <a:ext uri="{FF2B5EF4-FFF2-40B4-BE49-F238E27FC236}">
                <a16:creationId xmlns:a16="http://schemas.microsoft.com/office/drawing/2014/main" id="{2B219B9B-CF8D-4C07-8C9E-2A6676572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03" y="464299"/>
            <a:ext cx="7317190" cy="56547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V100 Series Rotary Control Valves (Flangeless)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C1EF4E-0242-41F9-A069-9BF0112424A8}"/>
              </a:ext>
            </a:extLst>
          </p:cNvPr>
          <p:cNvSpPr txBox="1"/>
          <p:nvPr/>
        </p:nvSpPr>
        <p:spPr>
          <a:xfrm>
            <a:off x="770022" y="1782287"/>
            <a:ext cx="18540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LD Linear Diaphragm Actuators for High Thrust at Low Supply Pressure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575DBD0-87A7-4AB0-9F9D-E31832FAE21F}"/>
              </a:ext>
            </a:extLst>
          </p:cNvPr>
          <p:cNvSpPr/>
          <p:nvPr/>
        </p:nvSpPr>
        <p:spPr>
          <a:xfrm>
            <a:off x="4168115" y="5715349"/>
            <a:ext cx="2214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V100 Series</a:t>
            </a:r>
          </a:p>
          <a:p>
            <a:pPr algn="ctr"/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Flangeless Rotary Control Valves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2D45EBE-358B-44C6-84E5-5BFF480AD69B}"/>
              </a:ext>
            </a:extLst>
          </p:cNvPr>
          <p:cNvSpPr/>
          <p:nvPr/>
        </p:nvSpPr>
        <p:spPr>
          <a:xfrm>
            <a:off x="5084649" y="3378403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1FCB3CB-1690-4CA2-97B1-213B38F60DA9}"/>
              </a:ext>
            </a:extLst>
          </p:cNvPr>
          <p:cNvSpPr/>
          <p:nvPr/>
        </p:nvSpPr>
        <p:spPr>
          <a:xfrm>
            <a:off x="2851737" y="4444381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20915DE-8609-4F8C-A343-F7EF88513EE9}"/>
              </a:ext>
            </a:extLst>
          </p:cNvPr>
          <p:cNvSpPr/>
          <p:nvPr/>
        </p:nvSpPr>
        <p:spPr>
          <a:xfrm>
            <a:off x="3689768" y="1247870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AD0002E-00DB-459C-868B-705B5F23D4D1}"/>
              </a:ext>
            </a:extLst>
          </p:cNvPr>
          <p:cNvSpPr txBox="1"/>
          <p:nvPr/>
        </p:nvSpPr>
        <p:spPr>
          <a:xfrm>
            <a:off x="1894600" y="5042689"/>
            <a:ext cx="22952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Sizes from 1.0 in to 12 in Bore</a:t>
            </a:r>
          </a:p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150, 300, 600 ANSI Ratings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511062D-1EE0-4E85-9390-970986EF5752}"/>
              </a:ext>
            </a:extLst>
          </p:cNvPr>
          <p:cNvSpPr txBox="1"/>
          <p:nvPr/>
        </p:nvSpPr>
        <p:spPr>
          <a:xfrm>
            <a:off x="672870" y="2937458"/>
            <a:ext cx="152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Flangeless Segmented Rotary Design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DAD8B8A-96AA-454A-BC39-6BAAC7DFE6B0}"/>
              </a:ext>
            </a:extLst>
          </p:cNvPr>
          <p:cNvSpPr/>
          <p:nvPr/>
        </p:nvSpPr>
        <p:spPr>
          <a:xfrm>
            <a:off x="2433540" y="3567678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22" name="Elbow Connector 43">
            <a:extLst>
              <a:ext uri="{FF2B5EF4-FFF2-40B4-BE49-F238E27FC236}">
                <a16:creationId xmlns:a16="http://schemas.microsoft.com/office/drawing/2014/main" id="{3AFB8E4C-7326-4410-89AA-0D760A6C5791}"/>
              </a:ext>
            </a:extLst>
          </p:cNvPr>
          <p:cNvCxnSpPr>
            <a:cxnSpLocks/>
            <a:stCxn id="42" idx="1"/>
            <a:endCxn id="39" idx="2"/>
          </p:cNvCxnSpPr>
          <p:nvPr/>
        </p:nvCxnSpPr>
        <p:spPr>
          <a:xfrm rot="10800000" flipH="1">
            <a:off x="1894599" y="4634882"/>
            <a:ext cx="957137" cy="607863"/>
          </a:xfrm>
          <a:prstGeom prst="bentConnector3">
            <a:avLst>
              <a:gd name="adj1" fmla="val -23884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43">
            <a:extLst>
              <a:ext uri="{FF2B5EF4-FFF2-40B4-BE49-F238E27FC236}">
                <a16:creationId xmlns:a16="http://schemas.microsoft.com/office/drawing/2014/main" id="{F1222805-1E30-48D4-886A-5E4DA3B3171B}"/>
              </a:ext>
            </a:extLst>
          </p:cNvPr>
          <p:cNvCxnSpPr>
            <a:cxnSpLocks/>
            <a:stCxn id="43" idx="3"/>
            <a:endCxn id="44" idx="2"/>
          </p:cNvCxnSpPr>
          <p:nvPr/>
        </p:nvCxnSpPr>
        <p:spPr>
          <a:xfrm>
            <a:off x="2196870" y="3214457"/>
            <a:ext cx="236670" cy="543721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3">
            <a:extLst>
              <a:ext uri="{FF2B5EF4-FFF2-40B4-BE49-F238E27FC236}">
                <a16:creationId xmlns:a16="http://schemas.microsoft.com/office/drawing/2014/main" id="{F087730B-1838-4E80-A272-36939BAF98BA}"/>
              </a:ext>
            </a:extLst>
          </p:cNvPr>
          <p:cNvCxnSpPr>
            <a:cxnSpLocks/>
            <a:stCxn id="19" idx="3"/>
            <a:endCxn id="40" idx="2"/>
          </p:cNvCxnSpPr>
          <p:nvPr/>
        </p:nvCxnSpPr>
        <p:spPr>
          <a:xfrm flipV="1">
            <a:off x="2624040" y="1438370"/>
            <a:ext cx="1065728" cy="620916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080C4250-D9CD-4871-BDE7-D7CD2A60229C}"/>
              </a:ext>
            </a:extLst>
          </p:cNvPr>
          <p:cNvSpPr txBox="1"/>
          <p:nvPr/>
        </p:nvSpPr>
        <p:spPr>
          <a:xfrm>
            <a:off x="6304166" y="2814347"/>
            <a:ext cx="2517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Low Pressure Drop, Light Duty</a:t>
            </a:r>
          </a:p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Ideal for Gas Distribution Applications</a:t>
            </a:r>
          </a:p>
        </p:txBody>
      </p:sp>
      <p:cxnSp>
        <p:nvCxnSpPr>
          <p:cNvPr id="55" name="Elbow Connector 43">
            <a:extLst>
              <a:ext uri="{FF2B5EF4-FFF2-40B4-BE49-F238E27FC236}">
                <a16:creationId xmlns:a16="http://schemas.microsoft.com/office/drawing/2014/main" id="{EC2816F3-18B3-409D-A7FD-7A93CC19B845}"/>
              </a:ext>
            </a:extLst>
          </p:cNvPr>
          <p:cNvCxnSpPr>
            <a:cxnSpLocks/>
            <a:stCxn id="24" idx="6"/>
            <a:endCxn id="54" idx="1"/>
          </p:cNvCxnSpPr>
          <p:nvPr/>
        </p:nvCxnSpPr>
        <p:spPr>
          <a:xfrm flipV="1">
            <a:off x="5465649" y="3014402"/>
            <a:ext cx="838517" cy="554501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99055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PRCV Pipeline Rotary Control Valves –Available Size Range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E49DADF-2C56-4C1D-B396-7A9D845207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02393"/>
              </p:ext>
            </p:extLst>
          </p:nvPr>
        </p:nvGraphicFramePr>
        <p:xfrm>
          <a:off x="647698" y="644744"/>
          <a:ext cx="7848599" cy="533567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333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02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02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0281">
                  <a:extLst>
                    <a:ext uri="{9D8B030D-6E8A-4147-A177-3AD203B41FA5}">
                      <a16:colId xmlns:a16="http://schemas.microsoft.com/office/drawing/2014/main" val="662858454"/>
                    </a:ext>
                  </a:extLst>
                </a:gridCol>
              </a:tblGrid>
              <a:tr h="3297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Valve Size</a:t>
                      </a:r>
                      <a:endParaRPr lang="en-US" sz="11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PRCV-FP</a:t>
                      </a:r>
                      <a:endParaRPr lang="en-US" sz="11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PRCV-STH1</a:t>
                      </a:r>
                      <a:endParaRPr lang="en-US" sz="11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PRCV-STH2</a:t>
                      </a:r>
                      <a:endParaRPr lang="en-US" sz="11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PRCV-STHP</a:t>
                      </a:r>
                      <a:endParaRPr lang="en-US" sz="11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4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in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4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in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4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in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4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in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4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in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4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in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44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in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4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in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AVAILABLE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AVAILABLE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AVAILABLE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AVAILABLE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44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in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44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in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AVAILABLE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AVAILABLE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AVAILABLE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AVAILABLE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44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in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1570057"/>
                  </a:ext>
                </a:extLst>
              </a:tr>
              <a:tr h="2944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in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AVAILABLE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AVAILABLE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AVAILABLE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AVAILABLE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7111691"/>
                  </a:ext>
                </a:extLst>
              </a:tr>
              <a:tr h="2944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in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9828113"/>
                  </a:ext>
                </a:extLst>
              </a:tr>
              <a:tr h="2944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in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AVAILABLE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7627666"/>
                  </a:ext>
                </a:extLst>
              </a:tr>
              <a:tr h="2944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in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9443"/>
                  </a:ext>
                </a:extLst>
              </a:tr>
              <a:tr h="2944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 in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4104718"/>
                  </a:ext>
                </a:extLst>
              </a:tr>
              <a:tr h="2944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 in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6582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7201986-DDF8-49D2-BA3B-2B886B15213A}"/>
              </a:ext>
            </a:extLst>
          </p:cNvPr>
          <p:cNvSpPr txBox="1"/>
          <p:nvPr/>
        </p:nvSpPr>
        <p:spPr>
          <a:xfrm>
            <a:off x="762000" y="5980415"/>
            <a:ext cx="7696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1" dirty="0"/>
              <a:t>*Standard ANSI Pressure Ratings: 300, 600 ANSI, 900 ANSI Other ANSI RATINGS AVAILABLE</a:t>
            </a:r>
          </a:p>
        </p:txBody>
      </p:sp>
    </p:spTree>
    <p:extLst>
      <p:ext uri="{BB962C8B-B14F-4D97-AF65-F5344CB8AC3E}">
        <p14:creationId xmlns:p14="http://schemas.microsoft.com/office/powerpoint/2010/main" val="9255474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CVET Linear Control Valve – Available Size Range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E49DADF-2C56-4C1D-B396-7A9D845207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4046184"/>
              </p:ext>
            </p:extLst>
          </p:nvPr>
        </p:nvGraphicFramePr>
        <p:xfrm>
          <a:off x="308008" y="743523"/>
          <a:ext cx="8306599" cy="438640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1646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04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03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03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0359">
                  <a:extLst>
                    <a:ext uri="{9D8B030D-6E8A-4147-A177-3AD203B41FA5}">
                      <a16:colId xmlns:a16="http://schemas.microsoft.com/office/drawing/2014/main" val="662858454"/>
                    </a:ext>
                  </a:extLst>
                </a:gridCol>
                <a:gridCol w="1450359">
                  <a:extLst>
                    <a:ext uri="{9D8B030D-6E8A-4147-A177-3AD203B41FA5}">
                      <a16:colId xmlns:a16="http://schemas.microsoft.com/office/drawing/2014/main" val="4164477108"/>
                    </a:ext>
                  </a:extLst>
                </a:gridCol>
              </a:tblGrid>
              <a:tr h="4417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Valve Size</a:t>
                      </a:r>
                      <a:endParaRPr lang="en-US" sz="11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CVEZ</a:t>
                      </a:r>
                      <a:endParaRPr lang="en-US" sz="11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CVET E0 &amp; L0</a:t>
                      </a:r>
                      <a:endParaRPr lang="en-US" sz="11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CVET E1 &amp; L1</a:t>
                      </a:r>
                      <a:endParaRPr lang="en-US" sz="11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CVET E2 &amp; L2</a:t>
                      </a:r>
                      <a:endParaRPr lang="en-US" sz="11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CVET E3 &amp; L3</a:t>
                      </a:r>
                      <a:endParaRPr lang="en-US" sz="11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4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 in</a:t>
                      </a:r>
                    </a:p>
                  </a:txBody>
                  <a:tcPr marL="60627" marR="6062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37885"/>
                  </a:ext>
                </a:extLst>
              </a:tr>
              <a:tr h="3944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1.5 in</a:t>
                      </a:r>
                    </a:p>
                  </a:txBody>
                  <a:tcPr marL="60627" marR="6062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502150"/>
                  </a:ext>
                </a:extLst>
              </a:tr>
              <a:tr h="3944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in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4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in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4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in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4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in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4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in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44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in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44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in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44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in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715817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7201986-DDF8-49D2-BA3B-2B886B15213A}"/>
              </a:ext>
            </a:extLst>
          </p:cNvPr>
          <p:cNvSpPr txBox="1"/>
          <p:nvPr/>
        </p:nvSpPr>
        <p:spPr>
          <a:xfrm>
            <a:off x="417338" y="5167338"/>
            <a:ext cx="7696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1" dirty="0"/>
              <a:t>*Standard ANSI Pressure Ratings: 300, 600, 900 ANSI, Other ANSI RATINGS AVAILABLE</a:t>
            </a:r>
          </a:p>
        </p:txBody>
      </p:sp>
    </p:spTree>
    <p:extLst>
      <p:ext uri="{BB962C8B-B14F-4D97-AF65-F5344CB8AC3E}">
        <p14:creationId xmlns:p14="http://schemas.microsoft.com/office/powerpoint/2010/main" val="1125594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V100 Rotary Control Valve – Available Size Range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E49DADF-2C56-4C1D-B396-7A9D845207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299849"/>
              </p:ext>
            </p:extLst>
          </p:nvPr>
        </p:nvGraphicFramePr>
        <p:xfrm>
          <a:off x="2589193" y="780936"/>
          <a:ext cx="3965609" cy="399193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43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19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17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Valve Size</a:t>
                      </a:r>
                      <a:endParaRPr lang="en-US" sz="11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V100</a:t>
                      </a:r>
                      <a:endParaRPr lang="en-US" sz="11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4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 in</a:t>
                      </a:r>
                    </a:p>
                  </a:txBody>
                  <a:tcPr marL="60627" marR="6062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37885"/>
                  </a:ext>
                </a:extLst>
              </a:tr>
              <a:tr h="3944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1.5 in</a:t>
                      </a:r>
                    </a:p>
                  </a:txBody>
                  <a:tcPr marL="60627" marR="6062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502150"/>
                  </a:ext>
                </a:extLst>
              </a:tr>
              <a:tr h="3944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in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4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in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4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in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4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in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4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in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44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in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44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in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STANDARD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627" marR="60627" marT="0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7201986-DDF8-49D2-BA3B-2B886B15213A}"/>
              </a:ext>
            </a:extLst>
          </p:cNvPr>
          <p:cNvSpPr txBox="1"/>
          <p:nvPr/>
        </p:nvSpPr>
        <p:spPr>
          <a:xfrm>
            <a:off x="2271557" y="4855391"/>
            <a:ext cx="460087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i="1" dirty="0"/>
              <a:t>*Standard ANSI Pressure Ratings: 150, 300, and 600 ANSI RATINGS AVAILABLE</a:t>
            </a:r>
          </a:p>
        </p:txBody>
      </p:sp>
    </p:spTree>
    <p:extLst>
      <p:ext uri="{BB962C8B-B14F-4D97-AF65-F5344CB8AC3E}">
        <p14:creationId xmlns:p14="http://schemas.microsoft.com/office/powerpoint/2010/main" val="4273174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hydrant, white&#10;&#10;Description automatically generated">
            <a:extLst>
              <a:ext uri="{FF2B5EF4-FFF2-40B4-BE49-F238E27FC236}">
                <a16:creationId xmlns:a16="http://schemas.microsoft.com/office/drawing/2014/main" id="{4307BB79-C96E-4FFD-9566-1F73F1C99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60" y="242856"/>
            <a:ext cx="8101863" cy="68379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Control Valve Solutions Designed Specifically for Natural Gas Applications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7562D4-E790-4467-A45A-64996D0D8E20}"/>
              </a:ext>
            </a:extLst>
          </p:cNvPr>
          <p:cNvSpPr txBox="1"/>
          <p:nvPr/>
        </p:nvSpPr>
        <p:spPr>
          <a:xfrm>
            <a:off x="6285510" y="730024"/>
            <a:ext cx="152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High Pressure, High Performance Actuator Pistons Provide high Torque Output and Allow “Bleed to Pressure” Feature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1024C02-9C4C-4E94-9430-3B0D89E37E9A}"/>
              </a:ext>
            </a:extLst>
          </p:cNvPr>
          <p:cNvSpPr/>
          <p:nvPr/>
        </p:nvSpPr>
        <p:spPr>
          <a:xfrm>
            <a:off x="4552042" y="943198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6" name="Elbow Connector 5">
            <a:extLst>
              <a:ext uri="{FF2B5EF4-FFF2-40B4-BE49-F238E27FC236}">
                <a16:creationId xmlns:a16="http://schemas.microsoft.com/office/drawing/2014/main" id="{F9B59EC6-A55E-47AE-95E2-FF87403426B4}"/>
              </a:ext>
            </a:extLst>
          </p:cNvPr>
          <p:cNvCxnSpPr>
            <a:cxnSpLocks/>
            <a:stCxn id="4" idx="1"/>
            <a:endCxn id="5" idx="6"/>
          </p:cNvCxnSpPr>
          <p:nvPr/>
        </p:nvCxnSpPr>
        <p:spPr>
          <a:xfrm rot="10800000">
            <a:off x="4933042" y="1133698"/>
            <a:ext cx="1352468" cy="104158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2C1141C-09D2-4590-84FC-0F3EEA4322D4}"/>
              </a:ext>
            </a:extLst>
          </p:cNvPr>
          <p:cNvSpPr txBox="1"/>
          <p:nvPr/>
        </p:nvSpPr>
        <p:spPr>
          <a:xfrm>
            <a:off x="7328917" y="2916932"/>
            <a:ext cx="152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Family of High Performance PRCV Pipeline Rotary Control Valves to Address Your Operating Conditions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E3AA6D-AABB-493F-A7D7-85195C9C0CCA}"/>
              </a:ext>
            </a:extLst>
          </p:cNvPr>
          <p:cNvSpPr txBox="1"/>
          <p:nvPr/>
        </p:nvSpPr>
        <p:spPr>
          <a:xfrm>
            <a:off x="691897" y="606296"/>
            <a:ext cx="152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Variety of Options Such as VMO Valve Manual Override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9EAD6BD-F07B-4468-B715-033522FBFD2C}"/>
              </a:ext>
            </a:extLst>
          </p:cNvPr>
          <p:cNvSpPr/>
          <p:nvPr/>
        </p:nvSpPr>
        <p:spPr>
          <a:xfrm>
            <a:off x="2688222" y="1109216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EB42BB56-57DB-4BBF-80E6-04E171B004DB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2215897" y="883295"/>
            <a:ext cx="466083" cy="416421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09E7CD2-3790-4F33-9199-AFCE0608CDB9}"/>
              </a:ext>
            </a:extLst>
          </p:cNvPr>
          <p:cNvSpPr txBox="1"/>
          <p:nvPr/>
        </p:nvSpPr>
        <p:spPr>
          <a:xfrm>
            <a:off x="492844" y="3363005"/>
            <a:ext cx="152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Multiple Supply Gas System (SGS) Options Available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5EBDE5-4920-40E7-9EE2-993CB5A1DC86}"/>
              </a:ext>
            </a:extLst>
          </p:cNvPr>
          <p:cNvSpPr txBox="1"/>
          <p:nvPr/>
        </p:nvSpPr>
        <p:spPr>
          <a:xfrm>
            <a:off x="360444" y="1959908"/>
            <a:ext cx="152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An Array of Environmentally Friendly High Performance Control Instrumentation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0F41ED8-B681-41EF-8FD3-9BA2400B3B0F}"/>
              </a:ext>
            </a:extLst>
          </p:cNvPr>
          <p:cNvSpPr/>
          <p:nvPr/>
        </p:nvSpPr>
        <p:spPr>
          <a:xfrm>
            <a:off x="3479516" y="2736373"/>
            <a:ext cx="381000" cy="361118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FB53398A-70B0-49F0-902F-79F9A0687A9E}"/>
              </a:ext>
            </a:extLst>
          </p:cNvPr>
          <p:cNvCxnSpPr>
            <a:cxnSpLocks/>
            <a:stCxn id="16" idx="3"/>
            <a:endCxn id="17" idx="2"/>
          </p:cNvCxnSpPr>
          <p:nvPr/>
        </p:nvCxnSpPr>
        <p:spPr>
          <a:xfrm>
            <a:off x="1884444" y="2390795"/>
            <a:ext cx="1595072" cy="526137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F648277-2C69-446D-8D74-C3AB5E43929F}"/>
              </a:ext>
            </a:extLst>
          </p:cNvPr>
          <p:cNvSpPr txBox="1"/>
          <p:nvPr/>
        </p:nvSpPr>
        <p:spPr>
          <a:xfrm>
            <a:off x="818160" y="5072032"/>
            <a:ext cx="152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Limit Switches, Position Transmitters and Valve Positioners Available to Provide Valve Status and Control Options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AF609B0-579A-4DD9-A300-2E66C7E39941}"/>
              </a:ext>
            </a:extLst>
          </p:cNvPr>
          <p:cNvSpPr/>
          <p:nvPr/>
        </p:nvSpPr>
        <p:spPr>
          <a:xfrm>
            <a:off x="3479516" y="5221989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cxnSp>
        <p:nvCxnSpPr>
          <p:cNvPr id="22" name="Elbow Connector 24">
            <a:extLst>
              <a:ext uri="{FF2B5EF4-FFF2-40B4-BE49-F238E27FC236}">
                <a16:creationId xmlns:a16="http://schemas.microsoft.com/office/drawing/2014/main" id="{12D7F1FC-5010-449A-8C35-52A2E6117FAE}"/>
              </a:ext>
            </a:extLst>
          </p:cNvPr>
          <p:cNvCxnSpPr>
            <a:stCxn id="20" idx="3"/>
            <a:endCxn id="21" idx="2"/>
          </p:cNvCxnSpPr>
          <p:nvPr/>
        </p:nvCxnSpPr>
        <p:spPr>
          <a:xfrm flipV="1">
            <a:off x="2342160" y="5412489"/>
            <a:ext cx="1137356" cy="167375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44585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VRGSize Station Design and Control Valve Sizing Program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481ADA-65A8-4CAB-8C8E-CCEA6B9A331C}"/>
              </a:ext>
            </a:extLst>
          </p:cNvPr>
          <p:cNvSpPr txBox="1"/>
          <p:nvPr/>
        </p:nvSpPr>
        <p:spPr>
          <a:xfrm>
            <a:off x="121920" y="632626"/>
            <a:ext cx="342037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Download at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www.vrgcontrols.com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Size PRCV Pipeline Rotary Control Valves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Size CVET Globe Valves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Design ABOVE and BELOW GROUND Stations, including piping and monitors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Analyze Control Valve Performance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Calculate Predicted Noise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Analyze “Split Range” Parallel Runs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Save as DATA file or print to PDF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648A49-99AE-46B4-8BF9-AD1593B19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6754" y="1839746"/>
            <a:ext cx="5028546" cy="392595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00553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VPC Series Valve Regulator Pilots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2CC461-4560-4E5A-8620-A43A041C4E96}"/>
              </a:ext>
            </a:extLst>
          </p:cNvPr>
          <p:cNvSpPr txBox="1"/>
          <p:nvPr/>
        </p:nvSpPr>
        <p:spPr>
          <a:xfrm>
            <a:off x="107244" y="609600"/>
            <a:ext cx="4540956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Pneumatic Pressure Control Instrumentation for Use with Natural Gas Control Valves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Can Replace Venting Pressure Controllers to Reduce Emissions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Can Replace Becker VRP Pilots for Improved Performance and Reliability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Major Technological Advancements as Compared to Our Competition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1D7C5D8-B637-436C-B2BB-F12CFF6C7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838200"/>
            <a:ext cx="3976696" cy="5108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54320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picture containing device, meter, dark, automaton&#10;&#10;Description automatically generated">
            <a:extLst>
              <a:ext uri="{FF2B5EF4-FFF2-40B4-BE49-F238E27FC236}">
                <a16:creationId xmlns:a16="http://schemas.microsoft.com/office/drawing/2014/main" id="{5A25A039-1F95-458E-9C6C-53D2B4E8A0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8" r="34283"/>
          <a:stretch/>
        </p:blipFill>
        <p:spPr>
          <a:xfrm>
            <a:off x="2623585" y="533400"/>
            <a:ext cx="3797185" cy="66061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Next Generation of Valve Pilot Controllers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0F8F77-F251-4377-9679-10E4B7999417}"/>
              </a:ext>
            </a:extLst>
          </p:cNvPr>
          <p:cNvSpPr txBox="1"/>
          <p:nvPr/>
        </p:nvSpPr>
        <p:spPr>
          <a:xfrm>
            <a:off x="381000" y="838200"/>
            <a:ext cx="152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SIX (6) Common Control Springs Across All Models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67E22CD-FA79-4E43-AF6A-DF9FB007CB0C}"/>
              </a:ext>
            </a:extLst>
          </p:cNvPr>
          <p:cNvSpPr/>
          <p:nvPr/>
        </p:nvSpPr>
        <p:spPr>
          <a:xfrm>
            <a:off x="3800061" y="1706220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4F50E06A-A55E-47C9-A44B-95EFB0AB4795}"/>
              </a:ext>
            </a:extLst>
          </p:cNvPr>
          <p:cNvCxnSpPr>
            <a:cxnSpLocks/>
            <a:stCxn id="5" idx="3"/>
            <a:endCxn id="6" idx="2"/>
          </p:cNvCxnSpPr>
          <p:nvPr/>
        </p:nvCxnSpPr>
        <p:spPr>
          <a:xfrm>
            <a:off x="1905000" y="1115199"/>
            <a:ext cx="1895061" cy="781521"/>
          </a:xfrm>
          <a:prstGeom prst="bentConnector3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F5C1285-B78E-4B57-9989-8D20B0F89B03}"/>
              </a:ext>
            </a:extLst>
          </p:cNvPr>
          <p:cNvSpPr txBox="1"/>
          <p:nvPr/>
        </p:nvSpPr>
        <p:spPr>
          <a:xfrm>
            <a:off x="762000" y="2655669"/>
            <a:ext cx="152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All STAINLESS STEEL Internal Components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4D235C3-674B-46A5-B7A2-22CFB71B8473}"/>
              </a:ext>
            </a:extLst>
          </p:cNvPr>
          <p:cNvSpPr/>
          <p:nvPr/>
        </p:nvSpPr>
        <p:spPr>
          <a:xfrm>
            <a:off x="3905956" y="3515233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Elbow Connector 11">
            <a:extLst>
              <a:ext uri="{FF2B5EF4-FFF2-40B4-BE49-F238E27FC236}">
                <a16:creationId xmlns:a16="http://schemas.microsoft.com/office/drawing/2014/main" id="{5927051C-0167-47B2-8E4F-859C1FB3939D}"/>
              </a:ext>
            </a:extLst>
          </p:cNvPr>
          <p:cNvCxnSpPr>
            <a:cxnSpLocks/>
            <a:stCxn id="8" idx="3"/>
            <a:endCxn id="9" idx="2"/>
          </p:cNvCxnSpPr>
          <p:nvPr/>
        </p:nvCxnSpPr>
        <p:spPr>
          <a:xfrm>
            <a:off x="2286000" y="2932668"/>
            <a:ext cx="1619956" cy="773065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7859640-376C-44E8-BA09-E6FE0ED83862}"/>
              </a:ext>
            </a:extLst>
          </p:cNvPr>
          <p:cNvSpPr txBox="1"/>
          <p:nvPr/>
        </p:nvSpPr>
        <p:spPr>
          <a:xfrm>
            <a:off x="516467" y="4686300"/>
            <a:ext cx="152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Larger Diameter Diaphragms Provide Greater Sensitivity (20% Increase in Area vs. Competition)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A8DF6C1-C4ED-499E-9D99-0C7AE6BD4141}"/>
              </a:ext>
            </a:extLst>
          </p:cNvPr>
          <p:cNvSpPr/>
          <p:nvPr/>
        </p:nvSpPr>
        <p:spPr>
          <a:xfrm>
            <a:off x="2970828" y="4630553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Elbow Connector 14">
            <a:extLst>
              <a:ext uri="{FF2B5EF4-FFF2-40B4-BE49-F238E27FC236}">
                <a16:creationId xmlns:a16="http://schemas.microsoft.com/office/drawing/2014/main" id="{5B4BECCB-AC9F-4A99-B3BF-EEE2446BC4B6}"/>
              </a:ext>
            </a:extLst>
          </p:cNvPr>
          <p:cNvCxnSpPr>
            <a:stCxn id="11" idx="3"/>
            <a:endCxn id="12" idx="2"/>
          </p:cNvCxnSpPr>
          <p:nvPr/>
        </p:nvCxnSpPr>
        <p:spPr>
          <a:xfrm flipV="1">
            <a:off x="2040467" y="4821053"/>
            <a:ext cx="930361" cy="296134"/>
          </a:xfrm>
          <a:prstGeom prst="bentConnector3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C8A173F-29C2-450E-9162-28AAAC5678C2}"/>
              </a:ext>
            </a:extLst>
          </p:cNvPr>
          <p:cNvSpPr txBox="1"/>
          <p:nvPr/>
        </p:nvSpPr>
        <p:spPr>
          <a:xfrm>
            <a:off x="6629400" y="1051351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High Strength Setpoint Screw Design Includes Protective Cover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3F94B37-BB0D-4050-808E-D32C5F8A6BC9}"/>
              </a:ext>
            </a:extLst>
          </p:cNvPr>
          <p:cNvSpPr/>
          <p:nvPr/>
        </p:nvSpPr>
        <p:spPr>
          <a:xfrm>
            <a:off x="4394200" y="533400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Elbow Connector 32">
            <a:extLst>
              <a:ext uri="{FF2B5EF4-FFF2-40B4-BE49-F238E27FC236}">
                <a16:creationId xmlns:a16="http://schemas.microsoft.com/office/drawing/2014/main" id="{5B7E7307-FFFF-48DE-94FD-C88F226EDE5A}"/>
              </a:ext>
            </a:extLst>
          </p:cNvPr>
          <p:cNvCxnSpPr>
            <a:stCxn id="14" idx="1"/>
            <a:endCxn id="15" idx="6"/>
          </p:cNvCxnSpPr>
          <p:nvPr/>
        </p:nvCxnSpPr>
        <p:spPr>
          <a:xfrm rot="10800000">
            <a:off x="4775200" y="723900"/>
            <a:ext cx="1854200" cy="681394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C7B5DD6-F35B-4D8C-ACE7-209507B8A02B}"/>
              </a:ext>
            </a:extLst>
          </p:cNvPr>
          <p:cNvSpPr txBox="1"/>
          <p:nvPr/>
        </p:nvSpPr>
        <p:spPr>
          <a:xfrm>
            <a:off x="6747933" y="5282743"/>
            <a:ext cx="152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Patented* Manifold Design Provides Modular Format and Improved Dynamic Performance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975174A-4DB2-4D76-824A-ACE31B1EF99B}"/>
              </a:ext>
            </a:extLst>
          </p:cNvPr>
          <p:cNvSpPr/>
          <p:nvPr/>
        </p:nvSpPr>
        <p:spPr>
          <a:xfrm>
            <a:off x="4862894" y="5337669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Elbow Connector 37">
            <a:extLst>
              <a:ext uri="{FF2B5EF4-FFF2-40B4-BE49-F238E27FC236}">
                <a16:creationId xmlns:a16="http://schemas.microsoft.com/office/drawing/2014/main" id="{61501EF6-4723-4B7C-8CEB-1D9718E9994D}"/>
              </a:ext>
            </a:extLst>
          </p:cNvPr>
          <p:cNvCxnSpPr>
            <a:stCxn id="17" idx="1"/>
            <a:endCxn id="18" idx="6"/>
          </p:cNvCxnSpPr>
          <p:nvPr/>
        </p:nvCxnSpPr>
        <p:spPr>
          <a:xfrm rot="10800000">
            <a:off x="5243895" y="5528170"/>
            <a:ext cx="1504039" cy="185461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6E6157C-F6D9-497B-A869-297E550E3FA5}"/>
              </a:ext>
            </a:extLst>
          </p:cNvPr>
          <p:cNvSpPr txBox="1"/>
          <p:nvPr/>
        </p:nvSpPr>
        <p:spPr>
          <a:xfrm>
            <a:off x="6972300" y="2232451"/>
            <a:ext cx="1790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Setpoints Available From 3.0 psig to 1500 psig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345E85C-8161-4B03-8DDA-17CB395A98E1}"/>
              </a:ext>
            </a:extLst>
          </p:cNvPr>
          <p:cNvSpPr/>
          <p:nvPr/>
        </p:nvSpPr>
        <p:spPr>
          <a:xfrm>
            <a:off x="4737100" y="1714500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Elbow Connector 44">
            <a:extLst>
              <a:ext uri="{FF2B5EF4-FFF2-40B4-BE49-F238E27FC236}">
                <a16:creationId xmlns:a16="http://schemas.microsoft.com/office/drawing/2014/main" id="{D02097F3-7DDC-466B-B6D3-4BF72597B2E2}"/>
              </a:ext>
            </a:extLst>
          </p:cNvPr>
          <p:cNvCxnSpPr>
            <a:stCxn id="20" idx="1"/>
            <a:endCxn id="21" idx="6"/>
          </p:cNvCxnSpPr>
          <p:nvPr/>
        </p:nvCxnSpPr>
        <p:spPr>
          <a:xfrm rot="10800000">
            <a:off x="5118100" y="1905000"/>
            <a:ext cx="1854200" cy="527506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9A62473-BEF2-4340-8801-4A85449364D4}"/>
              </a:ext>
            </a:extLst>
          </p:cNvPr>
          <p:cNvSpPr txBox="1"/>
          <p:nvPr/>
        </p:nvSpPr>
        <p:spPr>
          <a:xfrm>
            <a:off x="7239000" y="2790784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Environmentally Friendly Design Can Exhibit ZERO Steady State Emissions</a:t>
            </a:r>
          </a:p>
        </p:txBody>
      </p:sp>
      <p:cxnSp>
        <p:nvCxnSpPr>
          <p:cNvPr id="24" name="Elbow Connector 48">
            <a:extLst>
              <a:ext uri="{FF2B5EF4-FFF2-40B4-BE49-F238E27FC236}">
                <a16:creationId xmlns:a16="http://schemas.microsoft.com/office/drawing/2014/main" id="{06917E0A-69C1-4050-A4A6-7A9518CD1A7F}"/>
              </a:ext>
            </a:extLst>
          </p:cNvPr>
          <p:cNvCxnSpPr>
            <a:cxnSpLocks/>
            <a:stCxn id="23" idx="1"/>
          </p:cNvCxnSpPr>
          <p:nvPr/>
        </p:nvCxnSpPr>
        <p:spPr>
          <a:xfrm rot="10800000" flipV="1">
            <a:off x="6627990" y="3144727"/>
            <a:ext cx="611011" cy="1018264"/>
          </a:xfrm>
          <a:prstGeom prst="bentConnector2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6664FB9-16C9-4848-A996-C0BBAC9177C3}"/>
              </a:ext>
            </a:extLst>
          </p:cNvPr>
          <p:cNvSpPr txBox="1"/>
          <p:nvPr/>
        </p:nvSpPr>
        <p:spPr>
          <a:xfrm>
            <a:off x="7363177" y="3723038"/>
            <a:ext cx="152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Bleed to Pressure System Features Eliminates all Atmospheric Emissions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0B6F558-8045-4C48-ABA3-81717794FDED}"/>
              </a:ext>
            </a:extLst>
          </p:cNvPr>
          <p:cNvSpPr/>
          <p:nvPr/>
        </p:nvSpPr>
        <p:spPr>
          <a:xfrm>
            <a:off x="5511800" y="4916734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Elbow Connector 52">
            <a:extLst>
              <a:ext uri="{FF2B5EF4-FFF2-40B4-BE49-F238E27FC236}">
                <a16:creationId xmlns:a16="http://schemas.microsoft.com/office/drawing/2014/main" id="{0940409B-834C-4AA1-8E90-7DB7F8A3334B}"/>
              </a:ext>
            </a:extLst>
          </p:cNvPr>
          <p:cNvCxnSpPr>
            <a:cxnSpLocks/>
            <a:stCxn id="25" idx="1"/>
            <a:endCxn id="26" idx="6"/>
          </p:cNvCxnSpPr>
          <p:nvPr/>
        </p:nvCxnSpPr>
        <p:spPr>
          <a:xfrm rot="10800000" flipV="1">
            <a:off x="5892801" y="4153924"/>
            <a:ext cx="1470377" cy="953309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11257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Compatible To Retrofit / Replace Existing Pneumatic Pressure Controllers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AF6246-2552-47E0-BB8E-D6CD7717A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944" y="561622"/>
            <a:ext cx="8305800" cy="554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2">
            <a:extLst>
              <a:ext uri="{FF2B5EF4-FFF2-40B4-BE49-F238E27FC236}">
                <a16:creationId xmlns:a16="http://schemas.microsoft.com/office/drawing/2014/main" id="{E477F5D9-1A12-48D1-A456-6982B9EFB98F}"/>
              </a:ext>
            </a:extLst>
          </p:cNvPr>
          <p:cNvSpPr/>
          <p:nvPr/>
        </p:nvSpPr>
        <p:spPr>
          <a:xfrm>
            <a:off x="373944" y="4038600"/>
            <a:ext cx="616656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548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VPC’s Better Than EPA Emissions Performance Mandate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531A0B-DFA4-4E9A-8996-DE8B88E592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3400" y="914400"/>
            <a:ext cx="8031009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76256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VPC Valve Pilot Controllers – 5 Plug &amp; Play Configurations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D92AEE2-1CC7-49CF-8838-6A4DC5F0F0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00200" y="578555"/>
            <a:ext cx="6220178" cy="561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432C8AC-9B68-45F9-8E92-4F0D7FF67FBB}"/>
              </a:ext>
            </a:extLst>
          </p:cNvPr>
          <p:cNvSpPr/>
          <p:nvPr/>
        </p:nvSpPr>
        <p:spPr>
          <a:xfrm>
            <a:off x="3657600" y="6019800"/>
            <a:ext cx="1052689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61554AA-172A-40C7-9D1B-17B0DF989E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2350" y="2149296"/>
            <a:ext cx="1109388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3E43C3-AD32-4463-8397-92DB5F559FD4}"/>
              </a:ext>
            </a:extLst>
          </p:cNvPr>
          <p:cNvSpPr txBox="1"/>
          <p:nvPr/>
        </p:nvSpPr>
        <p:spPr>
          <a:xfrm>
            <a:off x="132644" y="3385077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Logic XChange</a:t>
            </a:r>
          </a:p>
        </p:txBody>
      </p:sp>
    </p:spTree>
    <p:extLst>
      <p:ext uri="{BB962C8B-B14F-4D97-AF65-F5344CB8AC3E}">
        <p14:creationId xmlns:p14="http://schemas.microsoft.com/office/powerpoint/2010/main" val="32830670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VPC Valve Pilot Controllers - Improved Features Compared to the Competition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5228F3-3DEB-43EE-A260-1E9B57BA5D2F}"/>
              </a:ext>
            </a:extLst>
          </p:cNvPr>
          <p:cNvSpPr/>
          <p:nvPr/>
        </p:nvSpPr>
        <p:spPr>
          <a:xfrm>
            <a:off x="3657600" y="6019800"/>
            <a:ext cx="1052689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F763E392-7651-42B2-A2B6-FE5B9E56CD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04509" y="1022350"/>
            <a:ext cx="2795026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11A8CB82-F6C3-4873-9C88-F49D7C70C2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06782" y="1022350"/>
            <a:ext cx="28717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28469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VPC Schematic #1 – VPC-DA-BV + NVD + ATM Ex – RHPA-DA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A1CF55-8E34-4275-9D93-CCB980730958}"/>
              </a:ext>
            </a:extLst>
          </p:cNvPr>
          <p:cNvSpPr/>
          <p:nvPr/>
        </p:nvSpPr>
        <p:spPr>
          <a:xfrm>
            <a:off x="533400" y="5105400"/>
            <a:ext cx="4572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529981-7FE6-49F8-8583-12585050BEFD}"/>
              </a:ext>
            </a:extLst>
          </p:cNvPr>
          <p:cNvSpPr/>
          <p:nvPr/>
        </p:nvSpPr>
        <p:spPr>
          <a:xfrm>
            <a:off x="6324600" y="5181600"/>
            <a:ext cx="2621844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69BF4B-39FB-4772-A183-0A1283194349}"/>
              </a:ext>
            </a:extLst>
          </p:cNvPr>
          <p:cNvSpPr/>
          <p:nvPr/>
        </p:nvSpPr>
        <p:spPr>
          <a:xfrm>
            <a:off x="5105400" y="908481"/>
            <a:ext cx="3962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6FCC07-0266-4FF6-8F28-4296937A1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48" y="1101760"/>
            <a:ext cx="8686800" cy="444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8500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VPC Schematic #2 – VPC-DA-SN + NVD + Discharge Pressure + RHPA-DA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A1CF55-8E34-4275-9D93-CCB980730958}"/>
              </a:ext>
            </a:extLst>
          </p:cNvPr>
          <p:cNvSpPr/>
          <p:nvPr/>
        </p:nvSpPr>
        <p:spPr>
          <a:xfrm>
            <a:off x="533400" y="5105400"/>
            <a:ext cx="4572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529981-7FE6-49F8-8583-12585050BEFD}"/>
              </a:ext>
            </a:extLst>
          </p:cNvPr>
          <p:cNvSpPr/>
          <p:nvPr/>
        </p:nvSpPr>
        <p:spPr>
          <a:xfrm>
            <a:off x="6324600" y="5181600"/>
            <a:ext cx="2621844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69BF4B-39FB-4772-A183-0A1283194349}"/>
              </a:ext>
            </a:extLst>
          </p:cNvPr>
          <p:cNvSpPr/>
          <p:nvPr/>
        </p:nvSpPr>
        <p:spPr>
          <a:xfrm>
            <a:off x="5105400" y="908481"/>
            <a:ext cx="3962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291B59-96A5-4DCF-B172-734230CA4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52" y="857975"/>
            <a:ext cx="8229600" cy="514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7937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VPC Schematic #3 – VPC-SA-BV + ATM Ex + LD Actuator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A1CF55-8E34-4275-9D93-CCB980730958}"/>
              </a:ext>
            </a:extLst>
          </p:cNvPr>
          <p:cNvSpPr/>
          <p:nvPr/>
        </p:nvSpPr>
        <p:spPr>
          <a:xfrm>
            <a:off x="533400" y="5105400"/>
            <a:ext cx="4572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529981-7FE6-49F8-8583-12585050BEFD}"/>
              </a:ext>
            </a:extLst>
          </p:cNvPr>
          <p:cNvSpPr/>
          <p:nvPr/>
        </p:nvSpPr>
        <p:spPr>
          <a:xfrm>
            <a:off x="6324600" y="5181600"/>
            <a:ext cx="2621844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69BF4B-39FB-4772-A183-0A1283194349}"/>
              </a:ext>
            </a:extLst>
          </p:cNvPr>
          <p:cNvSpPr/>
          <p:nvPr/>
        </p:nvSpPr>
        <p:spPr>
          <a:xfrm>
            <a:off x="5105400" y="908481"/>
            <a:ext cx="3962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DB4FCA-92DC-411B-8A1B-C598DB6E4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8" y="1400076"/>
            <a:ext cx="8229600" cy="405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827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RHPA Actuator Crank Arm Design for Demanding Pipeline Applications</a:t>
            </a:r>
          </a:p>
        </p:txBody>
      </p:sp>
      <p:sp>
        <p:nvSpPr>
          <p:cNvPr id="3" name="Block Arc 2">
            <a:extLst>
              <a:ext uri="{FF2B5EF4-FFF2-40B4-BE49-F238E27FC236}">
                <a16:creationId xmlns:a16="http://schemas.microsoft.com/office/drawing/2014/main" id="{51085C22-7FE3-40C5-9DB8-067BED593726}"/>
              </a:ext>
            </a:extLst>
          </p:cNvPr>
          <p:cNvSpPr/>
          <p:nvPr/>
        </p:nvSpPr>
        <p:spPr>
          <a:xfrm>
            <a:off x="1088238" y="1274208"/>
            <a:ext cx="2338866" cy="2338866"/>
          </a:xfrm>
          <a:prstGeom prst="blockArc">
            <a:avLst>
              <a:gd name="adj1" fmla="val 16076200"/>
              <a:gd name="adj2" fmla="val 71809"/>
              <a:gd name="adj3" fmla="val 2116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83414D-4FC6-4F60-9B57-7E9D142AD8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587104">
            <a:off x="1179601" y="1482923"/>
            <a:ext cx="1492216" cy="27053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CFF114-4097-4C51-BB16-2C8F609DF9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94893" y="1085464"/>
            <a:ext cx="3075710" cy="487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5688E7-8962-4380-AD47-7823C98C0689}"/>
              </a:ext>
            </a:extLst>
          </p:cNvPr>
          <p:cNvSpPr txBox="1"/>
          <p:nvPr/>
        </p:nvSpPr>
        <p:spPr>
          <a:xfrm>
            <a:off x="600777" y="885409"/>
            <a:ext cx="152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Torque Arm Actuator Mechanism Provides Optimum Torque Performance w/ ZERO Lost Motion</a:t>
            </a:r>
          </a:p>
        </p:txBody>
      </p:sp>
      <p:cxnSp>
        <p:nvCxnSpPr>
          <p:cNvPr id="7" name="Elbow Connector 5">
            <a:extLst>
              <a:ext uri="{FF2B5EF4-FFF2-40B4-BE49-F238E27FC236}">
                <a16:creationId xmlns:a16="http://schemas.microsoft.com/office/drawing/2014/main" id="{5178CF56-1538-4C64-A9E8-357543AC54C3}"/>
              </a:ext>
            </a:extLst>
          </p:cNvPr>
          <p:cNvCxnSpPr>
            <a:stCxn id="8" idx="1"/>
            <a:endCxn id="9" idx="6"/>
          </p:cNvCxnSpPr>
          <p:nvPr/>
        </p:nvCxnSpPr>
        <p:spPr>
          <a:xfrm rot="10800000" flipV="1">
            <a:off x="6418173" y="2667264"/>
            <a:ext cx="1040605" cy="2217957"/>
          </a:xfrm>
          <a:prstGeom prst="bentConnector3">
            <a:avLst>
              <a:gd name="adj1" fmla="val 22412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DAD5AF9-1B25-4847-9D37-BBE07CF1C914}"/>
              </a:ext>
            </a:extLst>
          </p:cNvPr>
          <p:cNvSpPr txBox="1"/>
          <p:nvPr/>
        </p:nvSpPr>
        <p:spPr>
          <a:xfrm>
            <a:off x="7458777" y="2313322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Dual High Tolerance Torque Arm Bearings Prevent Valve Stem Side Load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DC706C7-50B4-4A47-834E-18BD2C422947}"/>
              </a:ext>
            </a:extLst>
          </p:cNvPr>
          <p:cNvSpPr/>
          <p:nvPr/>
        </p:nvSpPr>
        <p:spPr>
          <a:xfrm>
            <a:off x="6037172" y="4694722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B7069D-45BE-4DA1-A1A2-34F61E0E138D}"/>
              </a:ext>
            </a:extLst>
          </p:cNvPr>
          <p:cNvSpPr txBox="1"/>
          <p:nvPr/>
        </p:nvSpPr>
        <p:spPr>
          <a:xfrm>
            <a:off x="1896177" y="4494810"/>
            <a:ext cx="152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Tight Tolerance Clevis Pin w/ Spherical Bearing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3681B2A-5E1F-4F1D-B5E5-306C3183C342}"/>
              </a:ext>
            </a:extLst>
          </p:cNvPr>
          <p:cNvSpPr/>
          <p:nvPr/>
        </p:nvSpPr>
        <p:spPr>
          <a:xfrm>
            <a:off x="5353696" y="4085122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D050F513-1EA1-41F3-840D-DE8EC02B28D4}"/>
              </a:ext>
            </a:extLst>
          </p:cNvPr>
          <p:cNvCxnSpPr>
            <a:stCxn id="10" idx="3"/>
            <a:endCxn id="11" idx="2"/>
          </p:cNvCxnSpPr>
          <p:nvPr/>
        </p:nvCxnSpPr>
        <p:spPr>
          <a:xfrm flipV="1">
            <a:off x="3420177" y="4275622"/>
            <a:ext cx="1933519" cy="496187"/>
          </a:xfrm>
          <a:prstGeom prst="bentConnector3">
            <a:avLst>
              <a:gd name="adj1" fmla="val 31083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72CC41D-E326-4833-A314-5023894605C0}"/>
              </a:ext>
            </a:extLst>
          </p:cNvPr>
          <p:cNvSpPr txBox="1"/>
          <p:nvPr/>
        </p:nvSpPr>
        <p:spPr>
          <a:xfrm>
            <a:off x="2962977" y="848800"/>
            <a:ext cx="152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High Pressure / High Performance Actuator Pistons Standard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C888239-7F98-4C5E-9A21-8EBC0347B57A}"/>
              </a:ext>
            </a:extLst>
          </p:cNvPr>
          <p:cNvSpPr/>
          <p:nvPr/>
        </p:nvSpPr>
        <p:spPr>
          <a:xfrm>
            <a:off x="5325177" y="1021798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30A0F45C-C4A8-41CA-9AD7-1256053BEBFD}"/>
              </a:ext>
            </a:extLst>
          </p:cNvPr>
          <p:cNvCxnSpPr>
            <a:stCxn id="13" idx="3"/>
            <a:endCxn id="14" idx="0"/>
          </p:cNvCxnSpPr>
          <p:nvPr/>
        </p:nvCxnSpPr>
        <p:spPr>
          <a:xfrm flipV="1">
            <a:off x="4486977" y="1021798"/>
            <a:ext cx="1028700" cy="104001"/>
          </a:xfrm>
          <a:prstGeom prst="bentConnector4">
            <a:avLst>
              <a:gd name="adj1" fmla="val 40741"/>
              <a:gd name="adj2" fmla="val 486148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EEB0337-1E5D-4A63-8AA5-DAE3F3AB8B4E}"/>
              </a:ext>
            </a:extLst>
          </p:cNvPr>
          <p:cNvSpPr txBox="1"/>
          <p:nvPr/>
        </p:nvSpPr>
        <p:spPr>
          <a:xfrm>
            <a:off x="3039177" y="5608470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Tight Tolerance Torque Arm Pin w/ Spherical Bearing and Retainer System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0AB0FA5-96DF-45E9-B6FF-45DF6D4F887D}"/>
              </a:ext>
            </a:extLst>
          </p:cNvPr>
          <p:cNvSpPr/>
          <p:nvPr/>
        </p:nvSpPr>
        <p:spPr>
          <a:xfrm>
            <a:off x="5544196" y="5304322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66EC983A-1D76-479A-A04C-D59763987001}"/>
              </a:ext>
            </a:extLst>
          </p:cNvPr>
          <p:cNvCxnSpPr>
            <a:stCxn id="16" idx="3"/>
            <a:endCxn id="17" idx="2"/>
          </p:cNvCxnSpPr>
          <p:nvPr/>
        </p:nvCxnSpPr>
        <p:spPr>
          <a:xfrm flipV="1">
            <a:off x="4563177" y="5494822"/>
            <a:ext cx="981019" cy="467591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26E78D5-8997-44A2-9100-0DB26953AB1C}"/>
              </a:ext>
            </a:extLst>
          </p:cNvPr>
          <p:cNvSpPr txBox="1"/>
          <p:nvPr/>
        </p:nvSpPr>
        <p:spPr>
          <a:xfrm>
            <a:off x="3191577" y="3073924"/>
            <a:ext cx="152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4-Position Stem Keyway for Maximum Installation Flexibility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7CE0EF2-BDBE-4D9E-98D7-C20831E64194}"/>
              </a:ext>
            </a:extLst>
          </p:cNvPr>
          <p:cNvSpPr/>
          <p:nvPr/>
        </p:nvSpPr>
        <p:spPr>
          <a:xfrm>
            <a:off x="2181524" y="2521805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22" name="Elbow Connector 57">
            <a:extLst>
              <a:ext uri="{FF2B5EF4-FFF2-40B4-BE49-F238E27FC236}">
                <a16:creationId xmlns:a16="http://schemas.microsoft.com/office/drawing/2014/main" id="{81F1FDB2-FEC0-4F89-AFE1-9B83ABD10F64}"/>
              </a:ext>
            </a:extLst>
          </p:cNvPr>
          <p:cNvCxnSpPr>
            <a:stCxn id="20" idx="1"/>
            <a:endCxn id="21" idx="4"/>
          </p:cNvCxnSpPr>
          <p:nvPr/>
        </p:nvCxnSpPr>
        <p:spPr>
          <a:xfrm rot="10800000">
            <a:off x="2372025" y="2902805"/>
            <a:ext cx="819553" cy="448118"/>
          </a:xfrm>
          <a:prstGeom prst="bentConnector2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6AA20BFC-95F5-4349-B41E-CF4DBBE56C44}"/>
              </a:ext>
            </a:extLst>
          </p:cNvPr>
          <p:cNvSpPr/>
          <p:nvPr/>
        </p:nvSpPr>
        <p:spPr>
          <a:xfrm>
            <a:off x="1017799" y="2847365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24" name="Elbow Connector 72">
            <a:extLst>
              <a:ext uri="{FF2B5EF4-FFF2-40B4-BE49-F238E27FC236}">
                <a16:creationId xmlns:a16="http://schemas.microsoft.com/office/drawing/2014/main" id="{B6DB2C21-238E-47B2-B1B0-A2C561920AB3}"/>
              </a:ext>
            </a:extLst>
          </p:cNvPr>
          <p:cNvCxnSpPr>
            <a:stCxn id="23" idx="0"/>
            <a:endCxn id="6" idx="1"/>
          </p:cNvCxnSpPr>
          <p:nvPr/>
        </p:nvCxnSpPr>
        <p:spPr>
          <a:xfrm rot="16200000" flipV="1">
            <a:off x="139004" y="1778070"/>
            <a:ext cx="1531069" cy="607522"/>
          </a:xfrm>
          <a:prstGeom prst="bentConnector4">
            <a:avLst>
              <a:gd name="adj1" fmla="val 35929"/>
              <a:gd name="adj2" fmla="val 137628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59778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VPC Schematic #4 – VPC-SA-BV + ATM Ex + LD Actuator + Remote Set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A1CF55-8E34-4275-9D93-CCB980730958}"/>
              </a:ext>
            </a:extLst>
          </p:cNvPr>
          <p:cNvSpPr/>
          <p:nvPr/>
        </p:nvSpPr>
        <p:spPr>
          <a:xfrm>
            <a:off x="533400" y="5105400"/>
            <a:ext cx="4572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529981-7FE6-49F8-8583-12585050BEFD}"/>
              </a:ext>
            </a:extLst>
          </p:cNvPr>
          <p:cNvSpPr/>
          <p:nvPr/>
        </p:nvSpPr>
        <p:spPr>
          <a:xfrm>
            <a:off x="6324600" y="5181600"/>
            <a:ext cx="2621844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69BF4B-39FB-4772-A183-0A1283194349}"/>
              </a:ext>
            </a:extLst>
          </p:cNvPr>
          <p:cNvSpPr/>
          <p:nvPr/>
        </p:nvSpPr>
        <p:spPr>
          <a:xfrm>
            <a:off x="5105400" y="908481"/>
            <a:ext cx="3962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A424B9-ADC5-4ABC-A3F7-ED65D28C2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8" y="1118874"/>
            <a:ext cx="8229600" cy="462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2925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VPC Schematic #5 – VPC-SA-BV + ATM Ex – RHPA-SR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A1CF55-8E34-4275-9D93-CCB980730958}"/>
              </a:ext>
            </a:extLst>
          </p:cNvPr>
          <p:cNvSpPr/>
          <p:nvPr/>
        </p:nvSpPr>
        <p:spPr>
          <a:xfrm>
            <a:off x="533400" y="5105400"/>
            <a:ext cx="4572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529981-7FE6-49F8-8583-12585050BEFD}"/>
              </a:ext>
            </a:extLst>
          </p:cNvPr>
          <p:cNvSpPr/>
          <p:nvPr/>
        </p:nvSpPr>
        <p:spPr>
          <a:xfrm>
            <a:off x="6324600" y="5181600"/>
            <a:ext cx="2621844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69BF4B-39FB-4772-A183-0A1283194349}"/>
              </a:ext>
            </a:extLst>
          </p:cNvPr>
          <p:cNvSpPr/>
          <p:nvPr/>
        </p:nvSpPr>
        <p:spPr>
          <a:xfrm>
            <a:off x="5105400" y="908481"/>
            <a:ext cx="3962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AE76A8-71C3-4A66-97EA-BE7426BCD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8" y="1314647"/>
            <a:ext cx="8229600" cy="42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098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VPC Schematic #6 – VPC-SA-BV + ATM Ex – RHPA-SR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A1CF55-8E34-4275-9D93-CCB980730958}"/>
              </a:ext>
            </a:extLst>
          </p:cNvPr>
          <p:cNvSpPr/>
          <p:nvPr/>
        </p:nvSpPr>
        <p:spPr>
          <a:xfrm>
            <a:off x="533400" y="5105400"/>
            <a:ext cx="4572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529981-7FE6-49F8-8583-12585050BEFD}"/>
              </a:ext>
            </a:extLst>
          </p:cNvPr>
          <p:cNvSpPr/>
          <p:nvPr/>
        </p:nvSpPr>
        <p:spPr>
          <a:xfrm>
            <a:off x="6324600" y="5181600"/>
            <a:ext cx="2621844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69BF4B-39FB-4772-A183-0A1283194349}"/>
              </a:ext>
            </a:extLst>
          </p:cNvPr>
          <p:cNvSpPr/>
          <p:nvPr/>
        </p:nvSpPr>
        <p:spPr>
          <a:xfrm>
            <a:off x="5105400" y="908481"/>
            <a:ext cx="3962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F28C1C-46F1-4790-ABA5-96F9F512E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8" y="973838"/>
            <a:ext cx="8229600" cy="470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8699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67C417-79DA-4729-A4D6-2E14E8FDF21E}"/>
              </a:ext>
            </a:extLst>
          </p:cNvPr>
          <p:cNvSpPr txBox="1"/>
          <p:nvPr/>
        </p:nvSpPr>
        <p:spPr>
          <a:xfrm>
            <a:off x="304800" y="762000"/>
            <a:ext cx="4724400" cy="2341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Features: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Maximum Pressure – 1500 psig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¼ NPT Port allows technicians to build custom test rigs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Compatible with all VRG control instrumentation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Multiple units may be installed in parallel for greater compression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No outside pressure source required to operate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Extras &amp; Options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Custom configurations with gages, fittings and valves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Multiple unit configurations for greater compression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F8201A-1260-469C-A156-B4BB51EE8349}"/>
              </a:ext>
            </a:extLst>
          </p:cNvPr>
          <p:cNvSpPr/>
          <p:nvPr/>
        </p:nvSpPr>
        <p:spPr>
          <a:xfrm>
            <a:off x="4267200" y="417048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Models:</a:t>
            </a:r>
          </a:p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CP-1500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2F581E-4E92-4603-8896-26B16CF03568}"/>
              </a:ext>
            </a:extLst>
          </p:cNvPr>
          <p:cNvSpPr txBox="1"/>
          <p:nvPr/>
        </p:nvSpPr>
        <p:spPr>
          <a:xfrm>
            <a:off x="107244" y="33867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CP-1500 Calibration Pump</a:t>
            </a:r>
          </a:p>
        </p:txBody>
      </p:sp>
      <p:pic>
        <p:nvPicPr>
          <p:cNvPr id="7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59617C84-BEE0-4DF4-8E88-1FD8E80CC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585" y="2152257"/>
            <a:ext cx="6169689" cy="347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1523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ESC-CMR Electronic Setpoint Control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EB14CB-FE04-49B6-B81E-517E82F428EC}"/>
              </a:ext>
            </a:extLst>
          </p:cNvPr>
          <p:cNvSpPr txBox="1"/>
          <p:nvPr/>
        </p:nvSpPr>
        <p:spPr>
          <a:xfrm>
            <a:off x="381000" y="775598"/>
            <a:ext cx="4980272" cy="3603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Features: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Remote Variation of Pressure Setpoint via Electronic Signal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Lock Last Pressure Setpoint Upon Loss Control Signal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Pushbutton Programming Interface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Replaces ESC-1100 and ESC-1000 (Now Obsolete)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Rated for installation in natural gas applications (Explosion Proof)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Analog Command or Discrete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Pulese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Signal control input options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Failsafe configuration options to lock last or max/min on loss of signal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Compatible with VRG VPC’s and RP’s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Compatible with Becker VRP’s/FEP’s and Mooney Series 20 Pilots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Extras &amp; Options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MNTESC - Mounting Bracket for ESC Module w/ Mooney-20L/20S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Configured for Mooney Series 20/20S/20L Pilots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Configured for Becker FEP’s and VRP’s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Locking Option for Secure Interface Module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CE2DD3-FE97-4BC6-A2D4-2ECA69C543D1}"/>
              </a:ext>
            </a:extLst>
          </p:cNvPr>
          <p:cNvSpPr/>
          <p:nvPr/>
        </p:nvSpPr>
        <p:spPr>
          <a:xfrm>
            <a:off x="3675647" y="4922350"/>
            <a:ext cx="27757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Models:</a:t>
            </a:r>
          </a:p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ESC-CMR Analog and Discrete Pulse</a:t>
            </a:r>
          </a:p>
        </p:txBody>
      </p:sp>
      <p:pic>
        <p:nvPicPr>
          <p:cNvPr id="1026" name="Picture 2" descr="Image result for rotork CMR Motor">
            <a:extLst>
              <a:ext uri="{FF2B5EF4-FFF2-40B4-BE49-F238E27FC236}">
                <a16:creationId xmlns:a16="http://schemas.microsoft.com/office/drawing/2014/main" id="{FF1C5AB2-513A-4041-AC5B-61426CCB38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39"/>
          <a:stretch/>
        </p:blipFill>
        <p:spPr bwMode="auto">
          <a:xfrm>
            <a:off x="5633551" y="633448"/>
            <a:ext cx="3311591" cy="247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93C35E-3359-4434-8759-983645B90A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6"/>
          <a:stretch/>
        </p:blipFill>
        <p:spPr>
          <a:xfrm rot="5400000">
            <a:off x="6303384" y="3660079"/>
            <a:ext cx="3037555" cy="224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690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ESC-CMR Electronic Setpoint Control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CE2DD3-FE97-4BC6-A2D4-2ECA69C543D1}"/>
              </a:ext>
            </a:extLst>
          </p:cNvPr>
          <p:cNvSpPr/>
          <p:nvPr/>
        </p:nvSpPr>
        <p:spPr>
          <a:xfrm>
            <a:off x="1498093" y="5598210"/>
            <a:ext cx="27757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Models:</a:t>
            </a:r>
          </a:p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ESC-CMR Analog and Discrete Pulse</a:t>
            </a:r>
          </a:p>
        </p:txBody>
      </p:sp>
      <p:pic>
        <p:nvPicPr>
          <p:cNvPr id="6" name="Picture 5" descr="A picture containing sitting, parking, dark, hydrant&#10;&#10;Description automatically generated">
            <a:extLst>
              <a:ext uri="{FF2B5EF4-FFF2-40B4-BE49-F238E27FC236}">
                <a16:creationId xmlns:a16="http://schemas.microsoft.com/office/drawing/2014/main" id="{AF4970D7-4B1D-4ECF-83C2-C3065FD12F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4" r="42350"/>
          <a:stretch/>
        </p:blipFill>
        <p:spPr>
          <a:xfrm>
            <a:off x="4717280" y="138072"/>
            <a:ext cx="2190866" cy="6581855"/>
          </a:xfrm>
          <a:prstGeom prst="rect">
            <a:avLst/>
          </a:prstGeom>
        </p:spPr>
      </p:pic>
      <p:pic>
        <p:nvPicPr>
          <p:cNvPr id="9" name="Picture 8" descr="A picture containing sitting, blue, small, cake&#10;&#10;Description automatically generated">
            <a:extLst>
              <a:ext uri="{FF2B5EF4-FFF2-40B4-BE49-F238E27FC236}">
                <a16:creationId xmlns:a16="http://schemas.microsoft.com/office/drawing/2014/main" id="{C407DAB3-1D87-49CB-9B15-9F1D49E558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6" r="27382" b="3621"/>
          <a:stretch/>
        </p:blipFill>
        <p:spPr>
          <a:xfrm>
            <a:off x="1498094" y="411093"/>
            <a:ext cx="3018786" cy="509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968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0AF9881E-47BD-439D-858C-3F800A5820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94" r="30989"/>
          <a:stretch/>
        </p:blipFill>
        <p:spPr>
          <a:xfrm>
            <a:off x="2339979" y="-395026"/>
            <a:ext cx="4370404" cy="78242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RCVC Red Circle Valve Controller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1A9D10F-14A0-4830-B08A-3C891E65CBCE}"/>
              </a:ext>
            </a:extLst>
          </p:cNvPr>
          <p:cNvSpPr/>
          <p:nvPr/>
        </p:nvSpPr>
        <p:spPr>
          <a:xfrm>
            <a:off x="3048000" y="3416710"/>
            <a:ext cx="457200" cy="45720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E148DBF-5A65-4689-89CC-700BC2DDC9A5}"/>
              </a:ext>
            </a:extLst>
          </p:cNvPr>
          <p:cNvSpPr/>
          <p:nvPr/>
        </p:nvSpPr>
        <p:spPr>
          <a:xfrm>
            <a:off x="5539740" y="5245510"/>
            <a:ext cx="457200" cy="45720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B15523C-EEC4-4E18-9A45-55D9F4F7F842}"/>
              </a:ext>
            </a:extLst>
          </p:cNvPr>
          <p:cNvSpPr/>
          <p:nvPr/>
        </p:nvSpPr>
        <p:spPr>
          <a:xfrm>
            <a:off x="3505200" y="1816510"/>
            <a:ext cx="457200" cy="45720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FB1E90F-1A64-4AD8-8F13-6F7B7FE7B874}"/>
              </a:ext>
            </a:extLst>
          </p:cNvPr>
          <p:cNvSpPr/>
          <p:nvPr/>
        </p:nvSpPr>
        <p:spPr>
          <a:xfrm>
            <a:off x="5373414" y="1054510"/>
            <a:ext cx="457200" cy="45720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F353DE-C916-4EED-BB94-04E8C2073585}"/>
              </a:ext>
            </a:extLst>
          </p:cNvPr>
          <p:cNvSpPr txBox="1"/>
          <p:nvPr/>
        </p:nvSpPr>
        <p:spPr>
          <a:xfrm>
            <a:off x="684337" y="685800"/>
            <a:ext cx="21733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Hi Resolution Color TFT Programmable Display with Intuitive and Easy Read Menu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781F1F-A362-4ABE-B539-068DE6FAF37C}"/>
              </a:ext>
            </a:extLst>
          </p:cNvPr>
          <p:cNvSpPr txBox="1"/>
          <p:nvPr/>
        </p:nvSpPr>
        <p:spPr>
          <a:xfrm>
            <a:off x="324000" y="3890600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Class 1, Div. 1 Ex Proof Terminal Strip Housing Provides Generous Room for Easy Wire Termination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9B6708-FEA4-4248-9327-3F3DB500BB58}"/>
              </a:ext>
            </a:extLst>
          </p:cNvPr>
          <p:cNvSpPr txBox="1"/>
          <p:nvPr/>
        </p:nvSpPr>
        <p:spPr>
          <a:xfrm>
            <a:off x="6516413" y="814866"/>
            <a:ext cx="23227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Rotary Control Switch Provides Non-Invasive Menu Navigation and Setup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648DB0-684F-4BF5-BAFC-602334E94066}"/>
              </a:ext>
            </a:extLst>
          </p:cNvPr>
          <p:cNvSpPr txBox="1"/>
          <p:nvPr/>
        </p:nvSpPr>
        <p:spPr>
          <a:xfrm>
            <a:off x="7040880" y="4417829"/>
            <a:ext cx="198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RCVC Electrical Ports and Mounting Brackets Provide Flexible Configuration.  100% Compatible with Existing Becker/GE DNGP &amp; EFP Enclosures for Easy Retrofit</a:t>
            </a:r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DC6CA5EA-2485-464E-BF76-97C286D32D67}"/>
              </a:ext>
            </a:extLst>
          </p:cNvPr>
          <p:cNvCxnSpPr>
            <a:stCxn id="10" idx="3"/>
            <a:endCxn id="8" idx="2"/>
          </p:cNvCxnSpPr>
          <p:nvPr/>
        </p:nvCxnSpPr>
        <p:spPr>
          <a:xfrm>
            <a:off x="2857650" y="962799"/>
            <a:ext cx="647550" cy="1082311"/>
          </a:xfrm>
          <a:prstGeom prst="bentConnector3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CC19B67D-D593-4D78-A646-308C80FEEE8B}"/>
              </a:ext>
            </a:extLst>
          </p:cNvPr>
          <p:cNvCxnSpPr>
            <a:stCxn id="11" idx="3"/>
            <a:endCxn id="6" idx="2"/>
          </p:cNvCxnSpPr>
          <p:nvPr/>
        </p:nvCxnSpPr>
        <p:spPr>
          <a:xfrm flipV="1">
            <a:off x="2076600" y="3645310"/>
            <a:ext cx="971400" cy="599233"/>
          </a:xfrm>
          <a:prstGeom prst="bentConnector3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94C3F545-4170-4947-A6E7-379EC2A8A830}"/>
              </a:ext>
            </a:extLst>
          </p:cNvPr>
          <p:cNvCxnSpPr>
            <a:stCxn id="9" idx="6"/>
            <a:endCxn id="12" idx="1"/>
          </p:cNvCxnSpPr>
          <p:nvPr/>
        </p:nvCxnSpPr>
        <p:spPr>
          <a:xfrm flipV="1">
            <a:off x="5830614" y="1091865"/>
            <a:ext cx="685799" cy="191245"/>
          </a:xfrm>
          <a:prstGeom prst="bentConnector3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9C00E80C-B292-4656-B026-1673967BA820}"/>
              </a:ext>
            </a:extLst>
          </p:cNvPr>
          <p:cNvCxnSpPr>
            <a:stCxn id="7" idx="6"/>
            <a:endCxn id="13" idx="1"/>
          </p:cNvCxnSpPr>
          <p:nvPr/>
        </p:nvCxnSpPr>
        <p:spPr>
          <a:xfrm flipV="1">
            <a:off x="5996940" y="4925661"/>
            <a:ext cx="1043940" cy="548449"/>
          </a:xfrm>
          <a:prstGeom prst="bentConnector3">
            <a:avLst>
              <a:gd name="adj1" fmla="val 50000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C391F306-1756-43FD-95F5-D3A918179ADF}"/>
              </a:ext>
            </a:extLst>
          </p:cNvPr>
          <p:cNvSpPr/>
          <p:nvPr/>
        </p:nvSpPr>
        <p:spPr>
          <a:xfrm>
            <a:off x="3048000" y="4883746"/>
            <a:ext cx="457200" cy="45720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27FE34-D41E-49F4-97A8-46413A8369F3}"/>
              </a:ext>
            </a:extLst>
          </p:cNvPr>
          <p:cNvSpPr txBox="1"/>
          <p:nvPr/>
        </p:nvSpPr>
        <p:spPr>
          <a:xfrm>
            <a:off x="190500" y="2244954"/>
            <a:ext cx="198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HART Protocol Communication Standard.  Wireless Bluetooth Capable for Easy Configuration and Evaluation.  Bluetooth May Be Disabled as Desired.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1BB2D788-F478-4BCD-822C-5980DC2F31F9}"/>
              </a:ext>
            </a:extLst>
          </p:cNvPr>
          <p:cNvCxnSpPr>
            <a:stCxn id="8" idx="4"/>
            <a:endCxn id="19" idx="3"/>
          </p:cNvCxnSpPr>
          <p:nvPr/>
        </p:nvCxnSpPr>
        <p:spPr>
          <a:xfrm rot="5400000">
            <a:off x="2713212" y="1732198"/>
            <a:ext cx="479076" cy="1562100"/>
          </a:xfrm>
          <a:prstGeom prst="bentConnector2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959D390D-2605-4604-9631-814D68020C5F}"/>
              </a:ext>
            </a:extLst>
          </p:cNvPr>
          <p:cNvSpPr/>
          <p:nvPr/>
        </p:nvSpPr>
        <p:spPr>
          <a:xfrm>
            <a:off x="4629807" y="2186204"/>
            <a:ext cx="457200" cy="45720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8C1157-CE27-4AE4-9EF5-3B3899116B36}"/>
              </a:ext>
            </a:extLst>
          </p:cNvPr>
          <p:cNvSpPr txBox="1"/>
          <p:nvPr/>
        </p:nvSpPr>
        <p:spPr>
          <a:xfrm>
            <a:off x="6553200" y="1728855"/>
            <a:ext cx="23227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4-20 mA Analog Command Signal Input OR ±24 VDC Discrete Pulse Positioning</a:t>
            </a:r>
          </a:p>
        </p:txBody>
      </p: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89C4F18E-C727-4819-9D95-657546FC9C43}"/>
              </a:ext>
            </a:extLst>
          </p:cNvPr>
          <p:cNvCxnSpPr>
            <a:stCxn id="21" idx="6"/>
            <a:endCxn id="22" idx="1"/>
          </p:cNvCxnSpPr>
          <p:nvPr/>
        </p:nvCxnSpPr>
        <p:spPr>
          <a:xfrm flipV="1">
            <a:off x="5087007" y="2005854"/>
            <a:ext cx="1466193" cy="408950"/>
          </a:xfrm>
          <a:prstGeom prst="bentConnector3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2F99C69F-0F8A-46FD-84C6-0C1775A64D41}"/>
              </a:ext>
            </a:extLst>
          </p:cNvPr>
          <p:cNvSpPr/>
          <p:nvPr/>
        </p:nvSpPr>
        <p:spPr>
          <a:xfrm>
            <a:off x="4565430" y="3288475"/>
            <a:ext cx="457200" cy="45720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66F720-87D1-4834-9E13-2E372B50E6C1}"/>
              </a:ext>
            </a:extLst>
          </p:cNvPr>
          <p:cNvSpPr txBox="1"/>
          <p:nvPr/>
        </p:nvSpPr>
        <p:spPr>
          <a:xfrm>
            <a:off x="6488823" y="2831126"/>
            <a:ext cx="2322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ZERO Steady State Emissions with Ability to Discharge to Pressure System for Complete Atmospheric Emissions. </a:t>
            </a:r>
          </a:p>
        </p:txBody>
      </p: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A6BAA0FF-1C82-4D01-A9B4-0B622D44F29D}"/>
              </a:ext>
            </a:extLst>
          </p:cNvPr>
          <p:cNvCxnSpPr>
            <a:stCxn id="24" idx="6"/>
            <a:endCxn id="25" idx="1"/>
          </p:cNvCxnSpPr>
          <p:nvPr/>
        </p:nvCxnSpPr>
        <p:spPr>
          <a:xfrm flipV="1">
            <a:off x="5022630" y="3185069"/>
            <a:ext cx="1466193" cy="332006"/>
          </a:xfrm>
          <a:prstGeom prst="bentConnector3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7D1CFC8-EB37-442D-B296-3175EFEE0963}"/>
              </a:ext>
            </a:extLst>
          </p:cNvPr>
          <p:cNvSpPr txBox="1"/>
          <p:nvPr/>
        </p:nvSpPr>
        <p:spPr>
          <a:xfrm>
            <a:off x="320952" y="5165612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RCVC May be Installed Directly on Control Valve or Remotely in Control Cabinet or RTU Building</a:t>
            </a:r>
          </a:p>
        </p:txBody>
      </p: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D677F239-5E31-4A1B-9781-E88C2F6BE465}"/>
              </a:ext>
            </a:extLst>
          </p:cNvPr>
          <p:cNvCxnSpPr>
            <a:stCxn id="27" idx="3"/>
            <a:endCxn id="18" idx="2"/>
          </p:cNvCxnSpPr>
          <p:nvPr/>
        </p:nvCxnSpPr>
        <p:spPr>
          <a:xfrm flipV="1">
            <a:off x="2073552" y="5112346"/>
            <a:ext cx="974448" cy="407209"/>
          </a:xfrm>
          <a:prstGeom prst="bentConnector3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CC1B3AF0-1573-4759-AD57-A66465230515}"/>
              </a:ext>
            </a:extLst>
          </p:cNvPr>
          <p:cNvSpPr/>
          <p:nvPr/>
        </p:nvSpPr>
        <p:spPr>
          <a:xfrm>
            <a:off x="6019457" y="3857999"/>
            <a:ext cx="457200" cy="45720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C41E745E-E3E7-417A-9730-8888E018E7CF}"/>
              </a:ext>
            </a:extLst>
          </p:cNvPr>
          <p:cNvCxnSpPr>
            <a:stCxn id="29" idx="6"/>
            <a:endCxn id="13" idx="1"/>
          </p:cNvCxnSpPr>
          <p:nvPr/>
        </p:nvCxnSpPr>
        <p:spPr>
          <a:xfrm>
            <a:off x="6476657" y="4086599"/>
            <a:ext cx="564223" cy="839062"/>
          </a:xfrm>
          <a:prstGeom prst="bentConnector3">
            <a:avLst>
              <a:gd name="adj1" fmla="val 50000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23380B8-1907-4A2D-9BC9-FE7889ED4E06}"/>
              </a:ext>
            </a:extLst>
          </p:cNvPr>
          <p:cNvGrpSpPr/>
          <p:nvPr/>
        </p:nvGrpSpPr>
        <p:grpSpPr>
          <a:xfrm>
            <a:off x="6180545" y="5616907"/>
            <a:ext cx="2535710" cy="436992"/>
            <a:chOff x="3972424" y="228984"/>
            <a:chExt cx="2535710" cy="43699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925FF69-12C3-47E8-BA98-BF57D62384F8}"/>
                </a:ext>
              </a:extLst>
            </p:cNvPr>
            <p:cNvGrpSpPr/>
            <p:nvPr/>
          </p:nvGrpSpPr>
          <p:grpSpPr>
            <a:xfrm>
              <a:off x="5215131" y="247487"/>
              <a:ext cx="384048" cy="384048"/>
              <a:chOff x="-1253793" y="2635446"/>
              <a:chExt cx="1117092" cy="1117092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F9758BDF-214F-46B5-A0B6-C8EF50AC4872}"/>
                  </a:ext>
                </a:extLst>
              </p:cNvPr>
              <p:cNvSpPr/>
              <p:nvPr/>
            </p:nvSpPr>
            <p:spPr>
              <a:xfrm>
                <a:off x="-1253793" y="2635446"/>
                <a:ext cx="1117092" cy="1117092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F7514B16-38D2-441E-B19E-97A4C06A5244}"/>
                  </a:ext>
                </a:extLst>
              </p:cNvPr>
              <p:cNvSpPr/>
              <p:nvPr/>
            </p:nvSpPr>
            <p:spPr>
              <a:xfrm>
                <a:off x="-1165842" y="2723397"/>
                <a:ext cx="941191" cy="941191"/>
              </a:xfrm>
              <a:prstGeom prst="ellipse">
                <a:avLst/>
              </a:prstGeom>
              <a:solidFill>
                <a:srgbClr val="C0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D8B443F-256D-42F7-91FD-3D7A32E35661}"/>
                </a:ext>
              </a:extLst>
            </p:cNvPr>
            <p:cNvGrpSpPr/>
            <p:nvPr/>
          </p:nvGrpSpPr>
          <p:grpSpPr>
            <a:xfrm>
              <a:off x="3972424" y="228984"/>
              <a:ext cx="2535710" cy="436992"/>
              <a:chOff x="3972424" y="228984"/>
              <a:chExt cx="2535710" cy="436992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0695B27-8A1A-4F6B-AEBB-5F2B715AC88C}"/>
                  </a:ext>
                </a:extLst>
              </p:cNvPr>
              <p:cNvSpPr txBox="1"/>
              <p:nvPr/>
            </p:nvSpPr>
            <p:spPr>
              <a:xfrm>
                <a:off x="3972424" y="228984"/>
                <a:ext cx="13264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RED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3011328-322A-48A3-9615-0550B26F85D1}"/>
                  </a:ext>
                </a:extLst>
              </p:cNvPr>
              <p:cNvSpPr txBox="1"/>
              <p:nvPr/>
            </p:nvSpPr>
            <p:spPr>
              <a:xfrm>
                <a:off x="5515411" y="228984"/>
                <a:ext cx="9559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CIRCLE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32DBFC2-4344-44A9-8507-EB084BF7934D}"/>
                  </a:ext>
                </a:extLst>
              </p:cNvPr>
              <p:cNvSpPr txBox="1"/>
              <p:nvPr/>
            </p:nvSpPr>
            <p:spPr>
              <a:xfrm>
                <a:off x="5534483" y="481310"/>
                <a:ext cx="973651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VALVE CONTROLER</a:t>
                </a:r>
              </a:p>
            </p:txBody>
          </p: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69B19FDC-9B28-478A-BCAB-BFB5A6FA6F21}"/>
              </a:ext>
            </a:extLst>
          </p:cNvPr>
          <p:cNvSpPr txBox="1"/>
          <p:nvPr/>
        </p:nvSpPr>
        <p:spPr>
          <a:xfrm>
            <a:off x="370022" y="1343278"/>
            <a:ext cx="2173313" cy="83099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PLUG &amp; PLAY REPLACEMENT FOR BECKER/GE DNGP POSITIONER</a:t>
            </a:r>
          </a:p>
        </p:txBody>
      </p:sp>
    </p:spTree>
    <p:extLst>
      <p:ext uri="{BB962C8B-B14F-4D97-AF65-F5344CB8AC3E}">
        <p14:creationId xmlns:p14="http://schemas.microsoft.com/office/powerpoint/2010/main" val="6665516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RCVC Red Circle Valve Controller – Typical RHPA-DA Schematic</a:t>
            </a:r>
          </a:p>
        </p:txBody>
      </p:sp>
      <p:cxnSp>
        <p:nvCxnSpPr>
          <p:cNvPr id="40" name="Elbow Connector 186">
            <a:extLst>
              <a:ext uri="{FF2B5EF4-FFF2-40B4-BE49-F238E27FC236}">
                <a16:creationId xmlns:a16="http://schemas.microsoft.com/office/drawing/2014/main" id="{579CF4CD-6022-4151-88D6-8E3A40D44C86}"/>
              </a:ext>
            </a:extLst>
          </p:cNvPr>
          <p:cNvCxnSpPr>
            <a:stCxn id="147" idx="0"/>
          </p:cNvCxnSpPr>
          <p:nvPr/>
        </p:nvCxnSpPr>
        <p:spPr>
          <a:xfrm rot="5400000" flipH="1" flipV="1">
            <a:off x="3400067" y="3430831"/>
            <a:ext cx="1083266" cy="419497"/>
          </a:xfrm>
          <a:prstGeom prst="bentConnector3">
            <a:avLst>
              <a:gd name="adj1" fmla="val 9999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145">
            <a:extLst>
              <a:ext uri="{FF2B5EF4-FFF2-40B4-BE49-F238E27FC236}">
                <a16:creationId xmlns:a16="http://schemas.microsoft.com/office/drawing/2014/main" id="{8C06E8A5-4148-4EB1-8F78-D0E53AABB609}"/>
              </a:ext>
            </a:extLst>
          </p:cNvPr>
          <p:cNvCxnSpPr>
            <a:stCxn id="152" idx="3"/>
            <a:endCxn id="107" idx="1"/>
          </p:cNvCxnSpPr>
          <p:nvPr/>
        </p:nvCxnSpPr>
        <p:spPr>
          <a:xfrm>
            <a:off x="3127726" y="786256"/>
            <a:ext cx="1023722" cy="2458999"/>
          </a:xfrm>
          <a:prstGeom prst="bentConnector3">
            <a:avLst>
              <a:gd name="adj1" fmla="val 41328"/>
            </a:avLst>
          </a:prstGeom>
          <a:ln w="19050">
            <a:solidFill>
              <a:srgbClr val="C00000"/>
            </a:solidFill>
          </a:ln>
          <a:effectLst>
            <a:glow rad="101600">
              <a:schemeClr val="bg1"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849C948-CF6B-4A33-83FB-325F0FA84B25}"/>
              </a:ext>
            </a:extLst>
          </p:cNvPr>
          <p:cNvGrpSpPr/>
          <p:nvPr/>
        </p:nvGrpSpPr>
        <p:grpSpPr>
          <a:xfrm>
            <a:off x="4138651" y="2092842"/>
            <a:ext cx="519228" cy="2304730"/>
            <a:chOff x="6762564" y="899050"/>
            <a:chExt cx="1032029" cy="4580933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115C162-5FE7-4F21-B303-CAA431111457}"/>
                </a:ext>
              </a:extLst>
            </p:cNvPr>
            <p:cNvSpPr/>
            <p:nvPr/>
          </p:nvSpPr>
          <p:spPr>
            <a:xfrm>
              <a:off x="6764784" y="2734322"/>
              <a:ext cx="914400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8A2C8532-22FC-46C2-9E5E-131EFCD50404}"/>
                </a:ext>
              </a:extLst>
            </p:cNvPr>
            <p:cNvGrpSpPr/>
            <p:nvPr/>
          </p:nvGrpSpPr>
          <p:grpSpPr>
            <a:xfrm>
              <a:off x="6764784" y="899050"/>
              <a:ext cx="1029809" cy="914400"/>
              <a:chOff x="6427433" y="562622"/>
              <a:chExt cx="1029809" cy="914400"/>
            </a:xfrm>
          </p:grpSpPr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054DE374-1B7F-425F-8D13-21C50728BC4C}"/>
                  </a:ext>
                </a:extLst>
              </p:cNvPr>
              <p:cNvGrpSpPr/>
              <p:nvPr/>
            </p:nvGrpSpPr>
            <p:grpSpPr>
              <a:xfrm>
                <a:off x="6764784" y="562622"/>
                <a:ext cx="692458" cy="914400"/>
                <a:chOff x="7111015" y="907928"/>
                <a:chExt cx="692458" cy="914400"/>
              </a:xfrm>
            </p:grpSpPr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EBF5632D-2862-401B-AA70-D89524D634CE}"/>
                    </a:ext>
                  </a:extLst>
                </p:cNvPr>
                <p:cNvSpPr/>
                <p:nvPr/>
              </p:nvSpPr>
              <p:spPr>
                <a:xfrm>
                  <a:off x="7228644" y="907928"/>
                  <a:ext cx="457200" cy="9144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8" name="Straight Connector 87">
                  <a:extLst>
                    <a:ext uri="{FF2B5EF4-FFF2-40B4-BE49-F238E27FC236}">
                      <a16:creationId xmlns:a16="http://schemas.microsoft.com/office/drawing/2014/main" id="{7AEEFAA2-076D-4199-8F01-DCBE872565A2}"/>
                    </a:ext>
                  </a:extLst>
                </p:cNvPr>
                <p:cNvCxnSpPr/>
                <p:nvPr/>
              </p:nvCxnSpPr>
              <p:spPr>
                <a:xfrm>
                  <a:off x="7111015" y="907928"/>
                  <a:ext cx="69245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EAB2C7EF-9899-4AD8-8506-47F3B0C822AE}"/>
                  </a:ext>
                </a:extLst>
              </p:cNvPr>
              <p:cNvGrpSpPr/>
              <p:nvPr/>
            </p:nvGrpSpPr>
            <p:grpSpPr>
              <a:xfrm>
                <a:off x="6427433" y="791222"/>
                <a:ext cx="457200" cy="685800"/>
                <a:chOff x="6764784" y="1136528"/>
                <a:chExt cx="457200" cy="685800"/>
              </a:xfrm>
            </p:grpSpPr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E0FC0F3D-F74C-4018-9095-DE23199693CA}"/>
                    </a:ext>
                  </a:extLst>
                </p:cNvPr>
                <p:cNvSpPr/>
                <p:nvPr/>
              </p:nvSpPr>
              <p:spPr>
                <a:xfrm>
                  <a:off x="6764784" y="1136528"/>
                  <a:ext cx="457200" cy="6858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E4F46C64-01B2-4FCE-B6DA-6EA566B9D171}"/>
                    </a:ext>
                  </a:extLst>
                </p:cNvPr>
                <p:cNvCxnSpPr/>
                <p:nvPr/>
              </p:nvCxnSpPr>
              <p:spPr>
                <a:xfrm flipV="1">
                  <a:off x="6764784" y="1356250"/>
                  <a:ext cx="457200" cy="16257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85A989C9-9D75-4011-8E83-F5FF2745DEED}"/>
                </a:ext>
              </a:extLst>
            </p:cNvPr>
            <p:cNvGrpSpPr/>
            <p:nvPr/>
          </p:nvGrpSpPr>
          <p:grpSpPr>
            <a:xfrm>
              <a:off x="6764784" y="1819922"/>
              <a:ext cx="914400" cy="914400"/>
              <a:chOff x="6764784" y="1819922"/>
              <a:chExt cx="914400" cy="914400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C89F7CF4-3EA5-454E-AFB5-7C07BE3F1693}"/>
                  </a:ext>
                </a:extLst>
              </p:cNvPr>
              <p:cNvSpPr/>
              <p:nvPr/>
            </p:nvSpPr>
            <p:spPr>
              <a:xfrm>
                <a:off x="6764784" y="1819922"/>
                <a:ext cx="914400" cy="914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B76A20FB-DF47-4DF9-8607-F7B79A9CDA25}"/>
                  </a:ext>
                </a:extLst>
              </p:cNvPr>
              <p:cNvGrpSpPr/>
              <p:nvPr/>
            </p:nvGrpSpPr>
            <p:grpSpPr>
              <a:xfrm>
                <a:off x="6764784" y="1904889"/>
                <a:ext cx="182880" cy="182880"/>
                <a:chOff x="5662917" y="1528296"/>
                <a:chExt cx="274320" cy="274320"/>
              </a:xfrm>
            </p:grpSpPr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F451C3FA-DB36-4CF1-8FDB-550005B5890E}"/>
                    </a:ext>
                  </a:extLst>
                </p:cNvPr>
                <p:cNvCxnSpPr/>
                <p:nvPr/>
              </p:nvCxnSpPr>
              <p:spPr>
                <a:xfrm>
                  <a:off x="5662917" y="1665456"/>
                  <a:ext cx="27432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9FA8CF30-ABED-4C60-8E0C-26C15D4F5E8B}"/>
                    </a:ext>
                  </a:extLst>
                </p:cNvPr>
                <p:cNvCxnSpPr/>
                <p:nvPr/>
              </p:nvCxnSpPr>
              <p:spPr>
                <a:xfrm rot="16200000">
                  <a:off x="5800077" y="1665456"/>
                  <a:ext cx="27432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6038D92E-CA32-4D78-BD5E-DFEBE6433D90}"/>
                  </a:ext>
                </a:extLst>
              </p:cNvPr>
              <p:cNvCxnSpPr/>
              <p:nvPr/>
            </p:nvCxnSpPr>
            <p:spPr>
              <a:xfrm flipV="1">
                <a:off x="6764784" y="2054701"/>
                <a:ext cx="912180" cy="25793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7E1D1E68-2E15-48F8-B7F1-18555F525946}"/>
                  </a:ext>
                </a:extLst>
              </p:cNvPr>
              <p:cNvCxnSpPr/>
              <p:nvPr/>
            </p:nvCxnSpPr>
            <p:spPr>
              <a:xfrm flipV="1">
                <a:off x="6766258" y="2304759"/>
                <a:ext cx="912180" cy="25793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1598F1EE-D542-4F6C-A970-41DDE2B02C4A}"/>
                </a:ext>
              </a:extLst>
            </p:cNvPr>
            <p:cNvGrpSpPr/>
            <p:nvPr/>
          </p:nvGrpSpPr>
          <p:grpSpPr>
            <a:xfrm flipV="1">
              <a:off x="6762564" y="3648722"/>
              <a:ext cx="914400" cy="914400"/>
              <a:chOff x="6048799" y="5283693"/>
              <a:chExt cx="914400" cy="914400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437BF831-C0EB-49BA-88E9-86071689F062}"/>
                  </a:ext>
                </a:extLst>
              </p:cNvPr>
              <p:cNvSpPr/>
              <p:nvPr/>
            </p:nvSpPr>
            <p:spPr>
              <a:xfrm>
                <a:off x="6048799" y="5283693"/>
                <a:ext cx="914400" cy="914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21604143-C5AA-4A96-A03F-2A6466430DEC}"/>
                  </a:ext>
                </a:extLst>
              </p:cNvPr>
              <p:cNvGrpSpPr/>
              <p:nvPr/>
            </p:nvGrpSpPr>
            <p:grpSpPr>
              <a:xfrm>
                <a:off x="6048799" y="5368660"/>
                <a:ext cx="182880" cy="182880"/>
                <a:chOff x="5662917" y="1528296"/>
                <a:chExt cx="274320" cy="274320"/>
              </a:xfrm>
            </p:grpSpPr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BC6FDD6D-48A9-450E-9DA0-AC6D31DB2D26}"/>
                    </a:ext>
                  </a:extLst>
                </p:cNvPr>
                <p:cNvCxnSpPr/>
                <p:nvPr/>
              </p:nvCxnSpPr>
              <p:spPr>
                <a:xfrm>
                  <a:off x="5662917" y="1665456"/>
                  <a:ext cx="27432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2A245B11-06C5-4F1E-8960-B6C5C4CB155F}"/>
                    </a:ext>
                  </a:extLst>
                </p:cNvPr>
                <p:cNvCxnSpPr/>
                <p:nvPr/>
              </p:nvCxnSpPr>
              <p:spPr>
                <a:xfrm rot="16200000">
                  <a:off x="5800077" y="1665456"/>
                  <a:ext cx="27432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715B084F-593F-49D4-8B5D-FBC4F647C078}"/>
                  </a:ext>
                </a:extLst>
              </p:cNvPr>
              <p:cNvCxnSpPr/>
              <p:nvPr/>
            </p:nvCxnSpPr>
            <p:spPr>
              <a:xfrm flipV="1">
                <a:off x="6048799" y="5518472"/>
                <a:ext cx="912180" cy="25793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85BD69F2-B4FB-4090-A283-8135F13E6994}"/>
                  </a:ext>
                </a:extLst>
              </p:cNvPr>
              <p:cNvCxnSpPr/>
              <p:nvPr/>
            </p:nvCxnSpPr>
            <p:spPr>
              <a:xfrm flipV="1">
                <a:off x="6050273" y="5768530"/>
                <a:ext cx="912180" cy="25793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07A84191-73F6-4DEC-B1AB-B0C5DB3387F7}"/>
                </a:ext>
              </a:extLst>
            </p:cNvPr>
            <p:cNvGrpSpPr/>
            <p:nvPr/>
          </p:nvGrpSpPr>
          <p:grpSpPr>
            <a:xfrm>
              <a:off x="6762564" y="2820199"/>
              <a:ext cx="182880" cy="742646"/>
              <a:chOff x="6490464" y="1904889"/>
              <a:chExt cx="182880" cy="742646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DA1244E0-1385-4616-9769-DE1F15268BF4}"/>
                  </a:ext>
                </a:extLst>
              </p:cNvPr>
              <p:cNvGrpSpPr/>
              <p:nvPr/>
            </p:nvGrpSpPr>
            <p:grpSpPr>
              <a:xfrm flipV="1">
                <a:off x="6490464" y="1904889"/>
                <a:ext cx="182880" cy="182880"/>
                <a:chOff x="5662917" y="1528296"/>
                <a:chExt cx="274320" cy="274320"/>
              </a:xfrm>
            </p:grpSpPr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BF0438F4-E569-4F36-857C-7F55C68F7CF4}"/>
                    </a:ext>
                  </a:extLst>
                </p:cNvPr>
                <p:cNvCxnSpPr/>
                <p:nvPr/>
              </p:nvCxnSpPr>
              <p:spPr>
                <a:xfrm>
                  <a:off x="5662917" y="1665456"/>
                  <a:ext cx="27432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CD1963B1-4139-4C0A-9638-C477114F0E13}"/>
                    </a:ext>
                  </a:extLst>
                </p:cNvPr>
                <p:cNvCxnSpPr/>
                <p:nvPr/>
              </p:nvCxnSpPr>
              <p:spPr>
                <a:xfrm rot="16200000">
                  <a:off x="5800077" y="1665456"/>
                  <a:ext cx="27432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239DB0D6-DA47-4EFD-A575-56D793371DC8}"/>
                  </a:ext>
                </a:extLst>
              </p:cNvPr>
              <p:cNvGrpSpPr/>
              <p:nvPr/>
            </p:nvGrpSpPr>
            <p:grpSpPr>
              <a:xfrm flipV="1">
                <a:off x="6490464" y="2189992"/>
                <a:ext cx="182880" cy="182880"/>
                <a:chOff x="5662917" y="1528296"/>
                <a:chExt cx="274320" cy="274320"/>
              </a:xfrm>
            </p:grpSpPr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7E8B61B8-C024-4027-9E90-F552650EE6D0}"/>
                    </a:ext>
                  </a:extLst>
                </p:cNvPr>
                <p:cNvCxnSpPr/>
                <p:nvPr/>
              </p:nvCxnSpPr>
              <p:spPr>
                <a:xfrm>
                  <a:off x="5662917" y="1665456"/>
                  <a:ext cx="27432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ADC48C3D-B2A3-46EF-B9F4-9E6E63AC5CA2}"/>
                    </a:ext>
                  </a:extLst>
                </p:cNvPr>
                <p:cNvCxnSpPr/>
                <p:nvPr/>
              </p:nvCxnSpPr>
              <p:spPr>
                <a:xfrm rot="16200000">
                  <a:off x="5800077" y="1665456"/>
                  <a:ext cx="27432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FA8E6265-6187-4308-80DC-B1BA3953BE1F}"/>
                  </a:ext>
                </a:extLst>
              </p:cNvPr>
              <p:cNvGrpSpPr/>
              <p:nvPr/>
            </p:nvGrpSpPr>
            <p:grpSpPr>
              <a:xfrm flipV="1">
                <a:off x="6490464" y="2464655"/>
                <a:ext cx="182880" cy="182880"/>
                <a:chOff x="5662917" y="1528296"/>
                <a:chExt cx="274320" cy="274320"/>
              </a:xfrm>
            </p:grpSpPr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6F3E0658-4731-4B62-BC25-53C3A5BE92E7}"/>
                    </a:ext>
                  </a:extLst>
                </p:cNvPr>
                <p:cNvCxnSpPr/>
                <p:nvPr/>
              </p:nvCxnSpPr>
              <p:spPr>
                <a:xfrm>
                  <a:off x="5662917" y="1665456"/>
                  <a:ext cx="27432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621652D0-CA63-47DF-8BE2-E3992F2A6F4F}"/>
                    </a:ext>
                  </a:extLst>
                </p:cNvPr>
                <p:cNvCxnSpPr/>
                <p:nvPr/>
              </p:nvCxnSpPr>
              <p:spPr>
                <a:xfrm rot="16200000">
                  <a:off x="5800077" y="1665456"/>
                  <a:ext cx="27432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CC2D9746-C9B8-4F00-BF6B-B377C42ECAB9}"/>
                </a:ext>
              </a:extLst>
            </p:cNvPr>
            <p:cNvGrpSpPr/>
            <p:nvPr/>
          </p:nvGrpSpPr>
          <p:grpSpPr>
            <a:xfrm>
              <a:off x="7491864" y="2820199"/>
              <a:ext cx="189540" cy="742646"/>
              <a:chOff x="7491864" y="2820199"/>
              <a:chExt cx="182880" cy="742646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764967AF-A0FE-4BDF-905E-74BBAE473782}"/>
                  </a:ext>
                </a:extLst>
              </p:cNvPr>
              <p:cNvGrpSpPr/>
              <p:nvPr/>
            </p:nvGrpSpPr>
            <p:grpSpPr>
              <a:xfrm flipH="1" flipV="1">
                <a:off x="7491864" y="2820199"/>
                <a:ext cx="182880" cy="182880"/>
                <a:chOff x="5662917" y="1528296"/>
                <a:chExt cx="274320" cy="274320"/>
              </a:xfrm>
            </p:grpSpPr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37B61C3E-602F-428B-A173-3FE37840F34A}"/>
                    </a:ext>
                  </a:extLst>
                </p:cNvPr>
                <p:cNvCxnSpPr/>
                <p:nvPr/>
              </p:nvCxnSpPr>
              <p:spPr>
                <a:xfrm>
                  <a:off x="5662917" y="1665456"/>
                  <a:ext cx="27432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E85BA2A6-8A29-4360-A247-E3D911713BE4}"/>
                    </a:ext>
                  </a:extLst>
                </p:cNvPr>
                <p:cNvCxnSpPr/>
                <p:nvPr/>
              </p:nvCxnSpPr>
              <p:spPr>
                <a:xfrm rot="16200000">
                  <a:off x="5800077" y="1665456"/>
                  <a:ext cx="27432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207E454E-DE20-4B20-87B9-6CC0ED2BEC3D}"/>
                  </a:ext>
                </a:extLst>
              </p:cNvPr>
              <p:cNvGrpSpPr/>
              <p:nvPr/>
            </p:nvGrpSpPr>
            <p:grpSpPr>
              <a:xfrm flipH="1" flipV="1">
                <a:off x="7491864" y="3379965"/>
                <a:ext cx="182880" cy="182880"/>
                <a:chOff x="5662917" y="1528296"/>
                <a:chExt cx="274320" cy="274320"/>
              </a:xfrm>
            </p:grpSpPr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92C3B1E2-9C6F-427B-876E-0D95F163F3EB}"/>
                    </a:ext>
                  </a:extLst>
                </p:cNvPr>
                <p:cNvCxnSpPr/>
                <p:nvPr/>
              </p:nvCxnSpPr>
              <p:spPr>
                <a:xfrm>
                  <a:off x="5662917" y="1665456"/>
                  <a:ext cx="27432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ADDC0574-A897-4946-B122-432B27218637}"/>
                    </a:ext>
                  </a:extLst>
                </p:cNvPr>
                <p:cNvCxnSpPr/>
                <p:nvPr/>
              </p:nvCxnSpPr>
              <p:spPr>
                <a:xfrm rot="16200000">
                  <a:off x="5800077" y="1665456"/>
                  <a:ext cx="27432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C291EEC-CF42-4587-92AD-F7D0DD7F1B05}"/>
                </a:ext>
              </a:extLst>
            </p:cNvPr>
            <p:cNvGrpSpPr/>
            <p:nvPr/>
          </p:nvGrpSpPr>
          <p:grpSpPr>
            <a:xfrm flipV="1">
              <a:off x="6764784" y="4565583"/>
              <a:ext cx="1029809" cy="914400"/>
              <a:chOff x="6427433" y="562622"/>
              <a:chExt cx="1029809" cy="914400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9DA340A0-EA40-4F5D-8015-5ABDFE5214B1}"/>
                  </a:ext>
                </a:extLst>
              </p:cNvPr>
              <p:cNvGrpSpPr/>
              <p:nvPr/>
            </p:nvGrpSpPr>
            <p:grpSpPr>
              <a:xfrm>
                <a:off x="6764784" y="562622"/>
                <a:ext cx="692458" cy="914400"/>
                <a:chOff x="7111015" y="907928"/>
                <a:chExt cx="692458" cy="914400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864AC34A-7E8B-4995-A8BC-ABF64498F619}"/>
                    </a:ext>
                  </a:extLst>
                </p:cNvPr>
                <p:cNvSpPr/>
                <p:nvPr/>
              </p:nvSpPr>
              <p:spPr>
                <a:xfrm>
                  <a:off x="7228644" y="907928"/>
                  <a:ext cx="457200" cy="9144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FBBA1F6E-9141-461F-BDE8-C338C06319A0}"/>
                    </a:ext>
                  </a:extLst>
                </p:cNvPr>
                <p:cNvCxnSpPr/>
                <p:nvPr/>
              </p:nvCxnSpPr>
              <p:spPr>
                <a:xfrm>
                  <a:off x="7111015" y="907928"/>
                  <a:ext cx="69245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BE04F80C-FB7F-4009-9FFC-93EA195EA077}"/>
                  </a:ext>
                </a:extLst>
              </p:cNvPr>
              <p:cNvGrpSpPr/>
              <p:nvPr/>
            </p:nvGrpSpPr>
            <p:grpSpPr>
              <a:xfrm>
                <a:off x="6427433" y="791222"/>
                <a:ext cx="457200" cy="685800"/>
                <a:chOff x="6764784" y="1136528"/>
                <a:chExt cx="457200" cy="685800"/>
              </a:xfrm>
            </p:grpSpPr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E9E9AA17-E37E-4588-85AB-1306C457D64E}"/>
                    </a:ext>
                  </a:extLst>
                </p:cNvPr>
                <p:cNvSpPr/>
                <p:nvPr/>
              </p:nvSpPr>
              <p:spPr>
                <a:xfrm>
                  <a:off x="6764784" y="1136528"/>
                  <a:ext cx="457200" cy="6858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B396EF3B-D8DA-4D2C-813A-4F10B51233DB}"/>
                    </a:ext>
                  </a:extLst>
                </p:cNvPr>
                <p:cNvCxnSpPr/>
                <p:nvPr/>
              </p:nvCxnSpPr>
              <p:spPr>
                <a:xfrm flipV="1">
                  <a:off x="6764784" y="1356250"/>
                  <a:ext cx="457200" cy="16257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C8C2235-714B-4087-B457-48970DCA7ED9}"/>
              </a:ext>
            </a:extLst>
          </p:cNvPr>
          <p:cNvGrpSpPr/>
          <p:nvPr/>
        </p:nvGrpSpPr>
        <p:grpSpPr>
          <a:xfrm>
            <a:off x="1724534" y="751237"/>
            <a:ext cx="301423" cy="355830"/>
            <a:chOff x="1698975" y="2250464"/>
            <a:chExt cx="301423" cy="355830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1E2D0931-F211-4ACD-9579-7A3BAB95D16B}"/>
                </a:ext>
              </a:extLst>
            </p:cNvPr>
            <p:cNvGrpSpPr/>
            <p:nvPr/>
          </p:nvGrpSpPr>
          <p:grpSpPr>
            <a:xfrm>
              <a:off x="1698975" y="2452470"/>
              <a:ext cx="213585" cy="153824"/>
              <a:chOff x="1638300" y="2633472"/>
              <a:chExt cx="1371600" cy="795528"/>
            </a:xfrm>
          </p:grpSpPr>
          <p:sp>
            <p:nvSpPr>
              <p:cNvPr id="94" name="Isosceles Triangle 93">
                <a:extLst>
                  <a:ext uri="{FF2B5EF4-FFF2-40B4-BE49-F238E27FC236}">
                    <a16:creationId xmlns:a16="http://schemas.microsoft.com/office/drawing/2014/main" id="{CFEF33FC-9C45-4DA6-AB29-7E3CD2C31B2C}"/>
                  </a:ext>
                </a:extLst>
              </p:cNvPr>
              <p:cNvSpPr/>
              <p:nvPr/>
            </p:nvSpPr>
            <p:spPr>
              <a:xfrm rot="16200000" flipV="1">
                <a:off x="1583436" y="2688336"/>
                <a:ext cx="795528" cy="685800"/>
              </a:xfrm>
              <a:prstGeom prst="triangle">
                <a:avLst/>
              </a:prstGeom>
              <a:solidFill>
                <a:schemeClr val="tx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Isosceles Triangle 94">
                <a:extLst>
                  <a:ext uri="{FF2B5EF4-FFF2-40B4-BE49-F238E27FC236}">
                    <a16:creationId xmlns:a16="http://schemas.microsoft.com/office/drawing/2014/main" id="{4185BE27-308A-470C-A345-8DD30BED030A}"/>
                  </a:ext>
                </a:extLst>
              </p:cNvPr>
              <p:cNvSpPr/>
              <p:nvPr/>
            </p:nvSpPr>
            <p:spPr>
              <a:xfrm rot="16200000">
                <a:off x="2269236" y="2688336"/>
                <a:ext cx="795528" cy="685800"/>
              </a:xfrm>
              <a:prstGeom prst="triangle">
                <a:avLst/>
              </a:prstGeom>
              <a:solidFill>
                <a:schemeClr val="tx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F5DE8461-9707-4DF6-96CB-350AE9DA134C}"/>
                </a:ext>
              </a:extLst>
            </p:cNvPr>
            <p:cNvCxnSpPr/>
            <p:nvPr/>
          </p:nvCxnSpPr>
          <p:spPr>
            <a:xfrm rot="16200000" flipV="1">
              <a:off x="1713473" y="2435053"/>
              <a:ext cx="18458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Chord 91">
              <a:extLst>
                <a:ext uri="{FF2B5EF4-FFF2-40B4-BE49-F238E27FC236}">
                  <a16:creationId xmlns:a16="http://schemas.microsoft.com/office/drawing/2014/main" id="{B2C081CA-D2A5-4FD0-B0D6-6BF9295C48B8}"/>
                </a:ext>
              </a:extLst>
            </p:cNvPr>
            <p:cNvSpPr/>
            <p:nvPr/>
          </p:nvSpPr>
          <p:spPr>
            <a:xfrm rot="5400000">
              <a:off x="1713473" y="2250464"/>
              <a:ext cx="184589" cy="184589"/>
            </a:xfrm>
            <a:prstGeom prst="chord">
              <a:avLst>
                <a:gd name="adj1" fmla="val 5314374"/>
                <a:gd name="adj2" fmla="val 16200000"/>
              </a:avLst>
            </a:prstGeom>
            <a:solidFill>
              <a:schemeClr val="tx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3" name="Elbow Connector 69">
              <a:extLst>
                <a:ext uri="{FF2B5EF4-FFF2-40B4-BE49-F238E27FC236}">
                  <a16:creationId xmlns:a16="http://schemas.microsoft.com/office/drawing/2014/main" id="{BDE78E88-255F-4CEA-BEDC-61CC1FA974D9}"/>
                </a:ext>
              </a:extLst>
            </p:cNvPr>
            <p:cNvCxnSpPr/>
            <p:nvPr/>
          </p:nvCxnSpPr>
          <p:spPr>
            <a:xfrm>
              <a:off x="1854991" y="2298646"/>
              <a:ext cx="145407" cy="221507"/>
            </a:xfrm>
            <a:prstGeom prst="bentConnector2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Oval 95">
            <a:extLst>
              <a:ext uri="{FF2B5EF4-FFF2-40B4-BE49-F238E27FC236}">
                <a16:creationId xmlns:a16="http://schemas.microsoft.com/office/drawing/2014/main" id="{00F78B03-6C53-494C-9504-40CCE33BE54C}"/>
              </a:ext>
            </a:extLst>
          </p:cNvPr>
          <p:cNvSpPr/>
          <p:nvPr/>
        </p:nvSpPr>
        <p:spPr>
          <a:xfrm>
            <a:off x="3707346" y="3923276"/>
            <a:ext cx="64008" cy="64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7" name="Picture 2" descr="C:\Users\VRG Vontrols\Documents\VRG\Marketing Documents\BVR Brochure\BVR Brochure Final lmages\PA-8200_11.jpg">
            <a:extLst>
              <a:ext uri="{FF2B5EF4-FFF2-40B4-BE49-F238E27FC236}">
                <a16:creationId xmlns:a16="http://schemas.microsoft.com/office/drawing/2014/main" id="{84170031-7A49-49A3-9C02-9FB37091C5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67" b="97900" l="33490" r="687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667" t="2954" r="31374" b="2093"/>
          <a:stretch/>
        </p:blipFill>
        <p:spPr bwMode="auto">
          <a:xfrm>
            <a:off x="6054787" y="1948095"/>
            <a:ext cx="2359455" cy="453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Rectangle 97">
            <a:extLst>
              <a:ext uri="{FF2B5EF4-FFF2-40B4-BE49-F238E27FC236}">
                <a16:creationId xmlns:a16="http://schemas.microsoft.com/office/drawing/2014/main" id="{88787C1D-E11C-4744-A10F-F6219EC3CB87}"/>
              </a:ext>
            </a:extLst>
          </p:cNvPr>
          <p:cNvSpPr/>
          <p:nvPr/>
        </p:nvSpPr>
        <p:spPr>
          <a:xfrm>
            <a:off x="6302566" y="2088675"/>
            <a:ext cx="110139" cy="1101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4EBE656F-4D5B-4C27-A8DC-688C4ECBE917}"/>
              </a:ext>
            </a:extLst>
          </p:cNvPr>
          <p:cNvSpPr/>
          <p:nvPr/>
        </p:nvSpPr>
        <p:spPr>
          <a:xfrm>
            <a:off x="6302566" y="3299703"/>
            <a:ext cx="110139" cy="1101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5EB0D494-8BF2-47A9-B3C8-521220611F54}"/>
              </a:ext>
            </a:extLst>
          </p:cNvPr>
          <p:cNvSpPr/>
          <p:nvPr/>
        </p:nvSpPr>
        <p:spPr>
          <a:xfrm>
            <a:off x="2549432" y="2422299"/>
            <a:ext cx="110139" cy="1101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481E0AB-AD86-453F-8A8E-60438ABA961B}"/>
              </a:ext>
            </a:extLst>
          </p:cNvPr>
          <p:cNvSpPr/>
          <p:nvPr/>
        </p:nvSpPr>
        <p:spPr>
          <a:xfrm>
            <a:off x="1416422" y="4394204"/>
            <a:ext cx="110139" cy="1101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D50F76A8-76BC-4F30-8F46-B87B30DE78BE}"/>
              </a:ext>
            </a:extLst>
          </p:cNvPr>
          <p:cNvSpPr/>
          <p:nvPr/>
        </p:nvSpPr>
        <p:spPr>
          <a:xfrm>
            <a:off x="2538893" y="3925035"/>
            <a:ext cx="110139" cy="1101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1A7C0449-59C3-43D2-8D75-54F9C5D514BB}"/>
              </a:ext>
            </a:extLst>
          </p:cNvPr>
          <p:cNvCxnSpPr/>
          <p:nvPr/>
        </p:nvCxnSpPr>
        <p:spPr>
          <a:xfrm>
            <a:off x="598475" y="1022358"/>
            <a:ext cx="1131411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Elbow Connector 1024">
            <a:extLst>
              <a:ext uri="{FF2B5EF4-FFF2-40B4-BE49-F238E27FC236}">
                <a16:creationId xmlns:a16="http://schemas.microsoft.com/office/drawing/2014/main" id="{08635FAB-3824-49E5-B56B-4B352E508964}"/>
              </a:ext>
            </a:extLst>
          </p:cNvPr>
          <p:cNvCxnSpPr>
            <a:stCxn id="95" idx="3"/>
            <a:endCxn id="151" idx="3"/>
          </p:cNvCxnSpPr>
          <p:nvPr/>
        </p:nvCxnSpPr>
        <p:spPr>
          <a:xfrm flipV="1">
            <a:off x="1938120" y="786256"/>
            <a:ext cx="976020" cy="243900"/>
          </a:xfrm>
          <a:prstGeom prst="bentConnector3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74D1C13D-7886-4862-AF78-EF3AE9BB6685}"/>
              </a:ext>
            </a:extLst>
          </p:cNvPr>
          <p:cNvGrpSpPr/>
          <p:nvPr/>
        </p:nvGrpSpPr>
        <p:grpSpPr>
          <a:xfrm>
            <a:off x="4151448" y="3043875"/>
            <a:ext cx="110139" cy="399028"/>
            <a:chOff x="4397615" y="2813617"/>
            <a:chExt cx="110139" cy="399028"/>
          </a:xfrm>
          <a:noFill/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7BED48F-B0CB-44B1-B817-BD7F2CAFF51B}"/>
                </a:ext>
              </a:extLst>
            </p:cNvPr>
            <p:cNvSpPr/>
            <p:nvPr/>
          </p:nvSpPr>
          <p:spPr>
            <a:xfrm>
              <a:off x="4397615" y="2813617"/>
              <a:ext cx="110139" cy="1101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3334F086-D415-47AF-A40F-51D2771CC07F}"/>
                </a:ext>
              </a:extLst>
            </p:cNvPr>
            <p:cNvSpPr/>
            <p:nvPr/>
          </p:nvSpPr>
          <p:spPr>
            <a:xfrm>
              <a:off x="4397615" y="2959927"/>
              <a:ext cx="110139" cy="1101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4E1D7871-E541-4F6F-AB7B-1D2E724F0B3B}"/>
                </a:ext>
              </a:extLst>
            </p:cNvPr>
            <p:cNvSpPr/>
            <p:nvPr/>
          </p:nvSpPr>
          <p:spPr>
            <a:xfrm>
              <a:off x="4397615" y="3102506"/>
              <a:ext cx="110139" cy="1101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DB2BC2CB-7910-4879-9EF2-70D9FDA192A8}"/>
              </a:ext>
            </a:extLst>
          </p:cNvPr>
          <p:cNvGrpSpPr/>
          <p:nvPr/>
        </p:nvGrpSpPr>
        <p:grpSpPr>
          <a:xfrm>
            <a:off x="4480284" y="3053261"/>
            <a:ext cx="110139" cy="390150"/>
            <a:chOff x="4806353" y="2814125"/>
            <a:chExt cx="110139" cy="390150"/>
          </a:xfrm>
          <a:noFill/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5DA7E19E-6CA2-4EA9-B525-26CFBBF2019B}"/>
                </a:ext>
              </a:extLst>
            </p:cNvPr>
            <p:cNvSpPr/>
            <p:nvPr/>
          </p:nvSpPr>
          <p:spPr>
            <a:xfrm>
              <a:off x="4806353" y="2814125"/>
              <a:ext cx="110139" cy="1101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3AFCDB94-1644-481E-9BFE-0DB17AF9F1BB}"/>
                </a:ext>
              </a:extLst>
            </p:cNvPr>
            <p:cNvSpPr/>
            <p:nvPr/>
          </p:nvSpPr>
          <p:spPr>
            <a:xfrm>
              <a:off x="4806353" y="3094136"/>
              <a:ext cx="110139" cy="1101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B9B1F34-EB00-493E-9B61-A053B92D109C}"/>
              </a:ext>
            </a:extLst>
          </p:cNvPr>
          <p:cNvGrpSpPr/>
          <p:nvPr/>
        </p:nvGrpSpPr>
        <p:grpSpPr>
          <a:xfrm>
            <a:off x="5462133" y="1294818"/>
            <a:ext cx="444764" cy="730016"/>
            <a:chOff x="5813527" y="2707058"/>
            <a:chExt cx="444764" cy="730016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BD3CEFDA-E9C5-46BC-91C5-C86C1312A30B}"/>
                </a:ext>
              </a:extLst>
            </p:cNvPr>
            <p:cNvGrpSpPr/>
            <p:nvPr/>
          </p:nvGrpSpPr>
          <p:grpSpPr>
            <a:xfrm>
              <a:off x="5813527" y="3124572"/>
              <a:ext cx="444764" cy="312502"/>
              <a:chOff x="4362103" y="622218"/>
              <a:chExt cx="925196" cy="650066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D738B319-4225-467F-B739-33B82F88E3DE}"/>
                  </a:ext>
                </a:extLst>
              </p:cNvPr>
              <p:cNvSpPr/>
              <p:nvPr/>
            </p:nvSpPr>
            <p:spPr>
              <a:xfrm>
                <a:off x="4362103" y="622218"/>
                <a:ext cx="925196" cy="650066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Block Arc 118">
                <a:extLst>
                  <a:ext uri="{FF2B5EF4-FFF2-40B4-BE49-F238E27FC236}">
                    <a16:creationId xmlns:a16="http://schemas.microsoft.com/office/drawing/2014/main" id="{E7229152-F165-46AD-8853-B7B549030BD8}"/>
                  </a:ext>
                </a:extLst>
              </p:cNvPr>
              <p:cNvSpPr/>
              <p:nvPr/>
            </p:nvSpPr>
            <p:spPr>
              <a:xfrm rot="1518588">
                <a:off x="4535388" y="698761"/>
                <a:ext cx="531379" cy="531379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DE5311F3-EC00-498B-A31B-739481F4116E}"/>
                  </a:ext>
                </a:extLst>
              </p:cNvPr>
              <p:cNvSpPr/>
              <p:nvPr/>
            </p:nvSpPr>
            <p:spPr>
              <a:xfrm>
                <a:off x="4669958" y="808973"/>
                <a:ext cx="276555" cy="27655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24AB6A1D-B671-4922-A773-86ABF7DC6294}"/>
                  </a:ext>
                </a:extLst>
              </p:cNvPr>
              <p:cNvCxnSpPr>
                <a:stCxn id="120" idx="7"/>
                <a:endCxn id="120" idx="3"/>
              </p:cNvCxnSpPr>
              <p:nvPr/>
            </p:nvCxnSpPr>
            <p:spPr>
              <a:xfrm flipH="1">
                <a:off x="4710459" y="849474"/>
                <a:ext cx="195553" cy="195553"/>
              </a:xfrm>
              <a:prstGeom prst="line">
                <a:avLst/>
              </a:prstGeom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4066148F-EA3E-4270-B595-E0B0BBC8F34A}"/>
                </a:ext>
              </a:extLst>
            </p:cNvPr>
            <p:cNvGrpSpPr/>
            <p:nvPr/>
          </p:nvGrpSpPr>
          <p:grpSpPr>
            <a:xfrm>
              <a:off x="5856570" y="2707058"/>
              <a:ext cx="231083" cy="231083"/>
              <a:chOff x="914519" y="2673285"/>
              <a:chExt cx="1371600" cy="1371600"/>
            </a:xfrm>
          </p:grpSpPr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B33F8639-A70D-4769-94AD-9D3E10E16183}"/>
                  </a:ext>
                </a:extLst>
              </p:cNvPr>
              <p:cNvSpPr/>
              <p:nvPr/>
            </p:nvSpPr>
            <p:spPr>
              <a:xfrm>
                <a:off x="914519" y="2673285"/>
                <a:ext cx="1371600" cy="1371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D4A1A6A6-FF98-4986-8973-EF63C484A909}"/>
                  </a:ext>
                </a:extLst>
              </p:cNvPr>
              <p:cNvCxnSpPr/>
              <p:nvPr/>
            </p:nvCxnSpPr>
            <p:spPr>
              <a:xfrm flipH="1">
                <a:off x="1324311" y="3054495"/>
                <a:ext cx="552017" cy="60918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4497506-5479-4A89-A3C0-A3A6AA62EE8E}"/>
                </a:ext>
              </a:extLst>
            </p:cNvPr>
            <p:cNvCxnSpPr/>
            <p:nvPr/>
          </p:nvCxnSpPr>
          <p:spPr>
            <a:xfrm rot="5400000">
              <a:off x="5889549" y="3030108"/>
              <a:ext cx="1828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C13D582-9F6A-49F4-A289-3B5DB402B341}"/>
              </a:ext>
            </a:extLst>
          </p:cNvPr>
          <p:cNvGrpSpPr/>
          <p:nvPr/>
        </p:nvGrpSpPr>
        <p:grpSpPr>
          <a:xfrm>
            <a:off x="5184531" y="3105318"/>
            <a:ext cx="444764" cy="730016"/>
            <a:chOff x="5813527" y="2707058"/>
            <a:chExt cx="444764" cy="730016"/>
          </a:xfrm>
        </p:grpSpPr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635936D5-A061-4593-88A0-102C564B8635}"/>
                </a:ext>
              </a:extLst>
            </p:cNvPr>
            <p:cNvGrpSpPr/>
            <p:nvPr/>
          </p:nvGrpSpPr>
          <p:grpSpPr>
            <a:xfrm>
              <a:off x="5813527" y="3124572"/>
              <a:ext cx="444764" cy="312502"/>
              <a:chOff x="4362103" y="622218"/>
              <a:chExt cx="925196" cy="650066"/>
            </a:xfrm>
          </p:grpSpPr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D4FEEFBD-5268-404C-AC04-F274665DB217}"/>
                  </a:ext>
                </a:extLst>
              </p:cNvPr>
              <p:cNvSpPr/>
              <p:nvPr/>
            </p:nvSpPr>
            <p:spPr>
              <a:xfrm>
                <a:off x="4362103" y="622218"/>
                <a:ext cx="925196" cy="650066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Block Arc 128">
                <a:extLst>
                  <a:ext uri="{FF2B5EF4-FFF2-40B4-BE49-F238E27FC236}">
                    <a16:creationId xmlns:a16="http://schemas.microsoft.com/office/drawing/2014/main" id="{719A8186-B5D1-4D29-B3E8-1A71855C4E5B}"/>
                  </a:ext>
                </a:extLst>
              </p:cNvPr>
              <p:cNvSpPr/>
              <p:nvPr/>
            </p:nvSpPr>
            <p:spPr>
              <a:xfrm rot="1518588">
                <a:off x="4535388" y="698761"/>
                <a:ext cx="531379" cy="531379"/>
              </a:xfrm>
              <a:prstGeom prst="blockArc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7EFBD2EF-EBCA-4BD4-BA0D-419BFA19E742}"/>
                  </a:ext>
                </a:extLst>
              </p:cNvPr>
              <p:cNvSpPr/>
              <p:nvPr/>
            </p:nvSpPr>
            <p:spPr>
              <a:xfrm>
                <a:off x="4669958" y="808973"/>
                <a:ext cx="276555" cy="27655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39B9789F-A77F-478C-9BBE-A31D0771B73C}"/>
                  </a:ext>
                </a:extLst>
              </p:cNvPr>
              <p:cNvCxnSpPr>
                <a:stCxn id="130" idx="7"/>
                <a:endCxn id="130" idx="3"/>
              </p:cNvCxnSpPr>
              <p:nvPr/>
            </p:nvCxnSpPr>
            <p:spPr>
              <a:xfrm flipH="1">
                <a:off x="4710459" y="849474"/>
                <a:ext cx="195553" cy="195553"/>
              </a:xfrm>
              <a:prstGeom prst="line">
                <a:avLst/>
              </a:prstGeom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5A906F6-7847-40D1-9BCC-AF9E1FF78218}"/>
                </a:ext>
              </a:extLst>
            </p:cNvPr>
            <p:cNvGrpSpPr/>
            <p:nvPr/>
          </p:nvGrpSpPr>
          <p:grpSpPr>
            <a:xfrm>
              <a:off x="5856570" y="2707058"/>
              <a:ext cx="231083" cy="231083"/>
              <a:chOff x="914519" y="2673285"/>
              <a:chExt cx="1371600" cy="1371600"/>
            </a:xfrm>
          </p:grpSpPr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4B499957-64DB-481C-B700-92C37E0896F0}"/>
                  </a:ext>
                </a:extLst>
              </p:cNvPr>
              <p:cNvSpPr/>
              <p:nvPr/>
            </p:nvSpPr>
            <p:spPr>
              <a:xfrm>
                <a:off x="914519" y="2673285"/>
                <a:ext cx="1371600" cy="1371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36B49027-8713-4C8B-802A-2307E20ED3FC}"/>
                  </a:ext>
                </a:extLst>
              </p:cNvPr>
              <p:cNvCxnSpPr/>
              <p:nvPr/>
            </p:nvCxnSpPr>
            <p:spPr>
              <a:xfrm flipH="1">
                <a:off x="1324311" y="3054495"/>
                <a:ext cx="552017" cy="60918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C8ACBCC-147D-44E3-84F7-9A7934EF466F}"/>
                </a:ext>
              </a:extLst>
            </p:cNvPr>
            <p:cNvCxnSpPr/>
            <p:nvPr/>
          </p:nvCxnSpPr>
          <p:spPr>
            <a:xfrm rot="5400000">
              <a:off x="5889549" y="3030108"/>
              <a:ext cx="1828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2" name="Elbow Connector 169">
            <a:extLst>
              <a:ext uri="{FF2B5EF4-FFF2-40B4-BE49-F238E27FC236}">
                <a16:creationId xmlns:a16="http://schemas.microsoft.com/office/drawing/2014/main" id="{F6DEABE5-0D54-4F2A-9F72-CC76A01234CE}"/>
              </a:ext>
            </a:extLst>
          </p:cNvPr>
          <p:cNvCxnSpPr>
            <a:stCxn id="118" idx="3"/>
            <a:endCxn id="98" idx="1"/>
          </p:cNvCxnSpPr>
          <p:nvPr/>
        </p:nvCxnSpPr>
        <p:spPr>
          <a:xfrm>
            <a:off x="5906897" y="1868583"/>
            <a:ext cx="395669" cy="275162"/>
          </a:xfrm>
          <a:prstGeom prst="bentConnector3">
            <a:avLst>
              <a:gd name="adj1" fmla="val 50000"/>
            </a:avLst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Elbow Connector 172">
            <a:extLst>
              <a:ext uri="{FF2B5EF4-FFF2-40B4-BE49-F238E27FC236}">
                <a16:creationId xmlns:a16="http://schemas.microsoft.com/office/drawing/2014/main" id="{59215B2C-0D3C-435B-A44D-F82692B30080}"/>
              </a:ext>
            </a:extLst>
          </p:cNvPr>
          <p:cNvCxnSpPr>
            <a:stCxn id="128" idx="3"/>
            <a:endCxn id="99" idx="1"/>
          </p:cNvCxnSpPr>
          <p:nvPr/>
        </p:nvCxnSpPr>
        <p:spPr>
          <a:xfrm flipV="1">
            <a:off x="5629295" y="3354773"/>
            <a:ext cx="673271" cy="324310"/>
          </a:xfrm>
          <a:prstGeom prst="bentConnector3">
            <a:avLst>
              <a:gd name="adj1" fmla="val 25553"/>
            </a:avLst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Elbow Connector 175">
            <a:extLst>
              <a:ext uri="{FF2B5EF4-FFF2-40B4-BE49-F238E27FC236}">
                <a16:creationId xmlns:a16="http://schemas.microsoft.com/office/drawing/2014/main" id="{A79042A6-311A-47EE-B69D-8D2686566CD3}"/>
              </a:ext>
            </a:extLst>
          </p:cNvPr>
          <p:cNvCxnSpPr>
            <a:stCxn id="110" idx="3"/>
            <a:endCxn id="118" idx="1"/>
          </p:cNvCxnSpPr>
          <p:nvPr/>
        </p:nvCxnSpPr>
        <p:spPr>
          <a:xfrm flipV="1">
            <a:off x="4590423" y="1868583"/>
            <a:ext cx="871710" cy="1239748"/>
          </a:xfrm>
          <a:prstGeom prst="bentConnector3">
            <a:avLst>
              <a:gd name="adj1" fmla="val 50000"/>
            </a:avLst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Elbow Connector 179">
            <a:extLst>
              <a:ext uri="{FF2B5EF4-FFF2-40B4-BE49-F238E27FC236}">
                <a16:creationId xmlns:a16="http://schemas.microsoft.com/office/drawing/2014/main" id="{9C81E46C-351D-449C-A29F-2E5D6290BB12}"/>
              </a:ext>
            </a:extLst>
          </p:cNvPr>
          <p:cNvCxnSpPr>
            <a:stCxn id="111" idx="3"/>
            <a:endCxn id="128" idx="1"/>
          </p:cNvCxnSpPr>
          <p:nvPr/>
        </p:nvCxnSpPr>
        <p:spPr>
          <a:xfrm>
            <a:off x="4590423" y="3388342"/>
            <a:ext cx="594108" cy="290741"/>
          </a:xfrm>
          <a:prstGeom prst="bentConnector3">
            <a:avLst>
              <a:gd name="adj1" fmla="val 50000"/>
            </a:avLst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Rectangle 135">
            <a:extLst>
              <a:ext uri="{FF2B5EF4-FFF2-40B4-BE49-F238E27FC236}">
                <a16:creationId xmlns:a16="http://schemas.microsoft.com/office/drawing/2014/main" id="{48499ED2-B3AA-45BB-A55A-6B5AA3BD7121}"/>
              </a:ext>
            </a:extLst>
          </p:cNvPr>
          <p:cNvSpPr/>
          <p:nvPr/>
        </p:nvSpPr>
        <p:spPr>
          <a:xfrm>
            <a:off x="4153884" y="2216311"/>
            <a:ext cx="110139" cy="1101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7" name="Elbow Connector 190">
            <a:extLst>
              <a:ext uri="{FF2B5EF4-FFF2-40B4-BE49-F238E27FC236}">
                <a16:creationId xmlns:a16="http://schemas.microsoft.com/office/drawing/2014/main" id="{C8D748B0-B9AA-4C1C-B56A-C0DBFB2627DB}"/>
              </a:ext>
            </a:extLst>
          </p:cNvPr>
          <p:cNvCxnSpPr>
            <a:stCxn id="96" idx="6"/>
            <a:endCxn id="108" idx="1"/>
          </p:cNvCxnSpPr>
          <p:nvPr/>
        </p:nvCxnSpPr>
        <p:spPr>
          <a:xfrm flipV="1">
            <a:off x="3771354" y="3387834"/>
            <a:ext cx="380094" cy="567446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Elbow Connector 195">
            <a:extLst>
              <a:ext uri="{FF2B5EF4-FFF2-40B4-BE49-F238E27FC236}">
                <a16:creationId xmlns:a16="http://schemas.microsoft.com/office/drawing/2014/main" id="{03D2A867-ED62-441F-BA60-E8F6E0FCAFD4}"/>
              </a:ext>
            </a:extLst>
          </p:cNvPr>
          <p:cNvCxnSpPr>
            <a:stCxn id="176" idx="3"/>
            <a:endCxn id="210" idx="1"/>
          </p:cNvCxnSpPr>
          <p:nvPr/>
        </p:nvCxnSpPr>
        <p:spPr>
          <a:xfrm>
            <a:off x="2213671" y="3888502"/>
            <a:ext cx="3166613" cy="1520190"/>
          </a:xfrm>
          <a:prstGeom prst="bentConnector3">
            <a:avLst>
              <a:gd name="adj1" fmla="val 27188"/>
            </a:avLst>
          </a:prstGeom>
          <a:ln w="1905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Elbow Connector 200">
            <a:extLst>
              <a:ext uri="{FF2B5EF4-FFF2-40B4-BE49-F238E27FC236}">
                <a16:creationId xmlns:a16="http://schemas.microsoft.com/office/drawing/2014/main" id="{36A3C070-B9CE-414A-8B03-EB5E9799A7FB}"/>
              </a:ext>
            </a:extLst>
          </p:cNvPr>
          <p:cNvCxnSpPr>
            <a:stCxn id="159" idx="3"/>
            <a:endCxn id="177" idx="3"/>
          </p:cNvCxnSpPr>
          <p:nvPr/>
        </p:nvCxnSpPr>
        <p:spPr>
          <a:xfrm flipH="1" flipV="1">
            <a:off x="2213671" y="4086064"/>
            <a:ext cx="219914" cy="1426274"/>
          </a:xfrm>
          <a:prstGeom prst="bentConnector3">
            <a:avLst>
              <a:gd name="adj1" fmla="val -164985"/>
            </a:avLst>
          </a:prstGeom>
          <a:ln w="1905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Elbow Connector 203">
            <a:extLst>
              <a:ext uri="{FF2B5EF4-FFF2-40B4-BE49-F238E27FC236}">
                <a16:creationId xmlns:a16="http://schemas.microsoft.com/office/drawing/2014/main" id="{0D77F7E8-7443-4FF4-ABA2-BF74053DCCE7}"/>
              </a:ext>
            </a:extLst>
          </p:cNvPr>
          <p:cNvCxnSpPr>
            <a:stCxn id="178" idx="3"/>
            <a:endCxn id="87" idx="0"/>
          </p:cNvCxnSpPr>
          <p:nvPr/>
        </p:nvCxnSpPr>
        <p:spPr>
          <a:xfrm flipV="1">
            <a:off x="2213671" y="2092842"/>
            <a:ext cx="2270016" cy="1413952"/>
          </a:xfrm>
          <a:prstGeom prst="bentConnector4">
            <a:avLst>
              <a:gd name="adj1" fmla="val 47467"/>
              <a:gd name="adj2" fmla="val 116167"/>
            </a:avLst>
          </a:prstGeom>
          <a:ln w="1905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Elbow Connector 206">
            <a:extLst>
              <a:ext uri="{FF2B5EF4-FFF2-40B4-BE49-F238E27FC236}">
                <a16:creationId xmlns:a16="http://schemas.microsoft.com/office/drawing/2014/main" id="{1E548357-3DE4-454E-8470-43F9B9EEB179}"/>
              </a:ext>
            </a:extLst>
          </p:cNvPr>
          <p:cNvCxnSpPr>
            <a:stCxn id="175" idx="3"/>
            <a:endCxn id="54" idx="0"/>
          </p:cNvCxnSpPr>
          <p:nvPr/>
        </p:nvCxnSpPr>
        <p:spPr>
          <a:xfrm>
            <a:off x="2213671" y="3693540"/>
            <a:ext cx="2270016" cy="704032"/>
          </a:xfrm>
          <a:prstGeom prst="bentConnector4">
            <a:avLst>
              <a:gd name="adj1" fmla="val 47467"/>
              <a:gd name="adj2" fmla="val 177928"/>
            </a:avLst>
          </a:prstGeom>
          <a:ln w="1905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Oval 141">
            <a:extLst>
              <a:ext uri="{FF2B5EF4-FFF2-40B4-BE49-F238E27FC236}">
                <a16:creationId xmlns:a16="http://schemas.microsoft.com/office/drawing/2014/main" id="{9100BC4D-04F1-4A78-A5FC-4302CF620C6B}"/>
              </a:ext>
            </a:extLst>
          </p:cNvPr>
          <p:cNvSpPr/>
          <p:nvPr/>
        </p:nvSpPr>
        <p:spPr>
          <a:xfrm>
            <a:off x="3702984" y="3055509"/>
            <a:ext cx="64008" cy="64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3" name="Elbow Connector 215">
            <a:extLst>
              <a:ext uri="{FF2B5EF4-FFF2-40B4-BE49-F238E27FC236}">
                <a16:creationId xmlns:a16="http://schemas.microsoft.com/office/drawing/2014/main" id="{F8C33FBA-9AAA-413B-8C8F-DFC02AAE917D}"/>
              </a:ext>
            </a:extLst>
          </p:cNvPr>
          <p:cNvCxnSpPr>
            <a:stCxn id="142" idx="0"/>
            <a:endCxn id="136" idx="1"/>
          </p:cNvCxnSpPr>
          <p:nvPr/>
        </p:nvCxnSpPr>
        <p:spPr>
          <a:xfrm rot="5400000" flipH="1" flipV="1">
            <a:off x="3552372" y="2453997"/>
            <a:ext cx="784128" cy="418896"/>
          </a:xfrm>
          <a:prstGeom prst="bentConnector2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Rectangle 143">
            <a:extLst>
              <a:ext uri="{FF2B5EF4-FFF2-40B4-BE49-F238E27FC236}">
                <a16:creationId xmlns:a16="http://schemas.microsoft.com/office/drawing/2014/main" id="{EC87BA81-1034-4586-9193-C2EEC16DD8CF}"/>
              </a:ext>
            </a:extLst>
          </p:cNvPr>
          <p:cNvSpPr/>
          <p:nvPr/>
        </p:nvSpPr>
        <p:spPr>
          <a:xfrm>
            <a:off x="4151448" y="4170728"/>
            <a:ext cx="110139" cy="1101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5" name="Elbow Connector 219">
            <a:extLst>
              <a:ext uri="{FF2B5EF4-FFF2-40B4-BE49-F238E27FC236}">
                <a16:creationId xmlns:a16="http://schemas.microsoft.com/office/drawing/2014/main" id="{B0526825-F25C-4AA5-93D7-A15D4E001A69}"/>
              </a:ext>
            </a:extLst>
          </p:cNvPr>
          <p:cNvCxnSpPr>
            <a:stCxn id="146" idx="2"/>
            <a:endCxn id="144" idx="1"/>
          </p:cNvCxnSpPr>
          <p:nvPr/>
        </p:nvCxnSpPr>
        <p:spPr>
          <a:xfrm rot="5400000" flipH="1" flipV="1">
            <a:off x="3731249" y="4230742"/>
            <a:ext cx="425142" cy="415255"/>
          </a:xfrm>
          <a:prstGeom prst="bentConnector2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Right Bracket 145">
            <a:extLst>
              <a:ext uri="{FF2B5EF4-FFF2-40B4-BE49-F238E27FC236}">
                <a16:creationId xmlns:a16="http://schemas.microsoft.com/office/drawing/2014/main" id="{E3C71B62-318E-4AA0-981C-B364BBDE7FBE}"/>
              </a:ext>
            </a:extLst>
          </p:cNvPr>
          <p:cNvSpPr/>
          <p:nvPr/>
        </p:nvSpPr>
        <p:spPr>
          <a:xfrm rot="5400000">
            <a:off x="3681329" y="4481776"/>
            <a:ext cx="109728" cy="228600"/>
          </a:xfrm>
          <a:prstGeom prst="rightBracke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9F16FBC5-2798-4022-B12B-08445432D2BF}"/>
              </a:ext>
            </a:extLst>
          </p:cNvPr>
          <p:cNvSpPr/>
          <p:nvPr/>
        </p:nvSpPr>
        <p:spPr>
          <a:xfrm>
            <a:off x="3699948" y="4182212"/>
            <a:ext cx="64008" cy="64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56E44AE1-706B-4AA5-B7F3-FE0C2C021846}"/>
              </a:ext>
            </a:extLst>
          </p:cNvPr>
          <p:cNvGrpSpPr/>
          <p:nvPr/>
        </p:nvGrpSpPr>
        <p:grpSpPr>
          <a:xfrm>
            <a:off x="2914140" y="709343"/>
            <a:ext cx="213585" cy="153824"/>
            <a:chOff x="4540531" y="917481"/>
            <a:chExt cx="213585" cy="153824"/>
          </a:xfrm>
        </p:grpSpPr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CCBAB65F-A227-40E6-9A26-2CA0C6EE583E}"/>
                </a:ext>
              </a:extLst>
            </p:cNvPr>
            <p:cNvGrpSpPr/>
            <p:nvPr/>
          </p:nvGrpSpPr>
          <p:grpSpPr>
            <a:xfrm>
              <a:off x="4540531" y="917481"/>
              <a:ext cx="213585" cy="153824"/>
              <a:chOff x="1638300" y="2633472"/>
              <a:chExt cx="1371600" cy="795528"/>
            </a:xfrm>
          </p:grpSpPr>
          <p:sp>
            <p:nvSpPr>
              <p:cNvPr id="151" name="Isosceles Triangle 150">
                <a:extLst>
                  <a:ext uri="{FF2B5EF4-FFF2-40B4-BE49-F238E27FC236}">
                    <a16:creationId xmlns:a16="http://schemas.microsoft.com/office/drawing/2014/main" id="{9822352F-F395-4CF9-997B-790954E58CCA}"/>
                  </a:ext>
                </a:extLst>
              </p:cNvPr>
              <p:cNvSpPr/>
              <p:nvPr/>
            </p:nvSpPr>
            <p:spPr>
              <a:xfrm rot="16200000" flipV="1">
                <a:off x="1583436" y="2688336"/>
                <a:ext cx="795528" cy="685800"/>
              </a:xfrm>
              <a:prstGeom prst="triangle">
                <a:avLst/>
              </a:prstGeom>
              <a:solidFill>
                <a:schemeClr val="tx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Isosceles Triangle 151">
                <a:extLst>
                  <a:ext uri="{FF2B5EF4-FFF2-40B4-BE49-F238E27FC236}">
                    <a16:creationId xmlns:a16="http://schemas.microsoft.com/office/drawing/2014/main" id="{234F3300-DA4B-47DC-904B-E48D057CAC50}"/>
                  </a:ext>
                </a:extLst>
              </p:cNvPr>
              <p:cNvSpPr/>
              <p:nvPr/>
            </p:nvSpPr>
            <p:spPr>
              <a:xfrm rot="16200000">
                <a:off x="2269236" y="2688336"/>
                <a:ext cx="795528" cy="685800"/>
              </a:xfrm>
              <a:prstGeom prst="triangle">
                <a:avLst/>
              </a:prstGeom>
              <a:solidFill>
                <a:schemeClr val="tx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DB58DD04-79FB-414E-B3F8-6D87257821E1}"/>
                </a:ext>
              </a:extLst>
            </p:cNvPr>
            <p:cNvSpPr/>
            <p:nvPr/>
          </p:nvSpPr>
          <p:spPr>
            <a:xfrm>
              <a:off x="4601603" y="948673"/>
              <a:ext cx="91440" cy="9144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3" name="TextBox 152">
            <a:extLst>
              <a:ext uri="{FF2B5EF4-FFF2-40B4-BE49-F238E27FC236}">
                <a16:creationId xmlns:a16="http://schemas.microsoft.com/office/drawing/2014/main" id="{9AA86457-2AF6-4372-8A2C-0E6D01FAD2BA}"/>
              </a:ext>
            </a:extLst>
          </p:cNvPr>
          <p:cNvSpPr txBox="1"/>
          <p:nvPr/>
        </p:nvSpPr>
        <p:spPr>
          <a:xfrm>
            <a:off x="4003801" y="4942035"/>
            <a:ext cx="912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CLOSE</a:t>
            </a:r>
          </a:p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Signal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817935A4-F915-4571-8B3E-B17E88588839}"/>
              </a:ext>
            </a:extLst>
          </p:cNvPr>
          <p:cNvSpPr txBox="1"/>
          <p:nvPr/>
        </p:nvSpPr>
        <p:spPr>
          <a:xfrm>
            <a:off x="4040418" y="1416475"/>
            <a:ext cx="912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</a:p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Signal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A1B2258C-EDE5-49EF-8864-7DAF764D73DA}"/>
              </a:ext>
            </a:extLst>
          </p:cNvPr>
          <p:cNvSpPr txBox="1"/>
          <p:nvPr/>
        </p:nvSpPr>
        <p:spPr>
          <a:xfrm>
            <a:off x="1849381" y="1031730"/>
            <a:ext cx="18109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RED CIRCLE</a:t>
            </a:r>
          </a:p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VALVE CONTROLLER</a:t>
            </a:r>
          </a:p>
          <a:p>
            <a:pPr algn="ctr"/>
            <a:r>
              <a:rPr lang="en-US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1, </a:t>
            </a:r>
            <a:r>
              <a:rPr lang="en-US" sz="1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</a:t>
            </a:r>
            <a:r>
              <a:rPr lang="en-US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83E81E2C-4EDC-48E6-9B9F-C48C1F0DA671}"/>
              </a:ext>
            </a:extLst>
          </p:cNvPr>
          <p:cNvSpPr txBox="1"/>
          <p:nvPr/>
        </p:nvSpPr>
        <p:spPr>
          <a:xfrm>
            <a:off x="5041237" y="2369504"/>
            <a:ext cx="9121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Adjust Orifices</a:t>
            </a:r>
          </a:p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(Optional)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5EEDCA7F-9D49-4005-A2E8-DCEC70EBC7EF}"/>
              </a:ext>
            </a:extLst>
          </p:cNvPr>
          <p:cNvSpPr txBox="1"/>
          <p:nvPr/>
        </p:nvSpPr>
        <p:spPr>
          <a:xfrm>
            <a:off x="814792" y="1081172"/>
            <a:ext cx="13264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Supply Regulator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ECB83E25-EB1E-4953-B1AE-204ABBFC06F1}"/>
              </a:ext>
            </a:extLst>
          </p:cNvPr>
          <p:cNvSpPr txBox="1"/>
          <p:nvPr/>
        </p:nvSpPr>
        <p:spPr>
          <a:xfrm>
            <a:off x="215489" y="718550"/>
            <a:ext cx="15912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Line Pressure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3CFF71BD-3B33-466F-8E42-48B85137F265}"/>
              </a:ext>
            </a:extLst>
          </p:cNvPr>
          <p:cNvSpPr txBox="1"/>
          <p:nvPr/>
        </p:nvSpPr>
        <p:spPr>
          <a:xfrm>
            <a:off x="1265177" y="5389227"/>
            <a:ext cx="11684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24 VDC Power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95C224DE-1698-42BC-95E2-4DDE0D768348}"/>
              </a:ext>
            </a:extLst>
          </p:cNvPr>
          <p:cNvSpPr txBox="1"/>
          <p:nvPr/>
        </p:nvSpPr>
        <p:spPr>
          <a:xfrm>
            <a:off x="5901108" y="1025730"/>
            <a:ext cx="17535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RHPA-DA</a:t>
            </a:r>
          </a:p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Rotary High Pressure Actuator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AFF3D30A-63EA-4F6B-AF76-0688B556302E}"/>
              </a:ext>
            </a:extLst>
          </p:cNvPr>
          <p:cNvSpPr txBox="1"/>
          <p:nvPr/>
        </p:nvSpPr>
        <p:spPr>
          <a:xfrm>
            <a:off x="7163997" y="4116039"/>
            <a:ext cx="1494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Micropulse Linear Position Sensor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7CB3B1E5-9943-4EB9-8475-5C715ECD78C3}"/>
              </a:ext>
            </a:extLst>
          </p:cNvPr>
          <p:cNvSpPr txBox="1"/>
          <p:nvPr/>
        </p:nvSpPr>
        <p:spPr>
          <a:xfrm>
            <a:off x="4540744" y="5964586"/>
            <a:ext cx="1753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PRCV Pipeline Rotary Control Valve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6789D59A-5C69-4B25-8B35-1139F9A29FF4}"/>
              </a:ext>
            </a:extLst>
          </p:cNvPr>
          <p:cNvSpPr txBox="1"/>
          <p:nvPr/>
        </p:nvSpPr>
        <p:spPr>
          <a:xfrm>
            <a:off x="3252667" y="5521769"/>
            <a:ext cx="2376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4-20 mA Feedback Signal</a:t>
            </a:r>
          </a:p>
        </p:txBody>
      </p:sp>
      <p:cxnSp>
        <p:nvCxnSpPr>
          <p:cNvPr id="164" name="Elbow Connector 245">
            <a:extLst>
              <a:ext uri="{FF2B5EF4-FFF2-40B4-BE49-F238E27FC236}">
                <a16:creationId xmlns:a16="http://schemas.microsoft.com/office/drawing/2014/main" id="{D2A4E594-CECD-4685-9350-83AA3460EFE0}"/>
              </a:ext>
            </a:extLst>
          </p:cNvPr>
          <p:cNvCxnSpPr>
            <a:stCxn id="165" idx="3"/>
            <a:endCxn id="179" idx="3"/>
          </p:cNvCxnSpPr>
          <p:nvPr/>
        </p:nvCxnSpPr>
        <p:spPr>
          <a:xfrm flipH="1" flipV="1">
            <a:off x="2213671" y="4280286"/>
            <a:ext cx="164638" cy="838716"/>
          </a:xfrm>
          <a:prstGeom prst="bentConnector3">
            <a:avLst>
              <a:gd name="adj1" fmla="val -138850"/>
            </a:avLst>
          </a:prstGeom>
          <a:ln w="1905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Box 164">
            <a:extLst>
              <a:ext uri="{FF2B5EF4-FFF2-40B4-BE49-F238E27FC236}">
                <a16:creationId xmlns:a16="http://schemas.microsoft.com/office/drawing/2014/main" id="{6796430F-F1C5-4FAC-B361-80EFF4451AAF}"/>
              </a:ext>
            </a:extLst>
          </p:cNvPr>
          <p:cNvSpPr txBox="1"/>
          <p:nvPr/>
        </p:nvSpPr>
        <p:spPr>
          <a:xfrm>
            <a:off x="531082" y="4995891"/>
            <a:ext cx="18472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4-20 mA Command Signal</a:t>
            </a: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595E1893-8077-4E4A-AE70-EDBAAC066859}"/>
              </a:ext>
            </a:extLst>
          </p:cNvPr>
          <p:cNvSpPr/>
          <p:nvPr/>
        </p:nvSpPr>
        <p:spPr>
          <a:xfrm>
            <a:off x="1231467" y="4395678"/>
            <a:ext cx="110139" cy="1101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7" name="Elbow Connector 240">
            <a:extLst>
              <a:ext uri="{FF2B5EF4-FFF2-40B4-BE49-F238E27FC236}">
                <a16:creationId xmlns:a16="http://schemas.microsoft.com/office/drawing/2014/main" id="{14FA8D97-2988-499B-A04D-BE4D6F26D4F3}"/>
              </a:ext>
            </a:extLst>
          </p:cNvPr>
          <p:cNvCxnSpPr>
            <a:stCxn id="161" idx="0"/>
            <a:endCxn id="208" idx="3"/>
          </p:cNvCxnSpPr>
          <p:nvPr/>
        </p:nvCxnSpPr>
        <p:spPr>
          <a:xfrm rot="16200000" flipV="1">
            <a:off x="7133848" y="3338450"/>
            <a:ext cx="548823" cy="1006355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Elbow Connector 258">
            <a:extLst>
              <a:ext uri="{FF2B5EF4-FFF2-40B4-BE49-F238E27FC236}">
                <a16:creationId xmlns:a16="http://schemas.microsoft.com/office/drawing/2014/main" id="{28D11580-9315-4F9A-8285-05296A7E8F0E}"/>
              </a:ext>
            </a:extLst>
          </p:cNvPr>
          <p:cNvCxnSpPr>
            <a:stCxn id="160" idx="2"/>
            <a:endCxn id="97" idx="0"/>
          </p:cNvCxnSpPr>
          <p:nvPr/>
        </p:nvCxnSpPr>
        <p:spPr>
          <a:xfrm rot="16200000" flipH="1">
            <a:off x="6822017" y="1535596"/>
            <a:ext cx="368367" cy="456629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Elbow Connector 266">
            <a:extLst>
              <a:ext uri="{FF2B5EF4-FFF2-40B4-BE49-F238E27FC236}">
                <a16:creationId xmlns:a16="http://schemas.microsoft.com/office/drawing/2014/main" id="{34C55A98-E6D7-466A-9B24-0C164B76B8DC}"/>
              </a:ext>
            </a:extLst>
          </p:cNvPr>
          <p:cNvCxnSpPr>
            <a:stCxn id="118" idx="2"/>
            <a:endCxn id="156" idx="0"/>
          </p:cNvCxnSpPr>
          <p:nvPr/>
        </p:nvCxnSpPr>
        <p:spPr>
          <a:xfrm rot="5400000">
            <a:off x="5418574" y="2103563"/>
            <a:ext cx="344670" cy="187212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Elbow Connector 270">
            <a:extLst>
              <a:ext uri="{FF2B5EF4-FFF2-40B4-BE49-F238E27FC236}">
                <a16:creationId xmlns:a16="http://schemas.microsoft.com/office/drawing/2014/main" id="{F470B24F-B59E-4C99-9770-E58D7F74DDBE}"/>
              </a:ext>
            </a:extLst>
          </p:cNvPr>
          <p:cNvCxnSpPr>
            <a:stCxn id="156" idx="2"/>
          </p:cNvCxnSpPr>
          <p:nvPr/>
        </p:nvCxnSpPr>
        <p:spPr>
          <a:xfrm rot="16200000" flipH="1">
            <a:off x="5255000" y="3165805"/>
            <a:ext cx="585285" cy="100678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TextBox 171">
            <a:extLst>
              <a:ext uri="{FF2B5EF4-FFF2-40B4-BE49-F238E27FC236}">
                <a16:creationId xmlns:a16="http://schemas.microsoft.com/office/drawing/2014/main" id="{19CDD25D-DED2-4E1D-AC6B-C8869961E590}"/>
              </a:ext>
            </a:extLst>
          </p:cNvPr>
          <p:cNvSpPr txBox="1"/>
          <p:nvPr/>
        </p:nvSpPr>
        <p:spPr>
          <a:xfrm>
            <a:off x="3536825" y="4650940"/>
            <a:ext cx="4245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EX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BF06181F-3F5D-4F17-8B77-31F7EFD63CC1}"/>
              </a:ext>
            </a:extLst>
          </p:cNvPr>
          <p:cNvSpPr txBox="1"/>
          <p:nvPr/>
        </p:nvSpPr>
        <p:spPr>
          <a:xfrm>
            <a:off x="655384" y="5615419"/>
            <a:ext cx="18577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HART Handheld Communicator</a:t>
            </a:r>
          </a:p>
        </p:txBody>
      </p: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6005BD0C-00BC-4EE1-8CDD-8E05FD1B56C2}"/>
              </a:ext>
            </a:extLst>
          </p:cNvPr>
          <p:cNvGrpSpPr/>
          <p:nvPr/>
        </p:nvGrpSpPr>
        <p:grpSpPr>
          <a:xfrm>
            <a:off x="1964926" y="3411595"/>
            <a:ext cx="248745" cy="963890"/>
            <a:chOff x="2351117" y="3073416"/>
            <a:chExt cx="248745" cy="1278739"/>
          </a:xfrm>
          <a:noFill/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A00A7F73-E73C-48F7-AB41-703DE06412AC}"/>
                </a:ext>
              </a:extLst>
            </p:cNvPr>
            <p:cNvSpPr/>
            <p:nvPr/>
          </p:nvSpPr>
          <p:spPr>
            <a:xfrm>
              <a:off x="2351117" y="3321161"/>
              <a:ext cx="248745" cy="2525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1EC6037C-591F-4133-A796-E0D6D6602770}"/>
                </a:ext>
              </a:extLst>
            </p:cNvPr>
            <p:cNvSpPr/>
            <p:nvPr/>
          </p:nvSpPr>
          <p:spPr>
            <a:xfrm>
              <a:off x="2351117" y="3579807"/>
              <a:ext cx="248745" cy="2525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50476EA7-0723-49F9-BD49-DF71ED840252}"/>
                </a:ext>
              </a:extLst>
            </p:cNvPr>
            <p:cNvSpPr/>
            <p:nvPr/>
          </p:nvSpPr>
          <p:spPr>
            <a:xfrm>
              <a:off x="2351117" y="3841901"/>
              <a:ext cx="248745" cy="2525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8B39EF36-E9C1-4698-8D61-8F6FC0643D04}"/>
                </a:ext>
              </a:extLst>
            </p:cNvPr>
            <p:cNvSpPr/>
            <p:nvPr/>
          </p:nvSpPr>
          <p:spPr>
            <a:xfrm>
              <a:off x="2351117" y="3073416"/>
              <a:ext cx="248745" cy="2525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6854AE41-86E8-4E02-8760-DF23B5AB30F9}"/>
                </a:ext>
              </a:extLst>
            </p:cNvPr>
            <p:cNvSpPr/>
            <p:nvPr/>
          </p:nvSpPr>
          <p:spPr>
            <a:xfrm>
              <a:off x="2351117" y="4099564"/>
              <a:ext cx="248745" cy="2525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0" name="Rectangle 179">
            <a:extLst>
              <a:ext uri="{FF2B5EF4-FFF2-40B4-BE49-F238E27FC236}">
                <a16:creationId xmlns:a16="http://schemas.microsoft.com/office/drawing/2014/main" id="{0B600014-A9D4-4541-B094-FF04630BC979}"/>
              </a:ext>
            </a:extLst>
          </p:cNvPr>
          <p:cNvSpPr/>
          <p:nvPr/>
        </p:nvSpPr>
        <p:spPr>
          <a:xfrm>
            <a:off x="698563" y="3842872"/>
            <a:ext cx="248745" cy="2525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1" name="Elbow Connector 245">
            <a:extLst>
              <a:ext uri="{FF2B5EF4-FFF2-40B4-BE49-F238E27FC236}">
                <a16:creationId xmlns:a16="http://schemas.microsoft.com/office/drawing/2014/main" id="{0C2E613F-0F53-4B36-8A2F-064705A0DBD5}"/>
              </a:ext>
            </a:extLst>
          </p:cNvPr>
          <p:cNvCxnSpPr>
            <a:stCxn id="173" idx="1"/>
            <a:endCxn id="180" idx="1"/>
          </p:cNvCxnSpPr>
          <p:nvPr/>
        </p:nvCxnSpPr>
        <p:spPr>
          <a:xfrm rot="10800000" flipH="1">
            <a:off x="655383" y="3969168"/>
            <a:ext cx="43179" cy="1846306"/>
          </a:xfrm>
          <a:prstGeom prst="bentConnector3">
            <a:avLst>
              <a:gd name="adj1" fmla="val -1185910"/>
            </a:avLst>
          </a:prstGeom>
          <a:ln w="19050">
            <a:solidFill>
              <a:schemeClr val="bg1">
                <a:lumMod val="7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CFCF5AA0-1A2B-4AC8-AA6F-4109AE72203E}"/>
              </a:ext>
            </a:extLst>
          </p:cNvPr>
          <p:cNvGrpSpPr/>
          <p:nvPr/>
        </p:nvGrpSpPr>
        <p:grpSpPr>
          <a:xfrm>
            <a:off x="3594921" y="787970"/>
            <a:ext cx="2535710" cy="436992"/>
            <a:chOff x="3972424" y="228984"/>
            <a:chExt cx="2535710" cy="436992"/>
          </a:xfrm>
        </p:grpSpPr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CA6BCA0E-4FCD-44A9-ACA8-245BD57E3F3D}"/>
                </a:ext>
              </a:extLst>
            </p:cNvPr>
            <p:cNvGrpSpPr/>
            <p:nvPr/>
          </p:nvGrpSpPr>
          <p:grpSpPr>
            <a:xfrm>
              <a:off x="5215131" y="247487"/>
              <a:ext cx="384048" cy="384048"/>
              <a:chOff x="-1253793" y="2635446"/>
              <a:chExt cx="1117092" cy="1117092"/>
            </a:xfrm>
          </p:grpSpPr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E19A2642-D04E-4BC5-BA41-E10D357E6B54}"/>
                  </a:ext>
                </a:extLst>
              </p:cNvPr>
              <p:cNvSpPr/>
              <p:nvPr/>
            </p:nvSpPr>
            <p:spPr>
              <a:xfrm>
                <a:off x="-1253793" y="2635446"/>
                <a:ext cx="1117092" cy="1117092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8C9B293B-3892-47F4-9075-690501814172}"/>
                  </a:ext>
                </a:extLst>
              </p:cNvPr>
              <p:cNvSpPr/>
              <p:nvPr/>
            </p:nvSpPr>
            <p:spPr>
              <a:xfrm>
                <a:off x="-1165842" y="2723397"/>
                <a:ext cx="941191" cy="941191"/>
              </a:xfrm>
              <a:prstGeom prst="ellipse">
                <a:avLst/>
              </a:prstGeom>
              <a:solidFill>
                <a:srgbClr val="C0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4C899694-CF27-49FD-B972-7C4B9ED9D9EE}"/>
                </a:ext>
              </a:extLst>
            </p:cNvPr>
            <p:cNvGrpSpPr/>
            <p:nvPr/>
          </p:nvGrpSpPr>
          <p:grpSpPr>
            <a:xfrm>
              <a:off x="3972424" y="228984"/>
              <a:ext cx="2535710" cy="436992"/>
              <a:chOff x="3972424" y="228984"/>
              <a:chExt cx="2535710" cy="436992"/>
            </a:xfrm>
          </p:grpSpPr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2F5724EC-D0CE-4F5C-A0B4-D09526B5D6D7}"/>
                  </a:ext>
                </a:extLst>
              </p:cNvPr>
              <p:cNvSpPr txBox="1"/>
              <p:nvPr/>
            </p:nvSpPr>
            <p:spPr>
              <a:xfrm>
                <a:off x="3972424" y="228984"/>
                <a:ext cx="13264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RED</a:t>
                </a:r>
              </a:p>
            </p:txBody>
          </p:sp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3CF54F06-C899-4389-AF9B-93A3E4912BF6}"/>
                  </a:ext>
                </a:extLst>
              </p:cNvPr>
              <p:cNvSpPr txBox="1"/>
              <p:nvPr/>
            </p:nvSpPr>
            <p:spPr>
              <a:xfrm>
                <a:off x="5515411" y="228984"/>
                <a:ext cx="9559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CIRCLE</a:t>
                </a:r>
              </a:p>
            </p:txBody>
          </p: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25B43993-A8EE-4F8D-8AAF-24E995E8AC11}"/>
                  </a:ext>
                </a:extLst>
              </p:cNvPr>
              <p:cNvSpPr txBox="1"/>
              <p:nvPr/>
            </p:nvSpPr>
            <p:spPr>
              <a:xfrm>
                <a:off x="5534483" y="481310"/>
                <a:ext cx="973651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VALVE CONTROLER</a:t>
                </a:r>
              </a:p>
            </p:txBody>
          </p:sp>
        </p:grpSp>
      </p:grpSp>
      <p:pic>
        <p:nvPicPr>
          <p:cNvPr id="190" name="Picture 189">
            <a:extLst>
              <a:ext uri="{FF2B5EF4-FFF2-40B4-BE49-F238E27FC236}">
                <a16:creationId xmlns:a16="http://schemas.microsoft.com/office/drawing/2014/main" id="{7F14292B-0576-4392-BA59-3D6ADED978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15" b="92231" l="31811" r="682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78" t="6721" r="28929" b="5401"/>
          <a:stretch/>
        </p:blipFill>
        <p:spPr>
          <a:xfrm>
            <a:off x="352172" y="1268101"/>
            <a:ext cx="2247285" cy="3482048"/>
          </a:xfrm>
          <a:prstGeom prst="rect">
            <a:avLst/>
          </a:prstGeom>
        </p:spPr>
      </p:pic>
      <p:grpSp>
        <p:nvGrpSpPr>
          <p:cNvPr id="191" name="Group 190">
            <a:extLst>
              <a:ext uri="{FF2B5EF4-FFF2-40B4-BE49-F238E27FC236}">
                <a16:creationId xmlns:a16="http://schemas.microsoft.com/office/drawing/2014/main" id="{DBF6F279-FC0D-40DF-9E6D-8BECA2C89195}"/>
              </a:ext>
            </a:extLst>
          </p:cNvPr>
          <p:cNvGrpSpPr/>
          <p:nvPr/>
        </p:nvGrpSpPr>
        <p:grpSpPr>
          <a:xfrm>
            <a:off x="6561228" y="3306814"/>
            <a:ext cx="394965" cy="1365449"/>
            <a:chOff x="8434860" y="2308441"/>
            <a:chExt cx="396526" cy="1370845"/>
          </a:xfrm>
        </p:grpSpPr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ACD1FEE6-A79E-4E4D-85EA-8B8CAC420B10}"/>
                </a:ext>
              </a:extLst>
            </p:cNvPr>
            <p:cNvGrpSpPr/>
            <p:nvPr/>
          </p:nvGrpSpPr>
          <p:grpSpPr>
            <a:xfrm>
              <a:off x="8474723" y="2308441"/>
              <a:ext cx="316800" cy="1210074"/>
              <a:chOff x="301904" y="1195992"/>
              <a:chExt cx="516729" cy="1973738"/>
            </a:xfrm>
          </p:grpSpPr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165554D5-F602-42AD-9669-FB9D9B5DC104}"/>
                  </a:ext>
                </a:extLst>
              </p:cNvPr>
              <p:cNvSpPr/>
              <p:nvPr/>
            </p:nvSpPr>
            <p:spPr>
              <a:xfrm>
                <a:off x="301904" y="1409729"/>
                <a:ext cx="516729" cy="516729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B97575C3-8A59-4095-8E8E-084F314442EA}"/>
                  </a:ext>
                </a:extLst>
              </p:cNvPr>
              <p:cNvSpPr/>
              <p:nvPr/>
            </p:nvSpPr>
            <p:spPr>
              <a:xfrm>
                <a:off x="527161" y="1928316"/>
                <a:ext cx="66214" cy="1241414"/>
              </a:xfrm>
              <a:prstGeom prst="rect">
                <a:avLst/>
              </a:prstGeom>
              <a:gradFill flip="none" rotWithShape="1">
                <a:gsLst>
                  <a:gs pos="1000">
                    <a:schemeClr val="bg1">
                      <a:lumMod val="85000"/>
                    </a:schemeClr>
                  </a:gs>
                  <a:gs pos="96000">
                    <a:schemeClr val="bg1">
                      <a:lumMod val="75000"/>
                    </a:schemeClr>
                  </a:gs>
                </a:gsLst>
                <a:lin ang="0" scaled="0"/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25D0D40D-338A-4944-B0FB-D096DB8FB1B3}"/>
                  </a:ext>
                </a:extLst>
              </p:cNvPr>
              <p:cNvSpPr/>
              <p:nvPr/>
            </p:nvSpPr>
            <p:spPr>
              <a:xfrm>
                <a:off x="301904" y="1298382"/>
                <a:ext cx="516729" cy="105846"/>
              </a:xfrm>
              <a:prstGeom prst="rect">
                <a:avLst/>
              </a:prstGeom>
              <a:gradFill flip="none" rotWithShape="1">
                <a:gsLst>
                  <a:gs pos="1000">
                    <a:schemeClr val="bg1">
                      <a:lumMod val="85000"/>
                    </a:schemeClr>
                  </a:gs>
                  <a:gs pos="96000">
                    <a:schemeClr val="bg1">
                      <a:lumMod val="75000"/>
                    </a:schemeClr>
                  </a:gs>
                </a:gsLst>
                <a:lin ang="0" scaled="0"/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Rectangle 206">
                <a:extLst>
                  <a:ext uri="{FF2B5EF4-FFF2-40B4-BE49-F238E27FC236}">
                    <a16:creationId xmlns:a16="http://schemas.microsoft.com/office/drawing/2014/main" id="{21083DFC-909B-46A2-8EF4-9852010624D9}"/>
                  </a:ext>
                </a:extLst>
              </p:cNvPr>
              <p:cNvSpPr/>
              <p:nvPr/>
            </p:nvSpPr>
            <p:spPr>
              <a:xfrm>
                <a:off x="468828" y="1195992"/>
                <a:ext cx="182880" cy="105846"/>
              </a:xfrm>
              <a:prstGeom prst="rect">
                <a:avLst/>
              </a:prstGeom>
              <a:gradFill flip="none" rotWithShape="1">
                <a:gsLst>
                  <a:gs pos="1000">
                    <a:schemeClr val="bg1">
                      <a:lumMod val="85000"/>
                    </a:schemeClr>
                  </a:gs>
                  <a:gs pos="96000">
                    <a:schemeClr val="bg1">
                      <a:lumMod val="75000"/>
                    </a:schemeClr>
                  </a:gs>
                </a:gsLst>
                <a:lin ang="0" scaled="0"/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Rectangle 207">
                <a:extLst>
                  <a:ext uri="{FF2B5EF4-FFF2-40B4-BE49-F238E27FC236}">
                    <a16:creationId xmlns:a16="http://schemas.microsoft.com/office/drawing/2014/main" id="{B07804B4-12A7-4508-BA3B-6A1F7AE06E37}"/>
                  </a:ext>
                </a:extLst>
              </p:cNvPr>
              <p:cNvSpPr/>
              <p:nvPr/>
            </p:nvSpPr>
            <p:spPr>
              <a:xfrm>
                <a:off x="638311" y="1547580"/>
                <a:ext cx="161645" cy="149657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E94CFFEB-E1BA-4801-8BCC-DB4D4F69C1FA}"/>
                </a:ext>
              </a:extLst>
            </p:cNvPr>
            <p:cNvGrpSpPr/>
            <p:nvPr/>
          </p:nvGrpSpPr>
          <p:grpSpPr>
            <a:xfrm>
              <a:off x="8434860" y="2750063"/>
              <a:ext cx="396526" cy="929223"/>
              <a:chOff x="8397512" y="2750063"/>
              <a:chExt cx="433874" cy="929223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FA7FEAD1-95A7-4283-AB45-59672D75B528}"/>
                  </a:ext>
                </a:extLst>
              </p:cNvPr>
              <p:cNvSpPr/>
              <p:nvPr/>
            </p:nvSpPr>
            <p:spPr>
              <a:xfrm>
                <a:off x="8397512" y="2789390"/>
                <a:ext cx="433874" cy="889896"/>
              </a:xfrm>
              <a:prstGeom prst="rect">
                <a:avLst/>
              </a:prstGeom>
              <a:gradFill>
                <a:gsLst>
                  <a:gs pos="75000">
                    <a:schemeClr val="bg1">
                      <a:lumMod val="65000"/>
                    </a:schemeClr>
                  </a:gs>
                  <a:gs pos="21000">
                    <a:schemeClr val="bg1">
                      <a:lumMod val="65000"/>
                    </a:schemeClr>
                  </a:gs>
                  <a:gs pos="1000">
                    <a:schemeClr val="bg1">
                      <a:lumMod val="85000"/>
                    </a:schemeClr>
                  </a:gs>
                  <a:gs pos="96000">
                    <a:schemeClr val="bg1">
                      <a:lumMod val="75000"/>
                    </a:schemeClr>
                  </a:gs>
                </a:gsLst>
                <a:lin ang="0" scaled="0"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165CCA1F-CECF-4EC6-9E06-AFB6E8EDDB1A}"/>
                  </a:ext>
                </a:extLst>
              </p:cNvPr>
              <p:cNvSpPr/>
              <p:nvPr/>
            </p:nvSpPr>
            <p:spPr>
              <a:xfrm>
                <a:off x="8397512" y="2750063"/>
                <a:ext cx="433874" cy="45719"/>
              </a:xfrm>
              <a:prstGeom prst="rect">
                <a:avLst/>
              </a:prstGeom>
              <a:gradFill>
                <a:gsLst>
                  <a:gs pos="75000">
                    <a:schemeClr val="bg1">
                      <a:lumMod val="65000"/>
                    </a:schemeClr>
                  </a:gs>
                  <a:gs pos="21000">
                    <a:schemeClr val="bg1">
                      <a:lumMod val="65000"/>
                    </a:schemeClr>
                  </a:gs>
                  <a:gs pos="1000">
                    <a:schemeClr val="bg1">
                      <a:lumMod val="85000"/>
                    </a:schemeClr>
                  </a:gs>
                  <a:gs pos="96000">
                    <a:schemeClr val="bg1">
                      <a:lumMod val="75000"/>
                    </a:schemeClr>
                  </a:gs>
                </a:gsLst>
                <a:lin ang="0" scaled="0"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882029C6-7699-47AB-AD09-29277D78B323}"/>
                  </a:ext>
                </a:extLst>
              </p:cNvPr>
              <p:cNvSpPr/>
              <p:nvPr/>
            </p:nvSpPr>
            <p:spPr>
              <a:xfrm>
                <a:off x="8481234" y="2895733"/>
                <a:ext cx="266431" cy="660039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ED1DCAED-3E68-4D86-80F0-68B1030CC4B3}"/>
                  </a:ext>
                </a:extLst>
              </p:cNvPr>
              <p:cNvGrpSpPr/>
              <p:nvPr/>
            </p:nvGrpSpPr>
            <p:grpSpPr>
              <a:xfrm>
                <a:off x="8537549" y="2964493"/>
                <a:ext cx="153801" cy="474980"/>
                <a:chOff x="150348" y="306613"/>
                <a:chExt cx="142865" cy="737399"/>
              </a:xfrm>
            </p:grpSpPr>
            <p:cxnSp>
              <p:nvCxnSpPr>
                <p:cNvPr id="198" name="Straight Connector 197">
                  <a:extLst>
                    <a:ext uri="{FF2B5EF4-FFF2-40B4-BE49-F238E27FC236}">
                      <a16:creationId xmlns:a16="http://schemas.microsoft.com/office/drawing/2014/main" id="{BD377FD0-3214-4530-9DC0-9CAE9DBCD3D6}"/>
                    </a:ext>
                  </a:extLst>
                </p:cNvPr>
                <p:cNvCxnSpPr/>
                <p:nvPr/>
              </p:nvCxnSpPr>
              <p:spPr>
                <a:xfrm>
                  <a:off x="150348" y="306613"/>
                  <a:ext cx="14286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Connector 198">
                  <a:extLst>
                    <a:ext uri="{FF2B5EF4-FFF2-40B4-BE49-F238E27FC236}">
                      <a16:creationId xmlns:a16="http://schemas.microsoft.com/office/drawing/2014/main" id="{722C96ED-7FD0-4148-B643-41CEA09A74F1}"/>
                    </a:ext>
                  </a:extLst>
                </p:cNvPr>
                <p:cNvCxnSpPr/>
                <p:nvPr/>
              </p:nvCxnSpPr>
              <p:spPr>
                <a:xfrm>
                  <a:off x="150348" y="466606"/>
                  <a:ext cx="14286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>
                  <a:extLst>
                    <a:ext uri="{FF2B5EF4-FFF2-40B4-BE49-F238E27FC236}">
                      <a16:creationId xmlns:a16="http://schemas.microsoft.com/office/drawing/2014/main" id="{1D8D1111-EBD2-4C34-8C71-DD5757BD12C5}"/>
                    </a:ext>
                  </a:extLst>
                </p:cNvPr>
                <p:cNvCxnSpPr/>
                <p:nvPr/>
              </p:nvCxnSpPr>
              <p:spPr>
                <a:xfrm>
                  <a:off x="150348" y="611516"/>
                  <a:ext cx="14286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Straight Connector 200">
                  <a:extLst>
                    <a:ext uri="{FF2B5EF4-FFF2-40B4-BE49-F238E27FC236}">
                      <a16:creationId xmlns:a16="http://schemas.microsoft.com/office/drawing/2014/main" id="{CC803B0B-01C2-4C38-9E7A-79E593C9CB6B}"/>
                    </a:ext>
                  </a:extLst>
                </p:cNvPr>
                <p:cNvCxnSpPr/>
                <p:nvPr/>
              </p:nvCxnSpPr>
              <p:spPr>
                <a:xfrm>
                  <a:off x="150348" y="739109"/>
                  <a:ext cx="14286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>
                  <a:extLst>
                    <a:ext uri="{FF2B5EF4-FFF2-40B4-BE49-F238E27FC236}">
                      <a16:creationId xmlns:a16="http://schemas.microsoft.com/office/drawing/2014/main" id="{AA2AFAF8-68C6-417A-A912-71D392A850A4}"/>
                    </a:ext>
                  </a:extLst>
                </p:cNvPr>
                <p:cNvCxnSpPr/>
                <p:nvPr/>
              </p:nvCxnSpPr>
              <p:spPr>
                <a:xfrm>
                  <a:off x="150348" y="899102"/>
                  <a:ext cx="14286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685149E7-73D3-4FB5-B8F0-DF54048E6E1D}"/>
                    </a:ext>
                  </a:extLst>
                </p:cNvPr>
                <p:cNvCxnSpPr/>
                <p:nvPr/>
              </p:nvCxnSpPr>
              <p:spPr>
                <a:xfrm>
                  <a:off x="150348" y="1044012"/>
                  <a:ext cx="14286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09" name="Rectangle 208">
            <a:extLst>
              <a:ext uri="{FF2B5EF4-FFF2-40B4-BE49-F238E27FC236}">
                <a16:creationId xmlns:a16="http://schemas.microsoft.com/office/drawing/2014/main" id="{FEF1B0B5-5D7F-4726-A4B1-575D905A5B4C}"/>
              </a:ext>
            </a:extLst>
          </p:cNvPr>
          <p:cNvSpPr/>
          <p:nvPr/>
        </p:nvSpPr>
        <p:spPr>
          <a:xfrm>
            <a:off x="5119462" y="5278164"/>
            <a:ext cx="261055" cy="261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47506262-7A41-40C1-88A8-97DADB13493F}"/>
              </a:ext>
            </a:extLst>
          </p:cNvPr>
          <p:cNvSpPr/>
          <p:nvPr/>
        </p:nvSpPr>
        <p:spPr>
          <a:xfrm>
            <a:off x="5380284" y="5278164"/>
            <a:ext cx="261055" cy="261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1" name="Elbow Connector 195">
            <a:extLst>
              <a:ext uri="{FF2B5EF4-FFF2-40B4-BE49-F238E27FC236}">
                <a16:creationId xmlns:a16="http://schemas.microsoft.com/office/drawing/2014/main" id="{3167F1EB-597A-40EF-8896-98A53A70CF97}"/>
              </a:ext>
            </a:extLst>
          </p:cNvPr>
          <p:cNvCxnSpPr>
            <a:stCxn id="209" idx="3"/>
            <a:endCxn id="204" idx="1"/>
          </p:cNvCxnSpPr>
          <p:nvPr/>
        </p:nvCxnSpPr>
        <p:spPr>
          <a:xfrm flipV="1">
            <a:off x="5380517" y="3595115"/>
            <a:ext cx="1220417" cy="1813577"/>
          </a:xfrm>
          <a:prstGeom prst="bentConnector3">
            <a:avLst>
              <a:gd name="adj1" fmla="val 47003"/>
            </a:avLst>
          </a:prstGeom>
          <a:ln w="1905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2" name="Picture 2" descr="Image result for balluff logo">
            <a:extLst>
              <a:ext uri="{FF2B5EF4-FFF2-40B4-BE49-F238E27FC236}">
                <a16:creationId xmlns:a16="http://schemas.microsoft.com/office/drawing/2014/main" id="{069A3195-8DF0-46DE-BAA0-FE29EA45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858" y="4035174"/>
            <a:ext cx="709577" cy="15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4592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VGP Valve Gas Positioner – Pneumatic Input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74A068-43A7-4ED4-8493-284297486F54}"/>
              </a:ext>
            </a:extLst>
          </p:cNvPr>
          <p:cNvSpPr txBox="1"/>
          <p:nvPr/>
        </p:nvSpPr>
        <p:spPr>
          <a:xfrm>
            <a:off x="352778" y="856382"/>
            <a:ext cx="4724400" cy="3998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Features: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Compatible with many pneumatic valve actuators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3-15 psig, 6-30 psig or Split Range Signal Loading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Supply Pressure to 400 psig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Addition of NVD ensures ZERO emissions at full open and full closed valve positions for DA versions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SA versions feature ZERO emissions at steady state, full open full closed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Field reversible without changing tubing or hardware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Extras &amp; Options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Reverse or Direct Acting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Split Range Control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SS Construction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NVD No Vent Device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BTP Bleed to Pressure System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MNTVGPLD – Mounting and Feedback (LD Actuators)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MNTVGPLHPA – Mounting and Feedback (LHPA Actuators)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MNTVRGCUST – Mounting and Feedback (Custom)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0FDAE7-4ABF-4480-AB39-48EAC1D3F059}"/>
              </a:ext>
            </a:extLst>
          </p:cNvPr>
          <p:cNvSpPr/>
          <p:nvPr/>
        </p:nvSpPr>
        <p:spPr>
          <a:xfrm>
            <a:off x="2036748" y="470636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Models:</a:t>
            </a:r>
          </a:p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VGP-SA-BV</a:t>
            </a:r>
          </a:p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VGP-DA-BV</a:t>
            </a:r>
          </a:p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VGP-DA-SN</a:t>
            </a:r>
          </a:p>
        </p:txBody>
      </p:sp>
      <p:pic>
        <p:nvPicPr>
          <p:cNvPr id="6" name="Picture 5" descr="A picture containing hydrant, toy, sitting&#10;&#10;Description automatically generated">
            <a:extLst>
              <a:ext uri="{FF2B5EF4-FFF2-40B4-BE49-F238E27FC236}">
                <a16:creationId xmlns:a16="http://schemas.microsoft.com/office/drawing/2014/main" id="{2EFB829D-F2B7-40AD-B490-EB2A6F37A7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4" r="36048"/>
          <a:stretch/>
        </p:blipFill>
        <p:spPr>
          <a:xfrm>
            <a:off x="5077178" y="222250"/>
            <a:ext cx="3243079" cy="599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2359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Mounting Stand Control Instrumentation Mounting System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584043-157A-4E43-BC2E-0B4B76118815}"/>
              </a:ext>
            </a:extLst>
          </p:cNvPr>
          <p:cNvSpPr txBox="1"/>
          <p:nvPr/>
        </p:nvSpPr>
        <p:spPr>
          <a:xfrm>
            <a:off x="228600" y="571500"/>
            <a:ext cx="4724400" cy="3393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Features: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Floor mount model easily bolted to concrete floors or footings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Pre-packaged design customized to your application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“Work Height” brackets ergonomically designed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Can accept virtually any control instrumentation and/or supply gas systems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6” Square Slotted Square Base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CS Carbon Steel-Sandblast, Zinc Primer, White Top Coat Epoxy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Extras &amp; Options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“Versa” Type Valves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IH Instrument Heaters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Limitless Options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SGS Supply Gas Systems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VMO Valve Manual Override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VPC Valve Regulator Pilots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10CA8A-58AE-4D26-B774-418504C911CC}"/>
              </a:ext>
            </a:extLst>
          </p:cNvPr>
          <p:cNvSpPr/>
          <p:nvPr/>
        </p:nvSpPr>
        <p:spPr>
          <a:xfrm>
            <a:off x="4267200" y="417048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Models:</a:t>
            </a:r>
          </a:p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POST</a:t>
            </a:r>
          </a:p>
        </p:txBody>
      </p:sp>
      <p:pic>
        <p:nvPicPr>
          <p:cNvPr id="6" name="Picture 5" descr="A picture containing toy, hydrant&#10;&#10;Description automatically generated">
            <a:extLst>
              <a:ext uri="{FF2B5EF4-FFF2-40B4-BE49-F238E27FC236}">
                <a16:creationId xmlns:a16="http://schemas.microsoft.com/office/drawing/2014/main" id="{A55291E2-5A60-4095-9855-B7DFCE9194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2"/>
          <a:stretch/>
        </p:blipFill>
        <p:spPr>
          <a:xfrm>
            <a:off x="4953000" y="1028024"/>
            <a:ext cx="6424495" cy="531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517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RHPA-SR Spring Return Actuator for Guaranteed Failure Mode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CD7FB2-58D9-47B1-844A-0CAEB1465C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29" b="96726" l="32498" r="66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2119" r="32320"/>
          <a:stretch/>
        </p:blipFill>
        <p:spPr>
          <a:xfrm>
            <a:off x="6964400" y="3621797"/>
            <a:ext cx="1220226" cy="2426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90D1BD-D3B4-44BD-9456-68BE813BEB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68" b="82979" l="29920" r="70640">
                        <a14:foregroundMark x1="44480" y1="63212" x2="44480" y2="63212"/>
                        <a14:foregroundMark x1="44880" y1="63349" x2="44000" y2="62526"/>
                        <a14:backgroundMark x1="36080" y1="53329" x2="36080" y2="53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0175" t="11876" r="28469" b="16023"/>
          <a:stretch/>
        </p:blipFill>
        <p:spPr>
          <a:xfrm>
            <a:off x="1225572" y="444500"/>
            <a:ext cx="4889229" cy="6026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B3FAAB-A0CA-41D1-99CE-28107325389F}"/>
              </a:ext>
            </a:extLst>
          </p:cNvPr>
          <p:cNvSpPr txBox="1"/>
          <p:nvPr/>
        </p:nvSpPr>
        <p:spPr>
          <a:xfrm>
            <a:off x="7221353" y="1868662"/>
            <a:ext cx="152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Highly Engineered, Permanently Lubricated Actuator Springs Designed for Heavy Cycling and “Infinite-Life”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3B63205-36FA-4ED7-A794-68C6C2393152}"/>
              </a:ext>
            </a:extLst>
          </p:cNvPr>
          <p:cNvSpPr/>
          <p:nvPr/>
        </p:nvSpPr>
        <p:spPr>
          <a:xfrm>
            <a:off x="7297553" y="3509701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7" name="Elbow Connector 5">
            <a:extLst>
              <a:ext uri="{FF2B5EF4-FFF2-40B4-BE49-F238E27FC236}">
                <a16:creationId xmlns:a16="http://schemas.microsoft.com/office/drawing/2014/main" id="{23585A06-4B16-471C-8755-A78508063D05}"/>
              </a:ext>
            </a:extLst>
          </p:cNvPr>
          <p:cNvCxnSpPr>
            <a:stCxn id="5" idx="1"/>
            <a:endCxn id="6" idx="0"/>
          </p:cNvCxnSpPr>
          <p:nvPr/>
        </p:nvCxnSpPr>
        <p:spPr>
          <a:xfrm rot="10800000" flipH="1" flipV="1">
            <a:off x="7221353" y="2376493"/>
            <a:ext cx="266700" cy="1133207"/>
          </a:xfrm>
          <a:prstGeom prst="bentConnector4">
            <a:avLst>
              <a:gd name="adj1" fmla="val -85714"/>
              <a:gd name="adj2" fmla="val 72407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5EDCFF9-9784-4842-ABFF-186340DF592D}"/>
              </a:ext>
            </a:extLst>
          </p:cNvPr>
          <p:cNvSpPr txBox="1"/>
          <p:nvPr/>
        </p:nvSpPr>
        <p:spPr>
          <a:xfrm>
            <a:off x="5035572" y="1061067"/>
            <a:ext cx="152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RHPA-SR Spring Return Actuators Provide Guaranteed “Default Position” on Loss of Supply Gas Pressure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74A2B7F-70C0-4565-88BB-DBFD49346C42}"/>
              </a:ext>
            </a:extLst>
          </p:cNvPr>
          <p:cNvSpPr/>
          <p:nvPr/>
        </p:nvSpPr>
        <p:spPr>
          <a:xfrm>
            <a:off x="3621158" y="2275006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10" name="Elbow Connector 11">
            <a:extLst>
              <a:ext uri="{FF2B5EF4-FFF2-40B4-BE49-F238E27FC236}">
                <a16:creationId xmlns:a16="http://schemas.microsoft.com/office/drawing/2014/main" id="{9376176F-271B-4312-8FDB-765BD4CC0A80}"/>
              </a:ext>
            </a:extLst>
          </p:cNvPr>
          <p:cNvCxnSpPr>
            <a:stCxn id="8" idx="1"/>
            <a:endCxn id="9" idx="6"/>
          </p:cNvCxnSpPr>
          <p:nvPr/>
        </p:nvCxnSpPr>
        <p:spPr>
          <a:xfrm rot="10800000" flipV="1">
            <a:off x="4002158" y="1568898"/>
            <a:ext cx="1033414" cy="896607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4E38D60-29DF-4FB9-81FF-2512A9C891C8}"/>
              </a:ext>
            </a:extLst>
          </p:cNvPr>
          <p:cNvSpPr txBox="1"/>
          <p:nvPr/>
        </p:nvSpPr>
        <p:spPr>
          <a:xfrm>
            <a:off x="4943388" y="2656006"/>
            <a:ext cx="152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Available “Spring-to-Open” OR “Spring to Close”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BD8A1D0-3A43-4123-B231-02A8B8D6E12C}"/>
              </a:ext>
            </a:extLst>
          </p:cNvPr>
          <p:cNvSpPr/>
          <p:nvPr/>
        </p:nvSpPr>
        <p:spPr>
          <a:xfrm>
            <a:off x="3663972" y="3357301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14" name="Elbow Connector 34">
            <a:extLst>
              <a:ext uri="{FF2B5EF4-FFF2-40B4-BE49-F238E27FC236}">
                <a16:creationId xmlns:a16="http://schemas.microsoft.com/office/drawing/2014/main" id="{2CEA721B-884D-4C3A-8498-3A8F9528CCA2}"/>
              </a:ext>
            </a:extLst>
          </p:cNvPr>
          <p:cNvCxnSpPr>
            <a:stCxn id="12" idx="1"/>
            <a:endCxn id="13" idx="6"/>
          </p:cNvCxnSpPr>
          <p:nvPr/>
        </p:nvCxnSpPr>
        <p:spPr>
          <a:xfrm rot="10800000" flipV="1">
            <a:off x="4044972" y="2933005"/>
            <a:ext cx="898416" cy="614796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4C9D350-62B0-4D00-8CB0-39A5908EED04}"/>
              </a:ext>
            </a:extLst>
          </p:cNvPr>
          <p:cNvSpPr txBox="1"/>
          <p:nvPr/>
        </p:nvSpPr>
        <p:spPr>
          <a:xfrm>
            <a:off x="436009" y="1276380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Fully Welded Actuator Spring Cartridge Ensures Safest Operation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E635E2E-18C2-4195-A5EA-3FFB70925914}"/>
              </a:ext>
            </a:extLst>
          </p:cNvPr>
          <p:cNvSpPr/>
          <p:nvPr/>
        </p:nvSpPr>
        <p:spPr>
          <a:xfrm>
            <a:off x="2679461" y="2442901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17" name="Elbow Connector 40">
            <a:extLst>
              <a:ext uri="{FF2B5EF4-FFF2-40B4-BE49-F238E27FC236}">
                <a16:creationId xmlns:a16="http://schemas.microsoft.com/office/drawing/2014/main" id="{567DDA47-2075-49F8-952E-624C0A54C51B}"/>
              </a:ext>
            </a:extLst>
          </p:cNvPr>
          <p:cNvCxnSpPr>
            <a:stCxn id="15" idx="3"/>
            <a:endCxn id="16" idx="2"/>
          </p:cNvCxnSpPr>
          <p:nvPr/>
        </p:nvCxnSpPr>
        <p:spPr>
          <a:xfrm>
            <a:off x="1960009" y="1630323"/>
            <a:ext cx="719452" cy="1003078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16768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dark, refrigerator, room, standing&#10;&#10;Description automatically generated">
            <a:extLst>
              <a:ext uri="{FF2B5EF4-FFF2-40B4-BE49-F238E27FC236}">
                <a16:creationId xmlns:a16="http://schemas.microsoft.com/office/drawing/2014/main" id="{4C3763D9-3B14-4186-A1A8-6FAA0D869A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3" t="7423" r="30123"/>
          <a:stretch/>
        </p:blipFill>
        <p:spPr>
          <a:xfrm>
            <a:off x="5480268" y="896774"/>
            <a:ext cx="3435132" cy="57586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SGC Supply Gas Column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DD1B0E-D181-48A9-8A00-2B4621D7B2B4}"/>
              </a:ext>
            </a:extLst>
          </p:cNvPr>
          <p:cNvSpPr txBox="1"/>
          <p:nvPr/>
        </p:nvSpPr>
        <p:spPr>
          <a:xfrm>
            <a:off x="228600" y="571500"/>
            <a:ext cx="4724400" cy="5039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VRG Controls SGC Series Pressure Instrumentation Column provides regulated and conditioned supply pressures for control valves and instrumentation utilized in natural gas pipeline applications. </a:t>
            </a:r>
          </a:p>
          <a:p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Features: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Standard square flange base mounts and bolts easily to concrete pad or floor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Pre-packaged design customized to your application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“Work Height” brackets ergonomically designed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Can accept virtually any control instrumentation and/or supply gas systems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6” Square Slotted Square Base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Fully welded design eliminates threaded body for safety and durability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Rated to full ANSI pressures (600 ANSI and 900 ANSI)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SGCs are hydrostatically tested to 1.5X ANSI rating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Single appliance provides complete supply gas system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Fully tested and engineered packaging minimizes field work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Non-threaded design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Fully welded construction, X-Ray to API-1104 available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828D23-EC60-4551-B65D-865E8BFF65F0}"/>
              </a:ext>
            </a:extLst>
          </p:cNvPr>
          <p:cNvSpPr/>
          <p:nvPr/>
        </p:nvSpPr>
        <p:spPr>
          <a:xfrm>
            <a:off x="3786973" y="5463351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Models:</a:t>
            </a:r>
          </a:p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SGC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FCAC73-9522-463C-9654-034B2663D950}"/>
              </a:ext>
            </a:extLst>
          </p:cNvPr>
          <p:cNvSpPr txBox="1"/>
          <p:nvPr/>
        </p:nvSpPr>
        <p:spPr>
          <a:xfrm>
            <a:off x="5234773" y="5123385"/>
            <a:ext cx="801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PIPELINE</a:t>
            </a:r>
          </a:p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Pressure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7738471-47FD-4CA0-8C97-4FCFB0BCADC0}"/>
              </a:ext>
            </a:extLst>
          </p:cNvPr>
          <p:cNvSpPr/>
          <p:nvPr/>
        </p:nvSpPr>
        <p:spPr>
          <a:xfrm>
            <a:off x="6761436" y="4422067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9" name="Elbow Connector 24">
            <a:extLst>
              <a:ext uri="{FF2B5EF4-FFF2-40B4-BE49-F238E27FC236}">
                <a16:creationId xmlns:a16="http://schemas.microsoft.com/office/drawing/2014/main" id="{41D565AE-D639-4AD2-970C-C4F6DBA5EFDE}"/>
              </a:ext>
            </a:extLst>
          </p:cNvPr>
          <p:cNvCxnSpPr>
            <a:cxnSpLocks/>
            <a:stCxn id="7" idx="3"/>
            <a:endCxn id="8" idx="2"/>
          </p:cNvCxnSpPr>
          <p:nvPr/>
        </p:nvCxnSpPr>
        <p:spPr>
          <a:xfrm flipV="1">
            <a:off x="6036695" y="4612567"/>
            <a:ext cx="724741" cy="710873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DC1CC99-9D39-4E43-B4ED-F78F877C2CB2}"/>
              </a:ext>
            </a:extLst>
          </p:cNvPr>
          <p:cNvSpPr txBox="1"/>
          <p:nvPr/>
        </p:nvSpPr>
        <p:spPr>
          <a:xfrm>
            <a:off x="7749373" y="978025"/>
            <a:ext cx="801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</a:p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Pressure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9F92761-0C09-433F-A9DB-0E21886FE7F3}"/>
              </a:ext>
            </a:extLst>
          </p:cNvPr>
          <p:cNvSpPr/>
          <p:nvPr/>
        </p:nvSpPr>
        <p:spPr>
          <a:xfrm>
            <a:off x="6743754" y="1970906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12" name="Elbow Connector 24">
            <a:extLst>
              <a:ext uri="{FF2B5EF4-FFF2-40B4-BE49-F238E27FC236}">
                <a16:creationId xmlns:a16="http://schemas.microsoft.com/office/drawing/2014/main" id="{EBC6D541-A13B-42D3-9592-20ECF72859A2}"/>
              </a:ext>
            </a:extLst>
          </p:cNvPr>
          <p:cNvCxnSpPr>
            <a:cxnSpLocks/>
            <a:stCxn id="10" idx="1"/>
            <a:endCxn id="11" idx="6"/>
          </p:cNvCxnSpPr>
          <p:nvPr/>
        </p:nvCxnSpPr>
        <p:spPr>
          <a:xfrm rot="10800000" flipV="1">
            <a:off x="7124755" y="1178080"/>
            <a:ext cx="624619" cy="983326"/>
          </a:xfrm>
          <a:prstGeom prst="bentConnector3">
            <a:avLst>
              <a:gd name="adj1" fmla="val 32945"/>
            </a:avLst>
          </a:prstGeom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007C3B9-347C-45A2-918A-FC0D69DA543F}"/>
              </a:ext>
            </a:extLst>
          </p:cNvPr>
          <p:cNvSpPr txBox="1"/>
          <p:nvPr/>
        </p:nvSpPr>
        <p:spPr>
          <a:xfrm>
            <a:off x="5295594" y="4022358"/>
            <a:ext cx="801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MEDIUM</a:t>
            </a:r>
          </a:p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Pressure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4549207-8A5D-48FB-BD72-C9D85ACC7FF5}"/>
              </a:ext>
            </a:extLst>
          </p:cNvPr>
          <p:cNvSpPr/>
          <p:nvPr/>
        </p:nvSpPr>
        <p:spPr>
          <a:xfrm>
            <a:off x="6816834" y="3470487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15" name="Elbow Connector 24">
            <a:extLst>
              <a:ext uri="{FF2B5EF4-FFF2-40B4-BE49-F238E27FC236}">
                <a16:creationId xmlns:a16="http://schemas.microsoft.com/office/drawing/2014/main" id="{2E917AFB-0140-4F8B-AE7C-2D454B4C19A1}"/>
              </a:ext>
            </a:extLst>
          </p:cNvPr>
          <p:cNvCxnSpPr>
            <a:cxnSpLocks/>
            <a:stCxn id="13" idx="3"/>
            <a:endCxn id="14" idx="2"/>
          </p:cNvCxnSpPr>
          <p:nvPr/>
        </p:nvCxnSpPr>
        <p:spPr>
          <a:xfrm flipV="1">
            <a:off x="6097516" y="3660987"/>
            <a:ext cx="719318" cy="561426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57479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VMO Valve Manual Override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CDD4D4-15B7-4CC9-B62F-85C2FD29D35A}"/>
              </a:ext>
            </a:extLst>
          </p:cNvPr>
          <p:cNvSpPr txBox="1"/>
          <p:nvPr/>
        </p:nvSpPr>
        <p:spPr>
          <a:xfrm>
            <a:off x="381000" y="609600"/>
            <a:ext cx="4724400" cy="3500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Features: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Compatible with almost all pneumatic actuators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Utilized with regulating or on-off applications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Compact, manifold system easily installed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Safety button prevents accidental operation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Detachable SS Mounting Backplate ensures easy installation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Auto/Manual Locking device prevents unauthorized operation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Position Handle Locking device prevents provides Lock Out Tag Out Capability - STANDARD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VMO-150 (P</a:t>
            </a:r>
            <a:r>
              <a:rPr lang="en-US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≤ 150 psid)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VMO-250 (150 psig &lt; P</a:t>
            </a:r>
            <a:r>
              <a:rPr lang="en-US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&gt;150 psid)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= P</a:t>
            </a:r>
            <a:r>
              <a:rPr lang="en-US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DIFFERENTIAL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PSUPPLY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- P</a:t>
            </a:r>
            <a:r>
              <a:rPr lang="en-US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DISCHARGE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"/>
              </a:spcBef>
              <a:spcAft>
                <a:spcPts val="100"/>
              </a:spcAft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Extras &amp; Options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VMO Activation Limit Switches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B0625C-0F27-4FD3-8B7B-42EC9AB72EF5}"/>
              </a:ext>
            </a:extLst>
          </p:cNvPr>
          <p:cNvSpPr/>
          <p:nvPr/>
        </p:nvSpPr>
        <p:spPr>
          <a:xfrm>
            <a:off x="228600" y="4953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Models:</a:t>
            </a:r>
          </a:p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VMO-150</a:t>
            </a:r>
          </a:p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VMO-250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6ABB358C-6892-4689-8E84-0133E5EEF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896" y="2357830"/>
            <a:ext cx="4226061" cy="3265889"/>
          </a:xfrm>
          <a:prstGeom prst="rect">
            <a:avLst/>
          </a:prstGeom>
        </p:spPr>
      </p:pic>
      <p:pic>
        <p:nvPicPr>
          <p:cNvPr id="8" name="Picture 7" descr="A close up of a device&#10;&#10;Description automatically generated">
            <a:extLst>
              <a:ext uri="{FF2B5EF4-FFF2-40B4-BE49-F238E27FC236}">
                <a16:creationId xmlns:a16="http://schemas.microsoft.com/office/drawing/2014/main" id="{C54968D5-7549-4BF8-B955-50512B03D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85" y="1997331"/>
            <a:ext cx="5113957" cy="395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8211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22C33-821D-47CF-A59E-C8D5A71F4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</a:t>
            </a:r>
            <a:r>
              <a:rPr lang="en-US" baseline="0" dirty="0"/>
              <a:t> Contact Information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98141E-42EE-4541-A745-F411C193A1D6}"/>
              </a:ext>
            </a:extLst>
          </p:cNvPr>
          <p:cNvSpPr txBox="1"/>
          <p:nvPr/>
        </p:nvSpPr>
        <p:spPr>
          <a:xfrm>
            <a:off x="335181" y="894284"/>
            <a:ext cx="511101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VRG Controls, LLC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Toll-Free: +844-FLOW-VRG (USA &amp; CANADA)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e-Mail: </a:t>
            </a:r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Sales@VRGControls.com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www.VRGControls.com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VRG Controls, LLC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1199 Flex Court, Unit B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Lake Zurich, Illinois 60047 USA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VRG Controls, LLC</a:t>
            </a:r>
          </a:p>
          <a:p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Solutions for Natural Gas!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10" name="Picture 9" descr="abs-anab-iso-9001-2015">
            <a:extLst>
              <a:ext uri="{FF2B5EF4-FFF2-40B4-BE49-F238E27FC236}">
                <a16:creationId xmlns:a16="http://schemas.microsoft.com/office/drawing/2014/main" id="{BCADA34A-F80D-498C-8E52-7775E238814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79" y="3383279"/>
            <a:ext cx="1238250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hlinkClick r:id="rId5"/>
            <a:extLst>
              <a:ext uri="{FF2B5EF4-FFF2-40B4-BE49-F238E27FC236}">
                <a16:creationId xmlns:a16="http://schemas.microsoft.com/office/drawing/2014/main" id="{F79B9C40-08A8-4430-8696-E54935420E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22035" b="26182"/>
          <a:stretch/>
        </p:blipFill>
        <p:spPr>
          <a:xfrm>
            <a:off x="6174019" y="2763378"/>
            <a:ext cx="1828800" cy="453212"/>
          </a:xfrm>
          <a:prstGeom prst="rect">
            <a:avLst/>
          </a:prstGeom>
        </p:spPr>
      </p:pic>
      <p:pic>
        <p:nvPicPr>
          <p:cNvPr id="24" name="Picture 23">
            <a:hlinkClick r:id="rId8"/>
            <a:extLst>
              <a:ext uri="{FF2B5EF4-FFF2-40B4-BE49-F238E27FC236}">
                <a16:creationId xmlns:a16="http://schemas.microsoft.com/office/drawing/2014/main" id="{DF0432ED-830A-4049-8A47-30E5E5ABD6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6174019" y="1836842"/>
            <a:ext cx="1828800" cy="58887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7B37C2A-E576-4815-8026-664961A87B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6174019" y="3554253"/>
            <a:ext cx="1828800" cy="49577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B66C42D-AAA5-44F8-8F37-D65CF3864AF0}"/>
              </a:ext>
            </a:extLst>
          </p:cNvPr>
          <p:cNvSpPr/>
          <p:nvPr/>
        </p:nvSpPr>
        <p:spPr>
          <a:xfrm>
            <a:off x="6174019" y="1298679"/>
            <a:ext cx="1351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Follow Us:</a:t>
            </a:r>
          </a:p>
        </p:txBody>
      </p:sp>
    </p:spTree>
    <p:extLst>
      <p:ext uri="{BB962C8B-B14F-4D97-AF65-F5344CB8AC3E}">
        <p14:creationId xmlns:p14="http://schemas.microsoft.com/office/powerpoint/2010/main" val="674369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satellite, dark&#10;&#10;Description automatically generated">
            <a:extLst>
              <a:ext uri="{FF2B5EF4-FFF2-40B4-BE49-F238E27FC236}">
                <a16:creationId xmlns:a16="http://schemas.microsoft.com/office/drawing/2014/main" id="{13DD5904-D3CF-48C9-AF64-D4763CBD8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083" y="-1465364"/>
            <a:ext cx="12598777" cy="100790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Below Ground Option Provides Maximum Performance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54030C7-1B6D-47F2-AEA0-BC961353670B}"/>
              </a:ext>
            </a:extLst>
          </p:cNvPr>
          <p:cNvCxnSpPr/>
          <p:nvPr/>
        </p:nvCxnSpPr>
        <p:spPr>
          <a:xfrm>
            <a:off x="5404338" y="3710480"/>
            <a:ext cx="19812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9FC0B61-4EE5-4050-8F6D-27D33C5C8050}"/>
              </a:ext>
            </a:extLst>
          </p:cNvPr>
          <p:cNvSpPr txBox="1"/>
          <p:nvPr/>
        </p:nvSpPr>
        <p:spPr>
          <a:xfrm>
            <a:off x="5785337" y="3429000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Grade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073DDB-F443-46F0-8ACC-7ED03F4295EB}"/>
              </a:ext>
            </a:extLst>
          </p:cNvPr>
          <p:cNvSpPr txBox="1"/>
          <p:nvPr/>
        </p:nvSpPr>
        <p:spPr>
          <a:xfrm>
            <a:off x="295223" y="840683"/>
            <a:ext cx="4222044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Most Cost Effective Noise Attenuation Available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Crank Arm Design Provides Only Truly Viable Control for Below Ground Station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Ideal Solution for High Pressure, High Volume Pipeline Station Design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Minimize Heat Loss via Burial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Lubrication and Drain Lines Extended Above Ground for Ease of Maintenance.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No Need For Excavation to Perform Preventative Maintenance and Performance Evaluation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Smaller Station Footprint and Lower Project Costs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Smaller Diameter Upstream &amp; Downstream Piping / Isolation Valves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dBA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Noise Attenuation Minimum (3 ft. Depth)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Replace Existing Becker Below Grade Control Valves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561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 descr="A picture containing satellite, dark&#10;&#10;Description automatically generated">
            <a:extLst>
              <a:ext uri="{FF2B5EF4-FFF2-40B4-BE49-F238E27FC236}">
                <a16:creationId xmlns:a16="http://schemas.microsoft.com/office/drawing/2014/main" id="{B23001CD-A6CA-4F62-B234-AA58176C5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4329" y="-1491001"/>
            <a:ext cx="12598777" cy="100790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Below Ground Option - Key Design Considerations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332163-4C8F-42C8-B480-00348B3C131D}"/>
              </a:ext>
            </a:extLst>
          </p:cNvPr>
          <p:cNvSpPr txBox="1"/>
          <p:nvPr/>
        </p:nvSpPr>
        <p:spPr>
          <a:xfrm>
            <a:off x="5529130" y="1839880"/>
            <a:ext cx="1686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PRCV Seat Seals Extended Above Ground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C79D360-C921-4358-A014-D2641090C2CF}"/>
              </a:ext>
            </a:extLst>
          </p:cNvPr>
          <p:cNvSpPr/>
          <p:nvPr/>
        </p:nvSpPr>
        <p:spPr>
          <a:xfrm>
            <a:off x="4040210" y="2621562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7" name="Elbow Connector 9">
            <a:extLst>
              <a:ext uri="{FF2B5EF4-FFF2-40B4-BE49-F238E27FC236}">
                <a16:creationId xmlns:a16="http://schemas.microsoft.com/office/drawing/2014/main" id="{BE22C79C-5541-4E02-A071-B015E18569D9}"/>
              </a:ext>
            </a:extLst>
          </p:cNvPr>
          <p:cNvCxnSpPr>
            <a:cxnSpLocks/>
          </p:cNvCxnSpPr>
          <p:nvPr/>
        </p:nvCxnSpPr>
        <p:spPr>
          <a:xfrm rot="10800000" flipV="1">
            <a:off x="4377725" y="2056965"/>
            <a:ext cx="1151405" cy="736874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54AA25E5-28B5-4AE7-9AAA-204109782484}"/>
              </a:ext>
            </a:extLst>
          </p:cNvPr>
          <p:cNvSpPr/>
          <p:nvPr/>
        </p:nvSpPr>
        <p:spPr>
          <a:xfrm>
            <a:off x="4041914" y="4088301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E7E6491-8639-4661-AC62-1C0FDC993156}"/>
              </a:ext>
            </a:extLst>
          </p:cNvPr>
          <p:cNvSpPr/>
          <p:nvPr/>
        </p:nvSpPr>
        <p:spPr>
          <a:xfrm>
            <a:off x="4803914" y="5793275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F89B13A-9A24-4C94-9D44-BA37AA5AF34A}"/>
              </a:ext>
            </a:extLst>
          </p:cNvPr>
          <p:cNvSpPr/>
          <p:nvPr/>
        </p:nvSpPr>
        <p:spPr>
          <a:xfrm>
            <a:off x="5278460" y="4296766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21CF3EC-7434-4914-AADE-16D907CAA9FC}"/>
              </a:ext>
            </a:extLst>
          </p:cNvPr>
          <p:cNvSpPr/>
          <p:nvPr/>
        </p:nvSpPr>
        <p:spPr>
          <a:xfrm>
            <a:off x="3720945" y="3141061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253964-5BCC-448C-AB18-7F96B41DB2DE}"/>
              </a:ext>
            </a:extLst>
          </p:cNvPr>
          <p:cNvSpPr txBox="1"/>
          <p:nvPr/>
        </p:nvSpPr>
        <p:spPr>
          <a:xfrm>
            <a:off x="905685" y="4563003"/>
            <a:ext cx="18461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All Port Extension Lines ASME Code Welded and Hydro-tested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F0F86F-BF5E-451E-AE0B-1230C858D05B}"/>
              </a:ext>
            </a:extLst>
          </p:cNvPr>
          <p:cNvSpPr txBox="1"/>
          <p:nvPr/>
        </p:nvSpPr>
        <p:spPr>
          <a:xfrm>
            <a:off x="5827390" y="3292232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Stem Lubrication / Test Extended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F70F7E-5FD5-43A2-8818-38F7D8625ABD}"/>
              </a:ext>
            </a:extLst>
          </p:cNvPr>
          <p:cNvSpPr txBox="1"/>
          <p:nvPr/>
        </p:nvSpPr>
        <p:spPr>
          <a:xfrm>
            <a:off x="5278460" y="6196937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Drain Line / Blowdown Extended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86B551-29D9-4494-8381-1FFA3888CC08}"/>
              </a:ext>
            </a:extLst>
          </p:cNvPr>
          <p:cNvSpPr txBox="1"/>
          <p:nvPr/>
        </p:nvSpPr>
        <p:spPr>
          <a:xfrm>
            <a:off x="5216931" y="996258"/>
            <a:ext cx="152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Tail-rod Instrument Mounting System Standard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9EAC33-E62F-4781-9343-C9FBB3FF2B4A}"/>
              </a:ext>
            </a:extLst>
          </p:cNvPr>
          <p:cNvSpPr txBox="1"/>
          <p:nvPr/>
        </p:nvSpPr>
        <p:spPr>
          <a:xfrm>
            <a:off x="4516460" y="2909738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Vented Actuator Housing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06C0D9-39BF-473D-B3D5-9324F640897F}"/>
              </a:ext>
            </a:extLst>
          </p:cNvPr>
          <p:cNvSpPr txBox="1"/>
          <p:nvPr/>
        </p:nvSpPr>
        <p:spPr>
          <a:xfrm>
            <a:off x="1227803" y="2401602"/>
            <a:ext cx="152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Coal Tar Epoxy Coating on Below Ground Portion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C1EF4E-0242-41F9-A069-9BF0112424A8}"/>
              </a:ext>
            </a:extLst>
          </p:cNvPr>
          <p:cNvSpPr txBox="1"/>
          <p:nvPr/>
        </p:nvSpPr>
        <p:spPr>
          <a:xfrm>
            <a:off x="895069" y="3527821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Fully Welded Bracket Supports on All Lines</a:t>
            </a:r>
          </a:p>
        </p:txBody>
      </p:sp>
      <p:cxnSp>
        <p:nvCxnSpPr>
          <p:cNvPr id="20" name="Elbow Connector 40">
            <a:extLst>
              <a:ext uri="{FF2B5EF4-FFF2-40B4-BE49-F238E27FC236}">
                <a16:creationId xmlns:a16="http://schemas.microsoft.com/office/drawing/2014/main" id="{FEF14E69-0C14-49FE-BD8C-C6E8DCFCA918}"/>
              </a:ext>
            </a:extLst>
          </p:cNvPr>
          <p:cNvCxnSpPr>
            <a:cxnSpLocks/>
          </p:cNvCxnSpPr>
          <p:nvPr/>
        </p:nvCxnSpPr>
        <p:spPr>
          <a:xfrm rot="10800000">
            <a:off x="2419070" y="2761394"/>
            <a:ext cx="1303868" cy="577150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42">
            <a:extLst>
              <a:ext uri="{FF2B5EF4-FFF2-40B4-BE49-F238E27FC236}">
                <a16:creationId xmlns:a16="http://schemas.microsoft.com/office/drawing/2014/main" id="{5DB0DEAE-90B8-42CC-8627-A58AE23EA10B}"/>
              </a:ext>
            </a:extLst>
          </p:cNvPr>
          <p:cNvCxnSpPr>
            <a:stCxn id="19" idx="3"/>
            <a:endCxn id="8" idx="2"/>
          </p:cNvCxnSpPr>
          <p:nvPr/>
        </p:nvCxnSpPr>
        <p:spPr>
          <a:xfrm>
            <a:off x="2419069" y="3727876"/>
            <a:ext cx="1622845" cy="550925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43">
            <a:extLst>
              <a:ext uri="{FF2B5EF4-FFF2-40B4-BE49-F238E27FC236}">
                <a16:creationId xmlns:a16="http://schemas.microsoft.com/office/drawing/2014/main" id="{3AFB8E4C-7326-4410-89AA-0D760A6C5791}"/>
              </a:ext>
            </a:extLst>
          </p:cNvPr>
          <p:cNvCxnSpPr>
            <a:stCxn id="11" idx="0"/>
            <a:endCxn id="14" idx="1"/>
          </p:cNvCxnSpPr>
          <p:nvPr/>
        </p:nvCxnSpPr>
        <p:spPr>
          <a:xfrm rot="5400000" flipH="1" flipV="1">
            <a:off x="5245936" y="3715312"/>
            <a:ext cx="804479" cy="358430"/>
          </a:xfrm>
          <a:prstGeom prst="bentConnector2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44">
            <a:extLst>
              <a:ext uri="{FF2B5EF4-FFF2-40B4-BE49-F238E27FC236}">
                <a16:creationId xmlns:a16="http://schemas.microsoft.com/office/drawing/2014/main" id="{9CFD6FAD-5632-4FCB-9913-C2591BE9AD03}"/>
              </a:ext>
            </a:extLst>
          </p:cNvPr>
          <p:cNvCxnSpPr>
            <a:cxnSpLocks/>
            <a:stCxn id="15" idx="1"/>
            <a:endCxn id="10" idx="6"/>
          </p:cNvCxnSpPr>
          <p:nvPr/>
        </p:nvCxnSpPr>
        <p:spPr>
          <a:xfrm rot="10800000">
            <a:off x="5184914" y="5983776"/>
            <a:ext cx="93546" cy="413217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B2D45EBE-358B-44C6-84E5-5BFF480AD69B}"/>
              </a:ext>
            </a:extLst>
          </p:cNvPr>
          <p:cNvSpPr/>
          <p:nvPr/>
        </p:nvSpPr>
        <p:spPr>
          <a:xfrm>
            <a:off x="4422914" y="4829726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25" name="Elbow Connector 48">
            <a:extLst>
              <a:ext uri="{FF2B5EF4-FFF2-40B4-BE49-F238E27FC236}">
                <a16:creationId xmlns:a16="http://schemas.microsoft.com/office/drawing/2014/main" id="{BC899C06-B677-4793-9C48-11BED43F414F}"/>
              </a:ext>
            </a:extLst>
          </p:cNvPr>
          <p:cNvCxnSpPr>
            <a:stCxn id="13" idx="3"/>
            <a:endCxn id="24" idx="2"/>
          </p:cNvCxnSpPr>
          <p:nvPr/>
        </p:nvCxnSpPr>
        <p:spPr>
          <a:xfrm>
            <a:off x="2751803" y="4840002"/>
            <a:ext cx="1671111" cy="180224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FA7703EB-F7D2-4C8C-99F4-FA1C4BED9D4E}"/>
              </a:ext>
            </a:extLst>
          </p:cNvPr>
          <p:cNvSpPr/>
          <p:nvPr/>
        </p:nvSpPr>
        <p:spPr>
          <a:xfrm>
            <a:off x="4099216" y="547243"/>
            <a:ext cx="381000" cy="3810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29" name="Elbow Connector 34">
            <a:extLst>
              <a:ext uri="{FF2B5EF4-FFF2-40B4-BE49-F238E27FC236}">
                <a16:creationId xmlns:a16="http://schemas.microsoft.com/office/drawing/2014/main" id="{F3377573-C4F1-4CA5-9A35-1092A118D92E}"/>
              </a:ext>
            </a:extLst>
          </p:cNvPr>
          <p:cNvCxnSpPr>
            <a:cxnSpLocks/>
            <a:stCxn id="28" idx="6"/>
            <a:endCxn id="16" idx="1"/>
          </p:cNvCxnSpPr>
          <p:nvPr/>
        </p:nvCxnSpPr>
        <p:spPr>
          <a:xfrm>
            <a:off x="4480216" y="737743"/>
            <a:ext cx="736715" cy="535514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6548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Station Design Considerations - Below Ground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FB63B0-F7BD-4C00-AE64-DD459EF57F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7588" y="767380"/>
            <a:ext cx="1795549" cy="604335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7B4AF7D-4656-4A8C-9B3E-0C2C751D8E5E}"/>
              </a:ext>
            </a:extLst>
          </p:cNvPr>
          <p:cNvGrpSpPr/>
          <p:nvPr/>
        </p:nvGrpSpPr>
        <p:grpSpPr>
          <a:xfrm>
            <a:off x="292040" y="5725672"/>
            <a:ext cx="2396066" cy="901963"/>
            <a:chOff x="2754489" y="3462080"/>
            <a:chExt cx="3386666" cy="1274859"/>
          </a:xfrm>
        </p:grpSpPr>
        <p:pic>
          <p:nvPicPr>
            <p:cNvPr id="5" name="Picture 3" descr="C:\Users\VRG Vontrols\Documents\VRG\Marketing Documents\Equipment Images\GV1-086F1-D01.jpg">
              <a:extLst>
                <a:ext uri="{FF2B5EF4-FFF2-40B4-BE49-F238E27FC236}">
                  <a16:creationId xmlns:a16="http://schemas.microsoft.com/office/drawing/2014/main" id="{3A72A8F1-7068-4AB0-9629-0076D3A6F2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853288" y="3462080"/>
              <a:ext cx="287867" cy="1274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 descr="C:\Users\VRG Vontrols\Documents\VRG\Marketing Documents\Equipment Images\GV1-086F1-D01.jpg">
              <a:extLst>
                <a:ext uri="{FF2B5EF4-FFF2-40B4-BE49-F238E27FC236}">
                  <a16:creationId xmlns:a16="http://schemas.microsoft.com/office/drawing/2014/main" id="{DBFD0E5E-6987-498C-9EFB-08C4F89272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754489" y="3714748"/>
              <a:ext cx="3204282" cy="7858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3" descr="C:\Users\VRG Vontrols\Documents\VRG\Marketing Documents\Equipment Images\GV1-086F1-D01.jpg">
            <a:extLst>
              <a:ext uri="{FF2B5EF4-FFF2-40B4-BE49-F238E27FC236}">
                <a16:creationId xmlns:a16="http://schemas.microsoft.com/office/drawing/2014/main" id="{268B023C-7AC7-41A3-A6D8-E0EFEA1836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75968" y="5898671"/>
            <a:ext cx="1777533" cy="55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VRG Vontrols\Documents\VRG\Marketing Documents\Equipment Images\GV1-086F1-D01.jpg">
            <a:extLst>
              <a:ext uri="{FF2B5EF4-FFF2-40B4-BE49-F238E27FC236}">
                <a16:creationId xmlns:a16="http://schemas.microsoft.com/office/drawing/2014/main" id="{D74AD56A-063F-41B8-A8FA-AE0ED8AD05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 flipH="1">
            <a:off x="3763989" y="5725671"/>
            <a:ext cx="203666" cy="90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VRG Vontrols\Documents\VRG\Marketing Documents\Equipment Images\GV1-086F1-D01.jpg">
            <a:extLst>
              <a:ext uri="{FF2B5EF4-FFF2-40B4-BE49-F238E27FC236}">
                <a16:creationId xmlns:a16="http://schemas.microsoft.com/office/drawing/2014/main" id="{A6EB8028-77F6-4C33-80BE-887EDA9CF2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51668" y="5725672"/>
            <a:ext cx="203666" cy="90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F00F5A-0B11-4276-8FB7-496286B2E2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1666" y="775693"/>
            <a:ext cx="1795549" cy="6043353"/>
          </a:xfrm>
          <a:prstGeom prst="rect">
            <a:avLst/>
          </a:prstGeom>
        </p:spPr>
      </p:pic>
      <p:pic>
        <p:nvPicPr>
          <p:cNvPr id="11" name="Picture 3" descr="C:\Users\VRG Vontrols\Documents\VRG\Marketing Documents\Equipment Images\GV1-086F1-D01.jpg">
            <a:extLst>
              <a:ext uri="{FF2B5EF4-FFF2-40B4-BE49-F238E27FC236}">
                <a16:creationId xmlns:a16="http://schemas.microsoft.com/office/drawing/2014/main" id="{35425EDD-EAB0-45A2-9186-CE9BC5AF7C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47271" y="5898671"/>
            <a:ext cx="1777533" cy="55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VRG Vontrols\Documents\VRG\Marketing Documents\Equipment Images\GV1-086F1-D01.jpg">
            <a:extLst>
              <a:ext uri="{FF2B5EF4-FFF2-40B4-BE49-F238E27FC236}">
                <a16:creationId xmlns:a16="http://schemas.microsoft.com/office/drawing/2014/main" id="{A32F0963-9781-42D6-BEB3-438257AF4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 flipH="1">
            <a:off x="6943605" y="5725671"/>
            <a:ext cx="203666" cy="90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7BAB6F-3617-46A0-A866-49BC51D2998E}"/>
              </a:ext>
            </a:extLst>
          </p:cNvPr>
          <p:cNvSpPr/>
          <p:nvPr/>
        </p:nvSpPr>
        <p:spPr>
          <a:xfrm>
            <a:off x="343992" y="3560457"/>
            <a:ext cx="8435339" cy="2385543"/>
          </a:xfrm>
          <a:prstGeom prst="rect">
            <a:avLst/>
          </a:prstGeom>
          <a:blipFill dpi="0" rotWithShape="1">
            <a:blip r:embed="rId5">
              <a:alphaModFix amt="31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hevron 20">
            <a:extLst>
              <a:ext uri="{FF2B5EF4-FFF2-40B4-BE49-F238E27FC236}">
                <a16:creationId xmlns:a16="http://schemas.microsoft.com/office/drawing/2014/main" id="{C2F7D253-F4FC-4E46-8F99-CA3F11ACF065}"/>
              </a:ext>
            </a:extLst>
          </p:cNvPr>
          <p:cNvSpPr/>
          <p:nvPr/>
        </p:nvSpPr>
        <p:spPr>
          <a:xfrm flipH="1">
            <a:off x="6861865" y="6024253"/>
            <a:ext cx="533400" cy="304800"/>
          </a:xfrm>
          <a:prstGeom prst="chevr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hevron 21">
            <a:extLst>
              <a:ext uri="{FF2B5EF4-FFF2-40B4-BE49-F238E27FC236}">
                <a16:creationId xmlns:a16="http://schemas.microsoft.com/office/drawing/2014/main" id="{9815EC64-756D-4E57-B6C6-A94B0EE7320D}"/>
              </a:ext>
            </a:extLst>
          </p:cNvPr>
          <p:cNvSpPr/>
          <p:nvPr/>
        </p:nvSpPr>
        <p:spPr>
          <a:xfrm flipH="1">
            <a:off x="6286901" y="6030017"/>
            <a:ext cx="533400" cy="304800"/>
          </a:xfrm>
          <a:prstGeom prst="chevr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Chevron 22">
            <a:extLst>
              <a:ext uri="{FF2B5EF4-FFF2-40B4-BE49-F238E27FC236}">
                <a16:creationId xmlns:a16="http://schemas.microsoft.com/office/drawing/2014/main" id="{11379AF2-45D7-44AE-8C51-16FA158189EC}"/>
              </a:ext>
            </a:extLst>
          </p:cNvPr>
          <p:cNvSpPr/>
          <p:nvPr/>
        </p:nvSpPr>
        <p:spPr>
          <a:xfrm flipH="1">
            <a:off x="5753501" y="6030017"/>
            <a:ext cx="533400" cy="304800"/>
          </a:xfrm>
          <a:prstGeom prst="chevr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Chevron 33">
            <a:extLst>
              <a:ext uri="{FF2B5EF4-FFF2-40B4-BE49-F238E27FC236}">
                <a16:creationId xmlns:a16="http://schemas.microsoft.com/office/drawing/2014/main" id="{2FB74075-7356-4F76-B01C-C775E363A2A0}"/>
              </a:ext>
            </a:extLst>
          </p:cNvPr>
          <p:cNvSpPr/>
          <p:nvPr/>
        </p:nvSpPr>
        <p:spPr>
          <a:xfrm flipH="1">
            <a:off x="5109957" y="6024253"/>
            <a:ext cx="533400" cy="304800"/>
          </a:xfrm>
          <a:prstGeom prst="chevr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hevron 34">
            <a:extLst>
              <a:ext uri="{FF2B5EF4-FFF2-40B4-BE49-F238E27FC236}">
                <a16:creationId xmlns:a16="http://schemas.microsoft.com/office/drawing/2014/main" id="{63E080BC-5BA2-4F44-8075-B48E67ABB7EC}"/>
              </a:ext>
            </a:extLst>
          </p:cNvPr>
          <p:cNvSpPr/>
          <p:nvPr/>
        </p:nvSpPr>
        <p:spPr>
          <a:xfrm flipH="1">
            <a:off x="4534993" y="6030017"/>
            <a:ext cx="533400" cy="304800"/>
          </a:xfrm>
          <a:prstGeom prst="chevr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Chevron 35">
            <a:extLst>
              <a:ext uri="{FF2B5EF4-FFF2-40B4-BE49-F238E27FC236}">
                <a16:creationId xmlns:a16="http://schemas.microsoft.com/office/drawing/2014/main" id="{1A33CE56-ACC8-425B-9DE3-4DC541067C0C}"/>
              </a:ext>
            </a:extLst>
          </p:cNvPr>
          <p:cNvSpPr/>
          <p:nvPr/>
        </p:nvSpPr>
        <p:spPr>
          <a:xfrm flipH="1">
            <a:off x="3912927" y="6030017"/>
            <a:ext cx="533400" cy="304800"/>
          </a:xfrm>
          <a:prstGeom prst="chevr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Chevron 36">
            <a:extLst>
              <a:ext uri="{FF2B5EF4-FFF2-40B4-BE49-F238E27FC236}">
                <a16:creationId xmlns:a16="http://schemas.microsoft.com/office/drawing/2014/main" id="{7C1D2AC6-AC68-4F01-99A3-957314FF0800}"/>
              </a:ext>
            </a:extLst>
          </p:cNvPr>
          <p:cNvSpPr/>
          <p:nvPr/>
        </p:nvSpPr>
        <p:spPr>
          <a:xfrm flipH="1">
            <a:off x="1845131" y="6024253"/>
            <a:ext cx="533400" cy="304800"/>
          </a:xfrm>
          <a:prstGeom prst="chevron">
            <a:avLst/>
          </a:prstGeom>
          <a:solidFill>
            <a:srgbClr val="C000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Chevron 37">
            <a:extLst>
              <a:ext uri="{FF2B5EF4-FFF2-40B4-BE49-F238E27FC236}">
                <a16:creationId xmlns:a16="http://schemas.microsoft.com/office/drawing/2014/main" id="{F9D9F6CA-66FC-4FD7-B16B-E43F71FDC739}"/>
              </a:ext>
            </a:extLst>
          </p:cNvPr>
          <p:cNvSpPr/>
          <p:nvPr/>
        </p:nvSpPr>
        <p:spPr>
          <a:xfrm flipH="1">
            <a:off x="1270167" y="6030017"/>
            <a:ext cx="533400" cy="304800"/>
          </a:xfrm>
          <a:prstGeom prst="chevron">
            <a:avLst/>
          </a:prstGeom>
          <a:solidFill>
            <a:srgbClr val="C000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Chevron 38">
            <a:extLst>
              <a:ext uri="{FF2B5EF4-FFF2-40B4-BE49-F238E27FC236}">
                <a16:creationId xmlns:a16="http://schemas.microsoft.com/office/drawing/2014/main" id="{09A4EA98-4AA7-4373-B470-01AA0BE10645}"/>
              </a:ext>
            </a:extLst>
          </p:cNvPr>
          <p:cNvSpPr/>
          <p:nvPr/>
        </p:nvSpPr>
        <p:spPr>
          <a:xfrm flipH="1">
            <a:off x="648101" y="6030017"/>
            <a:ext cx="533400" cy="304800"/>
          </a:xfrm>
          <a:prstGeom prst="chevron">
            <a:avLst/>
          </a:prstGeom>
          <a:solidFill>
            <a:srgbClr val="C000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8D628CD-D6CA-4F07-8DB7-027DC7BC48AC}"/>
              </a:ext>
            </a:extLst>
          </p:cNvPr>
          <p:cNvSpPr/>
          <p:nvPr/>
        </p:nvSpPr>
        <p:spPr>
          <a:xfrm>
            <a:off x="343992" y="6414493"/>
            <a:ext cx="8435339" cy="381000"/>
          </a:xfrm>
          <a:prstGeom prst="rect">
            <a:avLst/>
          </a:prstGeom>
          <a:blipFill dpi="0" rotWithShape="1">
            <a:blip r:embed="rId5">
              <a:alphaModFix amt="31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A177B32-4132-40D6-BED6-F55C8207EB58}"/>
              </a:ext>
            </a:extLst>
          </p:cNvPr>
          <p:cNvSpPr txBox="1"/>
          <p:nvPr/>
        </p:nvSpPr>
        <p:spPr>
          <a:xfrm>
            <a:off x="6515501" y="1339516"/>
            <a:ext cx="1231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Monitor Regulator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43AA53-10B4-4C48-A857-6B4DB2BEC4F6}"/>
              </a:ext>
            </a:extLst>
          </p:cNvPr>
          <p:cNvSpPr txBox="1"/>
          <p:nvPr/>
        </p:nvSpPr>
        <p:spPr>
          <a:xfrm>
            <a:off x="3391301" y="1325719"/>
            <a:ext cx="1231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Worker Regulator</a:t>
            </a:r>
          </a:p>
        </p:txBody>
      </p:sp>
      <p:sp>
        <p:nvSpPr>
          <p:cNvPr id="26" name="Up-Down Arrow 42">
            <a:extLst>
              <a:ext uri="{FF2B5EF4-FFF2-40B4-BE49-F238E27FC236}">
                <a16:creationId xmlns:a16="http://schemas.microsoft.com/office/drawing/2014/main" id="{806BE0C7-E919-45CA-BD72-AC436659A5D0}"/>
              </a:ext>
            </a:extLst>
          </p:cNvPr>
          <p:cNvSpPr/>
          <p:nvPr/>
        </p:nvSpPr>
        <p:spPr>
          <a:xfrm>
            <a:off x="7045437" y="3458632"/>
            <a:ext cx="1072798" cy="2514599"/>
          </a:xfrm>
          <a:prstGeom prst="up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EFD63BE-67EF-4D0E-AC74-057FA379BDFF}"/>
              </a:ext>
            </a:extLst>
          </p:cNvPr>
          <p:cNvSpPr txBox="1"/>
          <p:nvPr/>
        </p:nvSpPr>
        <p:spPr>
          <a:xfrm rot="16200000">
            <a:off x="6361822" y="4597568"/>
            <a:ext cx="2412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BURIED DEPTH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0D08535-A6AA-4B74-8190-0A68C627C48A}"/>
              </a:ext>
            </a:extLst>
          </p:cNvPr>
          <p:cNvSpPr/>
          <p:nvPr/>
        </p:nvSpPr>
        <p:spPr>
          <a:xfrm>
            <a:off x="292040" y="4417365"/>
            <a:ext cx="26060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dBA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Noise 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Attenuation (3 Ft.)</a:t>
            </a:r>
          </a:p>
        </p:txBody>
      </p:sp>
      <p:sp>
        <p:nvSpPr>
          <p:cNvPr id="29" name="Chevron 28">
            <a:extLst>
              <a:ext uri="{FF2B5EF4-FFF2-40B4-BE49-F238E27FC236}">
                <a16:creationId xmlns:a16="http://schemas.microsoft.com/office/drawing/2014/main" id="{4F93D00B-4A52-4B2B-A0F4-BE9AF9ED3357}"/>
              </a:ext>
            </a:extLst>
          </p:cNvPr>
          <p:cNvSpPr/>
          <p:nvPr/>
        </p:nvSpPr>
        <p:spPr>
          <a:xfrm flipH="1">
            <a:off x="7928665" y="6033493"/>
            <a:ext cx="533400" cy="304800"/>
          </a:xfrm>
          <a:prstGeom prst="chevr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Chevron 29">
            <a:extLst>
              <a:ext uri="{FF2B5EF4-FFF2-40B4-BE49-F238E27FC236}">
                <a16:creationId xmlns:a16="http://schemas.microsoft.com/office/drawing/2014/main" id="{EF9FA7C1-4878-4441-A898-49AEA953F76C}"/>
              </a:ext>
            </a:extLst>
          </p:cNvPr>
          <p:cNvSpPr/>
          <p:nvPr/>
        </p:nvSpPr>
        <p:spPr>
          <a:xfrm flipH="1">
            <a:off x="7353701" y="6039257"/>
            <a:ext cx="533400" cy="304800"/>
          </a:xfrm>
          <a:prstGeom prst="chevr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Chevron 31">
            <a:extLst>
              <a:ext uri="{FF2B5EF4-FFF2-40B4-BE49-F238E27FC236}">
                <a16:creationId xmlns:a16="http://schemas.microsoft.com/office/drawing/2014/main" id="{151DBE69-F272-41F8-BA60-34879B6F8760}"/>
              </a:ext>
            </a:extLst>
          </p:cNvPr>
          <p:cNvSpPr/>
          <p:nvPr/>
        </p:nvSpPr>
        <p:spPr>
          <a:xfrm flipH="1">
            <a:off x="2400701" y="6033493"/>
            <a:ext cx="533400" cy="304800"/>
          </a:xfrm>
          <a:prstGeom prst="chevron">
            <a:avLst/>
          </a:prstGeom>
          <a:solidFill>
            <a:srgbClr val="C000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8FCE71D-6701-429A-8DA8-BA8C4FDAB639}"/>
              </a:ext>
            </a:extLst>
          </p:cNvPr>
          <p:cNvGrpSpPr/>
          <p:nvPr/>
        </p:nvGrpSpPr>
        <p:grpSpPr>
          <a:xfrm rot="20350822">
            <a:off x="2856372" y="5803363"/>
            <a:ext cx="719435" cy="751812"/>
            <a:chOff x="2817871" y="5180070"/>
            <a:chExt cx="719435" cy="751812"/>
          </a:xfrm>
        </p:grpSpPr>
        <p:sp>
          <p:nvSpPr>
            <p:cNvPr id="33" name="Chord 32">
              <a:extLst>
                <a:ext uri="{FF2B5EF4-FFF2-40B4-BE49-F238E27FC236}">
                  <a16:creationId xmlns:a16="http://schemas.microsoft.com/office/drawing/2014/main" id="{D071EC1C-D3C3-4045-A1A9-3EC1EBCE7F3F}"/>
                </a:ext>
              </a:extLst>
            </p:cNvPr>
            <p:cNvSpPr/>
            <p:nvPr/>
          </p:nvSpPr>
          <p:spPr>
            <a:xfrm rot="9671268">
              <a:off x="2817871" y="5180070"/>
              <a:ext cx="719435" cy="719435"/>
            </a:xfrm>
            <a:prstGeom prst="chord">
              <a:avLst>
                <a:gd name="adj1" fmla="val 2700000"/>
                <a:gd name="adj2" fmla="val 10243782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Chord 33">
              <a:extLst>
                <a:ext uri="{FF2B5EF4-FFF2-40B4-BE49-F238E27FC236}">
                  <a16:creationId xmlns:a16="http://schemas.microsoft.com/office/drawing/2014/main" id="{E6443078-2C88-4E23-BA6D-7F51F8E858ED}"/>
                </a:ext>
              </a:extLst>
            </p:cNvPr>
            <p:cNvSpPr/>
            <p:nvPr/>
          </p:nvSpPr>
          <p:spPr>
            <a:xfrm rot="11928732" flipV="1">
              <a:off x="2817871" y="5212447"/>
              <a:ext cx="719435" cy="719435"/>
            </a:xfrm>
            <a:prstGeom prst="chord">
              <a:avLst>
                <a:gd name="adj1" fmla="val 2700000"/>
                <a:gd name="adj2" fmla="val 10243782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EB6ABF1-6859-494A-A53D-287334D7AD66}"/>
              </a:ext>
            </a:extLst>
          </p:cNvPr>
          <p:cNvGrpSpPr/>
          <p:nvPr/>
        </p:nvGrpSpPr>
        <p:grpSpPr>
          <a:xfrm>
            <a:off x="6024666" y="5804893"/>
            <a:ext cx="719435" cy="751812"/>
            <a:chOff x="2817871" y="5180070"/>
            <a:chExt cx="719435" cy="751812"/>
          </a:xfrm>
        </p:grpSpPr>
        <p:sp>
          <p:nvSpPr>
            <p:cNvPr id="36" name="Chord 35">
              <a:extLst>
                <a:ext uri="{FF2B5EF4-FFF2-40B4-BE49-F238E27FC236}">
                  <a16:creationId xmlns:a16="http://schemas.microsoft.com/office/drawing/2014/main" id="{B4B10306-45F6-4D0B-A354-02FE36A0195A}"/>
                </a:ext>
              </a:extLst>
            </p:cNvPr>
            <p:cNvSpPr/>
            <p:nvPr/>
          </p:nvSpPr>
          <p:spPr>
            <a:xfrm rot="9671268">
              <a:off x="2817871" y="5180070"/>
              <a:ext cx="719435" cy="719435"/>
            </a:xfrm>
            <a:prstGeom prst="chord">
              <a:avLst>
                <a:gd name="adj1" fmla="val 2700000"/>
                <a:gd name="adj2" fmla="val 10243782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hord 36">
              <a:extLst>
                <a:ext uri="{FF2B5EF4-FFF2-40B4-BE49-F238E27FC236}">
                  <a16:creationId xmlns:a16="http://schemas.microsoft.com/office/drawing/2014/main" id="{BB792051-FBF5-4A52-BA94-11C10060BCFE}"/>
                </a:ext>
              </a:extLst>
            </p:cNvPr>
            <p:cNvSpPr/>
            <p:nvPr/>
          </p:nvSpPr>
          <p:spPr>
            <a:xfrm rot="11928732" flipV="1">
              <a:off x="2817871" y="5212447"/>
              <a:ext cx="719435" cy="719435"/>
            </a:xfrm>
            <a:prstGeom prst="chord">
              <a:avLst>
                <a:gd name="adj1" fmla="val 2700000"/>
                <a:gd name="adj2" fmla="val 10243782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Chevron 30">
            <a:extLst>
              <a:ext uri="{FF2B5EF4-FFF2-40B4-BE49-F238E27FC236}">
                <a16:creationId xmlns:a16="http://schemas.microsoft.com/office/drawing/2014/main" id="{2A3C5B9E-E2A2-4FD7-88A8-64D3C8B0CA30}"/>
              </a:ext>
            </a:extLst>
          </p:cNvPr>
          <p:cNvSpPr/>
          <p:nvPr/>
        </p:nvSpPr>
        <p:spPr>
          <a:xfrm flipH="1">
            <a:off x="3391301" y="6033493"/>
            <a:ext cx="533400" cy="304800"/>
          </a:xfrm>
          <a:prstGeom prst="chevr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883AE54-A8B1-4A09-9F92-F49DCEA760DF}"/>
              </a:ext>
            </a:extLst>
          </p:cNvPr>
          <p:cNvSpPr/>
          <p:nvPr/>
        </p:nvSpPr>
        <p:spPr>
          <a:xfrm>
            <a:off x="259175" y="2365414"/>
            <a:ext cx="21411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Optimize Station M&amp;R Station Design with Less Overall Costs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47C3232-B29C-4046-A13F-2663E750197C}"/>
              </a:ext>
            </a:extLst>
          </p:cNvPr>
          <p:cNvGrpSpPr/>
          <p:nvPr/>
        </p:nvGrpSpPr>
        <p:grpSpPr>
          <a:xfrm rot="20405973">
            <a:off x="739754" y="5094947"/>
            <a:ext cx="1371600" cy="1371600"/>
            <a:chOff x="381000" y="572239"/>
            <a:chExt cx="1371600" cy="1371600"/>
          </a:xfrm>
          <a:solidFill>
            <a:schemeClr val="bg1">
              <a:lumMod val="75000"/>
            </a:schemeClr>
          </a:solidFill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75A78BF-E3A5-42D9-A3B8-13FE111C2E27}"/>
                </a:ext>
              </a:extLst>
            </p:cNvPr>
            <p:cNvGrpSpPr/>
            <p:nvPr/>
          </p:nvGrpSpPr>
          <p:grpSpPr>
            <a:xfrm>
              <a:off x="381000" y="572239"/>
              <a:ext cx="1371600" cy="1371600"/>
              <a:chOff x="381000" y="572239"/>
              <a:chExt cx="1371600" cy="1371600"/>
            </a:xfrm>
            <a:grpFill/>
          </p:grpSpPr>
          <p:sp>
            <p:nvSpPr>
              <p:cNvPr id="43" name="Block Arc 42">
                <a:extLst>
                  <a:ext uri="{FF2B5EF4-FFF2-40B4-BE49-F238E27FC236}">
                    <a16:creationId xmlns:a16="http://schemas.microsoft.com/office/drawing/2014/main" id="{5128F071-85B4-4A99-A3BA-6E6489E1B1E5}"/>
                  </a:ext>
                </a:extLst>
              </p:cNvPr>
              <p:cNvSpPr/>
              <p:nvPr/>
            </p:nvSpPr>
            <p:spPr>
              <a:xfrm rot="690149">
                <a:off x="381000" y="572239"/>
                <a:ext cx="1371600" cy="1371600"/>
              </a:xfrm>
              <a:prstGeom prst="blockArc">
                <a:avLst>
                  <a:gd name="adj1" fmla="val 10800000"/>
                  <a:gd name="adj2" fmla="val 20174454"/>
                  <a:gd name="adj3" fmla="val 4763"/>
                </a:avLst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Block Arc 43">
                <a:extLst>
                  <a:ext uri="{FF2B5EF4-FFF2-40B4-BE49-F238E27FC236}">
                    <a16:creationId xmlns:a16="http://schemas.microsoft.com/office/drawing/2014/main" id="{F669B755-CC7A-40A6-9F33-FB43338D8512}"/>
                  </a:ext>
                </a:extLst>
              </p:cNvPr>
              <p:cNvSpPr/>
              <p:nvPr/>
            </p:nvSpPr>
            <p:spPr>
              <a:xfrm>
                <a:off x="555567" y="798019"/>
                <a:ext cx="1022467" cy="1143000"/>
              </a:xfrm>
              <a:prstGeom prst="blockArc">
                <a:avLst>
                  <a:gd name="adj1" fmla="val 12010716"/>
                  <a:gd name="adj2" fmla="val 20174454"/>
                  <a:gd name="adj3" fmla="val 4763"/>
                </a:avLst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Block Arc 44">
                <a:extLst>
                  <a:ext uri="{FF2B5EF4-FFF2-40B4-BE49-F238E27FC236}">
                    <a16:creationId xmlns:a16="http://schemas.microsoft.com/office/drawing/2014/main" id="{D033386A-ED1D-4E7B-AF06-CCD6273142CF}"/>
                  </a:ext>
                </a:extLst>
              </p:cNvPr>
              <p:cNvSpPr/>
              <p:nvPr/>
            </p:nvSpPr>
            <p:spPr>
              <a:xfrm rot="20366966">
                <a:off x="668845" y="1050892"/>
                <a:ext cx="795911" cy="862069"/>
              </a:xfrm>
              <a:prstGeom prst="blockArc">
                <a:avLst>
                  <a:gd name="adj1" fmla="val 14395516"/>
                  <a:gd name="adj2" fmla="val 20174454"/>
                  <a:gd name="adj3" fmla="val 4763"/>
                </a:avLst>
              </a:prstGeom>
              <a:grp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068C47B-D36F-4A55-AE1C-103FD90C7109}"/>
                </a:ext>
              </a:extLst>
            </p:cNvPr>
            <p:cNvSpPr/>
            <p:nvPr/>
          </p:nvSpPr>
          <p:spPr>
            <a:xfrm>
              <a:off x="915300" y="1218019"/>
              <a:ext cx="303000" cy="303000"/>
            </a:xfrm>
            <a:prstGeom prst="ellips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60100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C8AA-85C6-43F5-836C-D2F48C0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Station Design Considerations - Below Ground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E2D6F66-F4A3-46F5-9A06-07BA1F844BBC}"/>
              </a:ext>
            </a:extLst>
          </p:cNvPr>
          <p:cNvGraphicFramePr>
            <a:graphicFrameLocks/>
          </p:cNvGraphicFramePr>
          <p:nvPr/>
        </p:nvGraphicFramePr>
        <p:xfrm>
          <a:off x="533400" y="685800"/>
          <a:ext cx="8319758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739009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SecurityGroups xmlns="594ccc29-8b8d-4e88-a335-ae3dcc58542c" xsi:nil="true"/>
    <MigrationWizIdPermissionLevels xmlns="594ccc29-8b8d-4e88-a335-ae3dcc58542c" xsi:nil="true"/>
    <MigrationWizId xmlns="594ccc29-8b8d-4e88-a335-ae3dcc58542c" xsi:nil="true"/>
    <MigrationWizIdPermissions xmlns="594ccc29-8b8d-4e88-a335-ae3dcc58542c" xsi:nil="true"/>
    <MigrationWizIdDocumentLibraryPermissions xmlns="594ccc29-8b8d-4e88-a335-ae3dcc58542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BD1270CEEB1F4DA1DA0F7456899640" ma:contentTypeVersion="18" ma:contentTypeDescription="Create a new document." ma:contentTypeScope="" ma:versionID="c34150e2cbd6f61095ff679b10da37b3">
  <xsd:schema xmlns:xsd="http://www.w3.org/2001/XMLSchema" xmlns:xs="http://www.w3.org/2001/XMLSchema" xmlns:p="http://schemas.microsoft.com/office/2006/metadata/properties" xmlns:ns2="594ccc29-8b8d-4e88-a335-ae3dcc58542c" xmlns:ns3="cd76c63a-6689-420e-93f7-204fe579ce79" targetNamespace="http://schemas.microsoft.com/office/2006/metadata/properties" ma:root="true" ma:fieldsID="0a333626930894315d22bd2b20881a20" ns2:_="" ns3:_="">
    <xsd:import namespace="594ccc29-8b8d-4e88-a335-ae3dcc58542c"/>
    <xsd:import namespace="cd76c63a-6689-420e-93f7-204fe579ce79"/>
    <xsd:element name="properties">
      <xsd:complexType>
        <xsd:sequence>
          <xsd:element name="documentManagement">
            <xsd:complexType>
              <xsd:all>
                <xsd:element ref="ns2:MigrationWizId" minOccurs="0"/>
                <xsd:element ref="ns2:MigrationWizIdPermissions" minOccurs="0"/>
                <xsd:element ref="ns2:MigrationWizIdPermissionLevels" minOccurs="0"/>
                <xsd:element ref="ns2:MigrationWizIdDocumentLibraryPermissions" minOccurs="0"/>
                <xsd:element ref="ns2:MigrationWizIdSecurityGroups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4ccc29-8b8d-4e88-a335-ae3dcc58542c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10" nillable="true" ma:displayName="MigrationWizIdPermissionLevels" ma:internalName="MigrationWizIdPermissionLevels">
      <xsd:simpleType>
        <xsd:restriction base="dms:Text"/>
      </xsd:simpleType>
    </xsd:element>
    <xsd:element name="MigrationWizIdDocumentLibraryPermissions" ma:index="11" nillable="true" ma:displayName="MigrationWizIdDocumentLibraryPermissions" ma:internalName="MigrationWizIdDocumentLibraryPermissions">
      <xsd:simpleType>
        <xsd:restriction base="dms:Text"/>
      </xsd:simpleType>
    </xsd:element>
    <xsd:element name="MigrationWizIdSecurityGroups" ma:index="12" nillable="true" ma:displayName="MigrationWizIdSecurityGroups" ma:internalName="MigrationWizIdSecurityGroups">
      <xsd:simpleType>
        <xsd:restriction base="dms:Text"/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5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76c63a-6689-420e-93f7-204fe579ce79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8BDF87D-A732-4908-A47E-F071842A4280}">
  <ds:schemaRefs>
    <ds:schemaRef ds:uri="http://schemas.microsoft.com/office/2006/metadata/properties"/>
    <ds:schemaRef ds:uri="http://purl.org/dc/elements/1.1/"/>
    <ds:schemaRef ds:uri="http://purl.org/dc/dcmitype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cd76c63a-6689-420e-93f7-204fe579ce79"/>
    <ds:schemaRef ds:uri="594ccc29-8b8d-4e88-a335-ae3dcc58542c"/>
  </ds:schemaRefs>
</ds:datastoreItem>
</file>

<file path=customXml/itemProps2.xml><?xml version="1.0" encoding="utf-8"?>
<ds:datastoreItem xmlns:ds="http://schemas.openxmlformats.org/officeDocument/2006/customXml" ds:itemID="{AE283E94-1886-4926-A04B-91A44A53A2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94ccc29-8b8d-4e88-a335-ae3dcc58542c"/>
    <ds:schemaRef ds:uri="cd76c63a-6689-420e-93f7-204fe579ce7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A1E20F1-BF96-4B77-AAB4-FF4229A0DC7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3770</TotalTime>
  <Words>2986</Words>
  <Application>Microsoft Office PowerPoint</Application>
  <PresentationFormat>On-screen Show (4:3)</PresentationFormat>
  <Paragraphs>771</Paragraphs>
  <Slides>52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Arial</vt:lpstr>
      <vt:lpstr>Calibri</vt:lpstr>
      <vt:lpstr>Segoe UI</vt:lpstr>
      <vt:lpstr>Office Theme</vt:lpstr>
      <vt:lpstr>PowerPoint Presentation</vt:lpstr>
      <vt:lpstr>High Capacity Control Valves For Natural Gas Pipelines</vt:lpstr>
      <vt:lpstr>Control Valve Solutions Designed Specifically for Natural Gas Applications</vt:lpstr>
      <vt:lpstr>RHPA Actuator Crank Arm Design for Demanding Pipeline Applications</vt:lpstr>
      <vt:lpstr>RHPA-SR Spring Return Actuator for Guaranteed Failure Mode</vt:lpstr>
      <vt:lpstr>Below Ground Option Provides Maximum Performance</vt:lpstr>
      <vt:lpstr>Below Ground Option - Key Design Considerations</vt:lpstr>
      <vt:lpstr>Station Design Considerations - Below Ground</vt:lpstr>
      <vt:lpstr>Station Design Considerations - Below Ground</vt:lpstr>
      <vt:lpstr>PRCV Pipeline Rotary Control Valve – Product Overview</vt:lpstr>
      <vt:lpstr>PRCV-STH1 Stealth Trim – Upstream Bore View and Cutaway</vt:lpstr>
      <vt:lpstr>PRCV-STH2 Stealth Trim – Upstream Bore View and Cutaway</vt:lpstr>
      <vt:lpstr>PRCV-STHP Stealth Trim – Upstream Bore View and Cutaway</vt:lpstr>
      <vt:lpstr>PRCV-STHP Stealth Trim – Upstream Bore View and Cutaway</vt:lpstr>
      <vt:lpstr>PRCV-STHP High Performance Stem Seal Design</vt:lpstr>
      <vt:lpstr>PRCV-FP Flow Profile – Modified Equal Percentage</vt:lpstr>
      <vt:lpstr>PRCV-STH1 Flow Profile – Modified Equal Percentage</vt:lpstr>
      <vt:lpstr>PRCV-STH2 Flow Profile – Modified Equal Percentage</vt:lpstr>
      <vt:lpstr>PRCV-STHP Flow Profile – Modified Equal Percentage</vt:lpstr>
      <vt:lpstr>CVET Linear Control Valve – Product Overview</vt:lpstr>
      <vt:lpstr>CV-ET Flow Profile – Linear Characteristic</vt:lpstr>
      <vt:lpstr>CV-ET Flow Profile – Equal Percentage</vt:lpstr>
      <vt:lpstr>CVET Series – Linear Control Valves</vt:lpstr>
      <vt:lpstr>LD&amp; LHPA-SR Linear Spring Return Actuators</vt:lpstr>
      <vt:lpstr>LHPA-DA Linear High Pressure Actuators (Double Acting)</vt:lpstr>
      <vt:lpstr>V100 Series Rotary Control Valves (Flangeless)</vt:lpstr>
      <vt:lpstr>PRCV Pipeline Rotary Control Valves –Available Size Range</vt:lpstr>
      <vt:lpstr>CVET Linear Control Valve – Available Size Range</vt:lpstr>
      <vt:lpstr>V100 Rotary Control Valve – Available Size Range</vt:lpstr>
      <vt:lpstr>VRGSize Station Design and Control Valve Sizing Program</vt:lpstr>
      <vt:lpstr>VPC Series Valve Regulator Pilots</vt:lpstr>
      <vt:lpstr>Next Generation of Valve Pilot Controllers</vt:lpstr>
      <vt:lpstr>Compatible To Retrofit / Replace Existing Pneumatic Pressure Controllers</vt:lpstr>
      <vt:lpstr>VPC’s Better Than EPA Emissions Performance Mandate</vt:lpstr>
      <vt:lpstr>VPC Valve Pilot Controllers – 5 Plug &amp; Play Configurations</vt:lpstr>
      <vt:lpstr>VPC Valve Pilot Controllers - Improved Features Compared to the Competition</vt:lpstr>
      <vt:lpstr>VPC Schematic #1 – VPC-DA-BV + NVD + ATM Ex – RHPA-DA</vt:lpstr>
      <vt:lpstr>VPC Schematic #2 – VPC-DA-SN + NVD + Discharge Pressure + RHPA-DA</vt:lpstr>
      <vt:lpstr>VPC Schematic #3 – VPC-SA-BV + ATM Ex + LD Actuator</vt:lpstr>
      <vt:lpstr>VPC Schematic #4 – VPC-SA-BV + ATM Ex + LD Actuator + Remote Set</vt:lpstr>
      <vt:lpstr>VPC Schematic #5 – VPC-SA-BV + ATM Ex – RHPA-SR </vt:lpstr>
      <vt:lpstr>VPC Schematic #6 – VPC-SA-BV + ATM Ex – RHPA-SR </vt:lpstr>
      <vt:lpstr>PowerPoint Presentation</vt:lpstr>
      <vt:lpstr>ESC-CMR Electronic Setpoint Control</vt:lpstr>
      <vt:lpstr>ESC-CMR Electronic Setpoint Control</vt:lpstr>
      <vt:lpstr>RCVC Red Circle Valve Controller</vt:lpstr>
      <vt:lpstr>RCVC Red Circle Valve Controller – Typical RHPA-DA Schematic</vt:lpstr>
      <vt:lpstr>VGP Valve Gas Positioner – Pneumatic Input</vt:lpstr>
      <vt:lpstr>Mounting Stand Control Instrumentation Mounting System</vt:lpstr>
      <vt:lpstr>SGC Supply Gas Column</vt:lpstr>
      <vt:lpstr>VMO Valve Manual Override</vt:lpstr>
      <vt:lpstr>Our 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ASV Anti-Surge Valves</dc:title>
  <dc:creator>Michael Garvey</dc:creator>
  <cp:lastModifiedBy>Alan Bradford</cp:lastModifiedBy>
  <cp:revision>235</cp:revision>
  <cp:lastPrinted>2018-12-05T22:06:25Z</cp:lastPrinted>
  <dcterms:created xsi:type="dcterms:W3CDTF">2018-11-27T21:37:19Z</dcterms:created>
  <dcterms:modified xsi:type="dcterms:W3CDTF">2021-10-19T21:28:30Z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0x01010010BD1270CEEB1F4DA1DA0F7456899640</vt:lpwstr>
  </property>
  <property fmtid="{D5CDD505-2E9C-101B-9397-08002B2CF9AE}" pid="3" name="AuthorIds_UIVersion_4608">
    <vt:lpwstr>18</vt:lpwstr>
  </property>
</Properties>
</file>